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57"/>
  </p:notesMasterIdLst>
  <p:handoutMasterIdLst>
    <p:handoutMasterId r:id="rId158"/>
  </p:handoutMasterIdLst>
  <p:sldIdLst>
    <p:sldId id="256" r:id="rId2"/>
    <p:sldId id="580" r:id="rId3"/>
    <p:sldId id="293" r:id="rId4"/>
    <p:sldId id="374" r:id="rId5"/>
    <p:sldId id="375" r:id="rId6"/>
    <p:sldId id="376" r:id="rId7"/>
    <p:sldId id="377" r:id="rId8"/>
    <p:sldId id="499" r:id="rId9"/>
    <p:sldId id="378" r:id="rId10"/>
    <p:sldId id="379" r:id="rId11"/>
    <p:sldId id="422" r:id="rId12"/>
    <p:sldId id="423" r:id="rId13"/>
    <p:sldId id="424" r:id="rId14"/>
    <p:sldId id="380" r:id="rId15"/>
    <p:sldId id="425" r:id="rId16"/>
    <p:sldId id="426" r:id="rId17"/>
    <p:sldId id="381" r:id="rId18"/>
    <p:sldId id="382" r:id="rId19"/>
    <p:sldId id="383" r:id="rId20"/>
    <p:sldId id="384" r:id="rId21"/>
    <p:sldId id="385" r:id="rId22"/>
    <p:sldId id="427" r:id="rId23"/>
    <p:sldId id="428" r:id="rId24"/>
    <p:sldId id="429" r:id="rId25"/>
    <p:sldId id="430" r:id="rId26"/>
    <p:sldId id="431" r:id="rId27"/>
    <p:sldId id="432" r:id="rId28"/>
    <p:sldId id="433" r:id="rId29"/>
    <p:sldId id="434" r:id="rId30"/>
    <p:sldId id="435" r:id="rId31"/>
    <p:sldId id="436" r:id="rId32"/>
    <p:sldId id="386" r:id="rId33"/>
    <p:sldId id="387" r:id="rId34"/>
    <p:sldId id="388" r:id="rId35"/>
    <p:sldId id="389" r:id="rId36"/>
    <p:sldId id="390" r:id="rId37"/>
    <p:sldId id="391" r:id="rId38"/>
    <p:sldId id="392" r:id="rId39"/>
    <p:sldId id="437" r:id="rId40"/>
    <p:sldId id="393" r:id="rId41"/>
    <p:sldId id="394" r:id="rId42"/>
    <p:sldId id="438" r:id="rId43"/>
    <p:sldId id="439" r:id="rId44"/>
    <p:sldId id="440" r:id="rId45"/>
    <p:sldId id="395" r:id="rId46"/>
    <p:sldId id="396" r:id="rId47"/>
    <p:sldId id="441" r:id="rId48"/>
    <p:sldId id="397" r:id="rId49"/>
    <p:sldId id="398" r:id="rId50"/>
    <p:sldId id="399" r:id="rId51"/>
    <p:sldId id="400" r:id="rId52"/>
    <p:sldId id="401" r:id="rId53"/>
    <p:sldId id="402" r:id="rId54"/>
    <p:sldId id="403" r:id="rId55"/>
    <p:sldId id="404" r:id="rId56"/>
    <p:sldId id="405" r:id="rId57"/>
    <p:sldId id="406" r:id="rId58"/>
    <p:sldId id="443" r:id="rId59"/>
    <p:sldId id="408" r:id="rId60"/>
    <p:sldId id="442" r:id="rId61"/>
    <p:sldId id="444" r:id="rId62"/>
    <p:sldId id="445" r:id="rId63"/>
    <p:sldId id="446" r:id="rId64"/>
    <p:sldId id="447" r:id="rId65"/>
    <p:sldId id="448" r:id="rId66"/>
    <p:sldId id="449" r:id="rId67"/>
    <p:sldId id="450" r:id="rId68"/>
    <p:sldId id="407" r:id="rId69"/>
    <p:sldId id="409" r:id="rId70"/>
    <p:sldId id="451" r:id="rId71"/>
    <p:sldId id="410" r:id="rId72"/>
    <p:sldId id="411" r:id="rId73"/>
    <p:sldId id="452" r:id="rId74"/>
    <p:sldId id="412" r:id="rId75"/>
    <p:sldId id="453" r:id="rId76"/>
    <p:sldId id="454" r:id="rId77"/>
    <p:sldId id="455" r:id="rId78"/>
    <p:sldId id="456" r:id="rId79"/>
    <p:sldId id="457" r:id="rId80"/>
    <p:sldId id="415" r:id="rId81"/>
    <p:sldId id="413" r:id="rId82"/>
    <p:sldId id="458" r:id="rId83"/>
    <p:sldId id="459" r:id="rId84"/>
    <p:sldId id="460" r:id="rId85"/>
    <p:sldId id="461" r:id="rId86"/>
    <p:sldId id="462" r:id="rId87"/>
    <p:sldId id="463" r:id="rId88"/>
    <p:sldId id="464" r:id="rId89"/>
    <p:sldId id="465" r:id="rId90"/>
    <p:sldId id="414" r:id="rId91"/>
    <p:sldId id="466" r:id="rId92"/>
    <p:sldId id="467" r:id="rId93"/>
    <p:sldId id="416" r:id="rId94"/>
    <p:sldId id="468" r:id="rId95"/>
    <p:sldId id="469" r:id="rId96"/>
    <p:sldId id="418" r:id="rId97"/>
    <p:sldId id="470" r:id="rId98"/>
    <p:sldId id="471" r:id="rId99"/>
    <p:sldId id="419" r:id="rId100"/>
    <p:sldId id="472" r:id="rId101"/>
    <p:sldId id="473" r:id="rId102"/>
    <p:sldId id="420" r:id="rId103"/>
    <p:sldId id="474" r:id="rId104"/>
    <p:sldId id="475" r:id="rId105"/>
    <p:sldId id="476" r:id="rId106"/>
    <p:sldId id="551" r:id="rId107"/>
    <p:sldId id="552" r:id="rId108"/>
    <p:sldId id="553" r:id="rId109"/>
    <p:sldId id="554" r:id="rId110"/>
    <p:sldId id="555" r:id="rId111"/>
    <p:sldId id="556" r:id="rId112"/>
    <p:sldId id="557" r:id="rId113"/>
    <p:sldId id="558" r:id="rId114"/>
    <p:sldId id="559" r:id="rId115"/>
    <p:sldId id="560" r:id="rId116"/>
    <p:sldId id="523" r:id="rId117"/>
    <p:sldId id="528" r:id="rId118"/>
    <p:sldId id="529" r:id="rId119"/>
    <p:sldId id="535" r:id="rId120"/>
    <p:sldId id="536" r:id="rId121"/>
    <p:sldId id="530" r:id="rId122"/>
    <p:sldId id="524" r:id="rId123"/>
    <p:sldId id="537" r:id="rId124"/>
    <p:sldId id="538" r:id="rId125"/>
    <p:sldId id="531" r:id="rId126"/>
    <p:sldId id="539" r:id="rId127"/>
    <p:sldId id="541" r:id="rId128"/>
    <p:sldId id="540" r:id="rId129"/>
    <p:sldId id="525" r:id="rId130"/>
    <p:sldId id="542" r:id="rId131"/>
    <p:sldId id="543" r:id="rId132"/>
    <p:sldId id="544" r:id="rId133"/>
    <p:sldId id="545" r:id="rId134"/>
    <p:sldId id="533" r:id="rId135"/>
    <p:sldId id="546" r:id="rId136"/>
    <p:sldId id="547" r:id="rId137"/>
    <p:sldId id="549" r:id="rId138"/>
    <p:sldId id="548" r:id="rId139"/>
    <p:sldId id="550" r:id="rId140"/>
    <p:sldId id="527" r:id="rId141"/>
    <p:sldId id="561" r:id="rId142"/>
    <p:sldId id="562" r:id="rId143"/>
    <p:sldId id="563" r:id="rId144"/>
    <p:sldId id="564" r:id="rId145"/>
    <p:sldId id="573" r:id="rId146"/>
    <p:sldId id="534" r:id="rId147"/>
    <p:sldId id="567" r:id="rId148"/>
    <p:sldId id="566" r:id="rId149"/>
    <p:sldId id="565" r:id="rId150"/>
    <p:sldId id="570" r:id="rId151"/>
    <p:sldId id="568" r:id="rId152"/>
    <p:sldId id="569" r:id="rId153"/>
    <p:sldId id="571" r:id="rId154"/>
    <p:sldId id="572" r:id="rId155"/>
    <p:sldId id="585" r:id="rId156"/>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02" autoAdjust="0"/>
    <p:restoredTop sz="94660"/>
  </p:normalViewPr>
  <p:slideViewPr>
    <p:cSldViewPr snapToGrid="0">
      <p:cViewPr varScale="1">
        <p:scale>
          <a:sx n="70" d="100"/>
          <a:sy n="70" d="100"/>
        </p:scale>
        <p:origin x="92" y="4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0" d="100"/>
          <a:sy n="80" d="100"/>
        </p:scale>
        <p:origin x="4014" y="11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11" Type="http://schemas.openxmlformats.org/officeDocument/2006/relationships/image" Target="../media/image75.wmf"/><Relationship Id="rId5" Type="http://schemas.openxmlformats.org/officeDocument/2006/relationships/image" Target="../media/image69.wmf"/><Relationship Id="rId10" Type="http://schemas.openxmlformats.org/officeDocument/2006/relationships/image" Target="../media/image74.emf"/><Relationship Id="rId4" Type="http://schemas.openxmlformats.org/officeDocument/2006/relationships/image" Target="../media/image68.wmf"/><Relationship Id="rId9"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10" Type="http://schemas.openxmlformats.org/officeDocument/2006/relationships/image" Target="../media/image85.emf"/><Relationship Id="rId4" Type="http://schemas.openxmlformats.org/officeDocument/2006/relationships/image" Target="../media/image79.wmf"/><Relationship Id="rId9" Type="http://schemas.openxmlformats.org/officeDocument/2006/relationships/image" Target="../media/image84.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wmf"/><Relationship Id="rId5" Type="http://schemas.openxmlformats.org/officeDocument/2006/relationships/image" Target="../media/image90.wmf"/><Relationship Id="rId10" Type="http://schemas.openxmlformats.org/officeDocument/2006/relationships/image" Target="../media/image95.emf"/><Relationship Id="rId4" Type="http://schemas.openxmlformats.org/officeDocument/2006/relationships/image" Target="../media/image89.wmf"/><Relationship Id="rId9" Type="http://schemas.openxmlformats.org/officeDocument/2006/relationships/image" Target="../media/image9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1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7.wmf"/><Relationship Id="rId7" Type="http://schemas.openxmlformats.org/officeDocument/2006/relationships/image" Target="../media/image121.wmf"/><Relationship Id="rId2" Type="http://schemas.openxmlformats.org/officeDocument/2006/relationships/image" Target="../media/image116.wmf"/><Relationship Id="rId1" Type="http://schemas.openxmlformats.org/officeDocument/2006/relationships/image" Target="../media/image115.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5.w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2.wmf"/><Relationship Id="rId7" Type="http://schemas.openxmlformats.org/officeDocument/2006/relationships/image" Target="../media/image146.wmf"/><Relationship Id="rId2" Type="http://schemas.openxmlformats.org/officeDocument/2006/relationships/image" Target="../media/image141.wmf"/><Relationship Id="rId1" Type="http://schemas.openxmlformats.org/officeDocument/2006/relationships/image" Target="../media/image140.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4" Type="http://schemas.openxmlformats.org/officeDocument/2006/relationships/image" Target="../media/image154.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7.wmf"/><Relationship Id="rId7" Type="http://schemas.openxmlformats.org/officeDocument/2006/relationships/image" Target="../media/image171.wmf"/><Relationship Id="rId2" Type="http://schemas.openxmlformats.org/officeDocument/2006/relationships/image" Target="../media/image166.wmf"/><Relationship Id="rId1" Type="http://schemas.openxmlformats.org/officeDocument/2006/relationships/image" Target="../media/image163.wmf"/><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image" Target="../media/image175.wmf"/><Relationship Id="rId7" Type="http://schemas.openxmlformats.org/officeDocument/2006/relationships/image" Target="../media/image179.wmf"/><Relationship Id="rId2" Type="http://schemas.openxmlformats.org/officeDocument/2006/relationships/image" Target="../media/image174.wmf"/><Relationship Id="rId1" Type="http://schemas.openxmlformats.org/officeDocument/2006/relationships/image" Target="../media/image173.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 Id="rId9" Type="http://schemas.openxmlformats.org/officeDocument/2006/relationships/image" Target="../media/image181.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10" Type="http://schemas.openxmlformats.org/officeDocument/2006/relationships/image" Target="../media/image24.wmf"/><Relationship Id="rId4" Type="http://schemas.openxmlformats.org/officeDocument/2006/relationships/image" Target="../media/image18.wmf"/><Relationship Id="rId9"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 Id="rId5" Type="http://schemas.openxmlformats.org/officeDocument/2006/relationships/image" Target="../media/image186.wmf"/><Relationship Id="rId4" Type="http://schemas.openxmlformats.org/officeDocument/2006/relationships/image" Target="../media/image18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 Id="rId4" Type="http://schemas.openxmlformats.org/officeDocument/2006/relationships/image" Target="../media/image19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 Id="rId4" Type="http://schemas.openxmlformats.org/officeDocument/2006/relationships/image" Target="../media/image194.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02.wmf"/><Relationship Id="rId13" Type="http://schemas.openxmlformats.org/officeDocument/2006/relationships/image" Target="../media/image206.wmf"/><Relationship Id="rId3" Type="http://schemas.openxmlformats.org/officeDocument/2006/relationships/image" Target="../media/image197.wmf"/><Relationship Id="rId7" Type="http://schemas.openxmlformats.org/officeDocument/2006/relationships/image" Target="../media/image201.wmf"/><Relationship Id="rId12" Type="http://schemas.openxmlformats.org/officeDocument/2006/relationships/image" Target="../media/image205.wmf"/><Relationship Id="rId2" Type="http://schemas.openxmlformats.org/officeDocument/2006/relationships/image" Target="../media/image196.wmf"/><Relationship Id="rId1" Type="http://schemas.openxmlformats.org/officeDocument/2006/relationships/image" Target="../media/image195.wmf"/><Relationship Id="rId6" Type="http://schemas.openxmlformats.org/officeDocument/2006/relationships/image" Target="../media/image200.wmf"/><Relationship Id="rId11" Type="http://schemas.openxmlformats.org/officeDocument/2006/relationships/image" Target="../media/image179.wmf"/><Relationship Id="rId5" Type="http://schemas.openxmlformats.org/officeDocument/2006/relationships/image" Target="../media/image199.wmf"/><Relationship Id="rId15" Type="http://schemas.openxmlformats.org/officeDocument/2006/relationships/image" Target="../media/image208.wmf"/><Relationship Id="rId10" Type="http://schemas.openxmlformats.org/officeDocument/2006/relationships/image" Target="../media/image204.wmf"/><Relationship Id="rId4" Type="http://schemas.openxmlformats.org/officeDocument/2006/relationships/image" Target="../media/image198.wmf"/><Relationship Id="rId9" Type="http://schemas.openxmlformats.org/officeDocument/2006/relationships/image" Target="../media/image203.wmf"/><Relationship Id="rId14" Type="http://schemas.openxmlformats.org/officeDocument/2006/relationships/image" Target="../media/image20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11.wmf"/><Relationship Id="rId7" Type="http://schemas.openxmlformats.org/officeDocument/2006/relationships/image" Target="../media/image215.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4" Type="http://schemas.openxmlformats.org/officeDocument/2006/relationships/image" Target="../media/image22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 Id="rId5" Type="http://schemas.openxmlformats.org/officeDocument/2006/relationships/image" Target="../media/image230.wmf"/><Relationship Id="rId4" Type="http://schemas.openxmlformats.org/officeDocument/2006/relationships/image" Target="../media/image229.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8.wmf"/><Relationship Id="rId5" Type="http://schemas.openxmlformats.org/officeDocument/2006/relationships/image" Target="../media/image237.wmf"/><Relationship Id="rId4" Type="http://schemas.openxmlformats.org/officeDocument/2006/relationships/image" Target="../media/image2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46.wmf"/><Relationship Id="rId3" Type="http://schemas.openxmlformats.org/officeDocument/2006/relationships/image" Target="../media/image241.wmf"/><Relationship Id="rId7" Type="http://schemas.openxmlformats.org/officeDocument/2006/relationships/image" Target="../media/image245.wmf"/><Relationship Id="rId2" Type="http://schemas.openxmlformats.org/officeDocument/2006/relationships/image" Target="../media/image240.wmf"/><Relationship Id="rId1" Type="http://schemas.openxmlformats.org/officeDocument/2006/relationships/image" Target="../media/image239.wmf"/><Relationship Id="rId6" Type="http://schemas.openxmlformats.org/officeDocument/2006/relationships/image" Target="../media/image244.wmf"/><Relationship Id="rId5" Type="http://schemas.openxmlformats.org/officeDocument/2006/relationships/image" Target="../media/image243.wmf"/><Relationship Id="rId4" Type="http://schemas.openxmlformats.org/officeDocument/2006/relationships/image" Target="../media/image242.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49.wmf"/><Relationship Id="rId7" Type="http://schemas.openxmlformats.org/officeDocument/2006/relationships/image" Target="../media/image253.wmf"/><Relationship Id="rId2" Type="http://schemas.openxmlformats.org/officeDocument/2006/relationships/image" Target="../media/image248.wmf"/><Relationship Id="rId1" Type="http://schemas.openxmlformats.org/officeDocument/2006/relationships/image" Target="../media/image247.wmf"/><Relationship Id="rId6" Type="http://schemas.openxmlformats.org/officeDocument/2006/relationships/image" Target="../media/image252.wmf"/><Relationship Id="rId5" Type="http://schemas.openxmlformats.org/officeDocument/2006/relationships/image" Target="../media/image251.wmf"/><Relationship Id="rId4" Type="http://schemas.openxmlformats.org/officeDocument/2006/relationships/image" Target="../media/image250.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56.wmf"/><Relationship Id="rId7" Type="http://schemas.openxmlformats.org/officeDocument/2006/relationships/image" Target="../media/image247.wmf"/><Relationship Id="rId2" Type="http://schemas.openxmlformats.org/officeDocument/2006/relationships/image" Target="../media/image255.wmf"/><Relationship Id="rId1" Type="http://schemas.openxmlformats.org/officeDocument/2006/relationships/image" Target="../media/image254.wmf"/><Relationship Id="rId6" Type="http://schemas.openxmlformats.org/officeDocument/2006/relationships/image" Target="../media/image259.wmf"/><Relationship Id="rId5" Type="http://schemas.openxmlformats.org/officeDocument/2006/relationships/image" Target="../media/image258.wmf"/><Relationship Id="rId4" Type="http://schemas.openxmlformats.org/officeDocument/2006/relationships/image" Target="../media/image257.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60.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64.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 Id="rId4" Type="http://schemas.openxmlformats.org/officeDocument/2006/relationships/image" Target="../media/image268.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72.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75.wmf"/><Relationship Id="rId7" Type="http://schemas.openxmlformats.org/officeDocument/2006/relationships/image" Target="../media/image279.wmf"/><Relationship Id="rId2" Type="http://schemas.openxmlformats.org/officeDocument/2006/relationships/image" Target="../media/image274.wmf"/><Relationship Id="rId1" Type="http://schemas.openxmlformats.org/officeDocument/2006/relationships/image" Target="../media/image273.wmf"/><Relationship Id="rId6" Type="http://schemas.openxmlformats.org/officeDocument/2006/relationships/image" Target="../media/image278.wmf"/><Relationship Id="rId5" Type="http://schemas.openxmlformats.org/officeDocument/2006/relationships/image" Target="../media/image277.wmf"/><Relationship Id="rId4" Type="http://schemas.openxmlformats.org/officeDocument/2006/relationships/image" Target="../media/image276.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82.wmf"/><Relationship Id="rId7" Type="http://schemas.openxmlformats.org/officeDocument/2006/relationships/image" Target="../media/image286.wmf"/><Relationship Id="rId2" Type="http://schemas.openxmlformats.org/officeDocument/2006/relationships/image" Target="../media/image281.wmf"/><Relationship Id="rId1" Type="http://schemas.openxmlformats.org/officeDocument/2006/relationships/image" Target="../media/image280.wmf"/><Relationship Id="rId6" Type="http://schemas.openxmlformats.org/officeDocument/2006/relationships/image" Target="../media/image285.wmf"/><Relationship Id="rId5" Type="http://schemas.openxmlformats.org/officeDocument/2006/relationships/image" Target="../media/image284.wmf"/><Relationship Id="rId4" Type="http://schemas.openxmlformats.org/officeDocument/2006/relationships/image" Target="../media/image283.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294.wmf"/><Relationship Id="rId3" Type="http://schemas.openxmlformats.org/officeDocument/2006/relationships/image" Target="../media/image289.wmf"/><Relationship Id="rId7" Type="http://schemas.openxmlformats.org/officeDocument/2006/relationships/image" Target="../media/image293.wmf"/><Relationship Id="rId2" Type="http://schemas.openxmlformats.org/officeDocument/2006/relationships/image" Target="../media/image288.wmf"/><Relationship Id="rId1" Type="http://schemas.openxmlformats.org/officeDocument/2006/relationships/image" Target="../media/image287.wmf"/><Relationship Id="rId6" Type="http://schemas.openxmlformats.org/officeDocument/2006/relationships/image" Target="../media/image292.wmf"/><Relationship Id="rId5" Type="http://schemas.openxmlformats.org/officeDocument/2006/relationships/image" Target="../media/image291.wmf"/><Relationship Id="rId10" Type="http://schemas.openxmlformats.org/officeDocument/2006/relationships/image" Target="../media/image296.wmf"/><Relationship Id="rId4" Type="http://schemas.openxmlformats.org/officeDocument/2006/relationships/image" Target="../media/image290.wmf"/><Relationship Id="rId9" Type="http://schemas.openxmlformats.org/officeDocument/2006/relationships/image" Target="../media/image295.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99.wmf"/><Relationship Id="rId2" Type="http://schemas.openxmlformats.org/officeDocument/2006/relationships/image" Target="../media/image298.wmf"/><Relationship Id="rId1" Type="http://schemas.openxmlformats.org/officeDocument/2006/relationships/image" Target="../media/image297.wmf"/><Relationship Id="rId4" Type="http://schemas.openxmlformats.org/officeDocument/2006/relationships/image" Target="../media/image300.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6" Type="http://schemas.openxmlformats.org/officeDocument/2006/relationships/image" Target="../media/image306.wmf"/><Relationship Id="rId5" Type="http://schemas.openxmlformats.org/officeDocument/2006/relationships/image" Target="../media/image305.wmf"/><Relationship Id="rId4" Type="http://schemas.openxmlformats.org/officeDocument/2006/relationships/image" Target="../media/image304.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14.wmf"/><Relationship Id="rId3" Type="http://schemas.openxmlformats.org/officeDocument/2006/relationships/image" Target="../media/image309.wmf"/><Relationship Id="rId7" Type="http://schemas.openxmlformats.org/officeDocument/2006/relationships/image" Target="../media/image313.wmf"/><Relationship Id="rId2" Type="http://schemas.openxmlformats.org/officeDocument/2006/relationships/image" Target="../media/image308.wmf"/><Relationship Id="rId1" Type="http://schemas.openxmlformats.org/officeDocument/2006/relationships/image" Target="../media/image307.wmf"/><Relationship Id="rId6" Type="http://schemas.openxmlformats.org/officeDocument/2006/relationships/image" Target="../media/image312.wmf"/><Relationship Id="rId5" Type="http://schemas.openxmlformats.org/officeDocument/2006/relationships/image" Target="../media/image311.wmf"/><Relationship Id="rId4" Type="http://schemas.openxmlformats.org/officeDocument/2006/relationships/image" Target="../media/image310.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322.wmf"/><Relationship Id="rId3" Type="http://schemas.openxmlformats.org/officeDocument/2006/relationships/image" Target="../media/image317.wmf"/><Relationship Id="rId7" Type="http://schemas.openxmlformats.org/officeDocument/2006/relationships/image" Target="../media/image321.wmf"/><Relationship Id="rId2" Type="http://schemas.openxmlformats.org/officeDocument/2006/relationships/image" Target="../media/image316.wmf"/><Relationship Id="rId1" Type="http://schemas.openxmlformats.org/officeDocument/2006/relationships/image" Target="../media/image315.wmf"/><Relationship Id="rId6" Type="http://schemas.openxmlformats.org/officeDocument/2006/relationships/image" Target="../media/image320.wmf"/><Relationship Id="rId5" Type="http://schemas.openxmlformats.org/officeDocument/2006/relationships/image" Target="../media/image319.wmf"/><Relationship Id="rId4" Type="http://schemas.openxmlformats.org/officeDocument/2006/relationships/image" Target="../media/image318.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25.wmf"/><Relationship Id="rId2" Type="http://schemas.openxmlformats.org/officeDocument/2006/relationships/image" Target="../media/image324.wmf"/><Relationship Id="rId1" Type="http://schemas.openxmlformats.org/officeDocument/2006/relationships/image" Target="../media/image323.wmf"/><Relationship Id="rId5" Type="http://schemas.openxmlformats.org/officeDocument/2006/relationships/image" Target="../media/image327.wmf"/><Relationship Id="rId4" Type="http://schemas.openxmlformats.org/officeDocument/2006/relationships/image" Target="../media/image326.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335.wmf"/><Relationship Id="rId3" Type="http://schemas.openxmlformats.org/officeDocument/2006/relationships/image" Target="../media/image330.wmf"/><Relationship Id="rId7" Type="http://schemas.openxmlformats.org/officeDocument/2006/relationships/image" Target="../media/image334.wmf"/><Relationship Id="rId12" Type="http://schemas.openxmlformats.org/officeDocument/2006/relationships/image" Target="../media/image339.wmf"/><Relationship Id="rId2" Type="http://schemas.openxmlformats.org/officeDocument/2006/relationships/image" Target="../media/image329.wmf"/><Relationship Id="rId1" Type="http://schemas.openxmlformats.org/officeDocument/2006/relationships/image" Target="../media/image328.wmf"/><Relationship Id="rId6" Type="http://schemas.openxmlformats.org/officeDocument/2006/relationships/image" Target="../media/image333.wmf"/><Relationship Id="rId11" Type="http://schemas.openxmlformats.org/officeDocument/2006/relationships/image" Target="../media/image338.wmf"/><Relationship Id="rId5" Type="http://schemas.openxmlformats.org/officeDocument/2006/relationships/image" Target="../media/image332.wmf"/><Relationship Id="rId10" Type="http://schemas.openxmlformats.org/officeDocument/2006/relationships/image" Target="../media/image337.wmf"/><Relationship Id="rId4" Type="http://schemas.openxmlformats.org/officeDocument/2006/relationships/image" Target="../media/image331.wmf"/><Relationship Id="rId9" Type="http://schemas.openxmlformats.org/officeDocument/2006/relationships/image" Target="../media/image336.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0.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45.wmf"/><Relationship Id="rId7" Type="http://schemas.openxmlformats.org/officeDocument/2006/relationships/image" Target="../media/image349.wmf"/><Relationship Id="rId2" Type="http://schemas.openxmlformats.org/officeDocument/2006/relationships/image" Target="../media/image344.wmf"/><Relationship Id="rId1" Type="http://schemas.openxmlformats.org/officeDocument/2006/relationships/image" Target="../media/image343.wmf"/><Relationship Id="rId6" Type="http://schemas.openxmlformats.org/officeDocument/2006/relationships/image" Target="../media/image348.wmf"/><Relationship Id="rId5" Type="http://schemas.openxmlformats.org/officeDocument/2006/relationships/image" Target="../media/image347.wmf"/><Relationship Id="rId4" Type="http://schemas.openxmlformats.org/officeDocument/2006/relationships/image" Target="../media/image3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1.wmf"/><Relationship Id="rId1" Type="http://schemas.openxmlformats.org/officeDocument/2006/relationships/image" Target="../media/image350.wmf"/><Relationship Id="rId4" Type="http://schemas.openxmlformats.org/officeDocument/2006/relationships/image" Target="../media/image353.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56.wmf"/><Relationship Id="rId2" Type="http://schemas.openxmlformats.org/officeDocument/2006/relationships/image" Target="../media/image355.wmf"/><Relationship Id="rId1" Type="http://schemas.openxmlformats.org/officeDocument/2006/relationships/image" Target="../media/image354.wmf"/><Relationship Id="rId5" Type="http://schemas.openxmlformats.org/officeDocument/2006/relationships/image" Target="../media/image358.wmf"/><Relationship Id="rId4" Type="http://schemas.openxmlformats.org/officeDocument/2006/relationships/image" Target="../media/image357.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360.wmf"/><Relationship Id="rId1" Type="http://schemas.openxmlformats.org/officeDocument/2006/relationships/image" Target="../media/image359.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63.wmf"/><Relationship Id="rId2" Type="http://schemas.openxmlformats.org/officeDocument/2006/relationships/image" Target="../media/image362.wmf"/><Relationship Id="rId1" Type="http://schemas.openxmlformats.org/officeDocument/2006/relationships/image" Target="../media/image361.wmf"/><Relationship Id="rId4" Type="http://schemas.openxmlformats.org/officeDocument/2006/relationships/image" Target="../media/image364.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366.wmf"/><Relationship Id="rId1" Type="http://schemas.openxmlformats.org/officeDocument/2006/relationships/image" Target="../media/image365.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69.wmf"/><Relationship Id="rId7" Type="http://schemas.openxmlformats.org/officeDocument/2006/relationships/image" Target="../media/image373.wmf"/><Relationship Id="rId2" Type="http://schemas.openxmlformats.org/officeDocument/2006/relationships/image" Target="../media/image368.wmf"/><Relationship Id="rId1" Type="http://schemas.openxmlformats.org/officeDocument/2006/relationships/image" Target="../media/image367.wmf"/><Relationship Id="rId6" Type="http://schemas.openxmlformats.org/officeDocument/2006/relationships/image" Target="../media/image372.wmf"/><Relationship Id="rId5" Type="http://schemas.openxmlformats.org/officeDocument/2006/relationships/image" Target="../media/image371.wmf"/><Relationship Id="rId4" Type="http://schemas.openxmlformats.org/officeDocument/2006/relationships/image" Target="../media/image370.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376.wmf"/><Relationship Id="rId2" Type="http://schemas.openxmlformats.org/officeDocument/2006/relationships/image" Target="../media/image375.wmf"/><Relationship Id="rId1" Type="http://schemas.openxmlformats.org/officeDocument/2006/relationships/image" Target="../media/image374.w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384.wmf"/><Relationship Id="rId3" Type="http://schemas.openxmlformats.org/officeDocument/2006/relationships/image" Target="../media/image379.wmf"/><Relationship Id="rId7" Type="http://schemas.openxmlformats.org/officeDocument/2006/relationships/image" Target="../media/image383.wmf"/><Relationship Id="rId2" Type="http://schemas.openxmlformats.org/officeDocument/2006/relationships/image" Target="../media/image378.wmf"/><Relationship Id="rId1" Type="http://schemas.openxmlformats.org/officeDocument/2006/relationships/image" Target="../media/image377.wmf"/><Relationship Id="rId6" Type="http://schemas.openxmlformats.org/officeDocument/2006/relationships/image" Target="../media/image382.wmf"/><Relationship Id="rId5" Type="http://schemas.openxmlformats.org/officeDocument/2006/relationships/image" Target="../media/image381.wmf"/><Relationship Id="rId4" Type="http://schemas.openxmlformats.org/officeDocument/2006/relationships/image" Target="../media/image380.wmf"/><Relationship Id="rId9" Type="http://schemas.openxmlformats.org/officeDocument/2006/relationships/image" Target="../media/image385.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387.wmf"/><Relationship Id="rId1" Type="http://schemas.openxmlformats.org/officeDocument/2006/relationships/image" Target="../media/image386.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395.wmf"/><Relationship Id="rId3" Type="http://schemas.openxmlformats.org/officeDocument/2006/relationships/image" Target="../media/image390.wmf"/><Relationship Id="rId7" Type="http://schemas.openxmlformats.org/officeDocument/2006/relationships/image" Target="../media/image394.wmf"/><Relationship Id="rId2" Type="http://schemas.openxmlformats.org/officeDocument/2006/relationships/image" Target="../media/image389.wmf"/><Relationship Id="rId1" Type="http://schemas.openxmlformats.org/officeDocument/2006/relationships/image" Target="../media/image388.wmf"/><Relationship Id="rId6" Type="http://schemas.openxmlformats.org/officeDocument/2006/relationships/image" Target="../media/image393.wmf"/><Relationship Id="rId5" Type="http://schemas.openxmlformats.org/officeDocument/2006/relationships/image" Target="../media/image392.wmf"/><Relationship Id="rId4" Type="http://schemas.openxmlformats.org/officeDocument/2006/relationships/image" Target="../media/image391.wmf"/><Relationship Id="rId9" Type="http://schemas.openxmlformats.org/officeDocument/2006/relationships/image" Target="../media/image39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99.wmf"/><Relationship Id="rId2" Type="http://schemas.openxmlformats.org/officeDocument/2006/relationships/image" Target="../media/image398.wmf"/><Relationship Id="rId1" Type="http://schemas.openxmlformats.org/officeDocument/2006/relationships/image" Target="../media/image397.wmf"/><Relationship Id="rId5" Type="http://schemas.openxmlformats.org/officeDocument/2006/relationships/image" Target="../media/image401.wmf"/><Relationship Id="rId4" Type="http://schemas.openxmlformats.org/officeDocument/2006/relationships/image" Target="../media/image400.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image" Target="../media/image403.wmf"/><Relationship Id="rId1" Type="http://schemas.openxmlformats.org/officeDocument/2006/relationships/image" Target="../media/image402.wmf"/><Relationship Id="rId6" Type="http://schemas.openxmlformats.org/officeDocument/2006/relationships/image" Target="../media/image407.wmf"/><Relationship Id="rId5" Type="http://schemas.openxmlformats.org/officeDocument/2006/relationships/image" Target="../media/image406.wmf"/><Relationship Id="rId4" Type="http://schemas.openxmlformats.org/officeDocument/2006/relationships/image" Target="../media/image405.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10.wmf"/><Relationship Id="rId7" Type="http://schemas.openxmlformats.org/officeDocument/2006/relationships/image" Target="../media/image414.wmf"/><Relationship Id="rId2" Type="http://schemas.openxmlformats.org/officeDocument/2006/relationships/image" Target="../media/image409.wmf"/><Relationship Id="rId1" Type="http://schemas.openxmlformats.org/officeDocument/2006/relationships/image" Target="../media/image408.wmf"/><Relationship Id="rId6" Type="http://schemas.openxmlformats.org/officeDocument/2006/relationships/image" Target="../media/image413.wmf"/><Relationship Id="rId5" Type="http://schemas.openxmlformats.org/officeDocument/2006/relationships/image" Target="../media/image412.wmf"/><Relationship Id="rId4" Type="http://schemas.openxmlformats.org/officeDocument/2006/relationships/image" Target="../media/image411.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17.wmf"/><Relationship Id="rId7" Type="http://schemas.openxmlformats.org/officeDocument/2006/relationships/image" Target="../media/image421.wmf"/><Relationship Id="rId2" Type="http://schemas.openxmlformats.org/officeDocument/2006/relationships/image" Target="../media/image416.wmf"/><Relationship Id="rId1" Type="http://schemas.openxmlformats.org/officeDocument/2006/relationships/image" Target="../media/image415.wmf"/><Relationship Id="rId6" Type="http://schemas.openxmlformats.org/officeDocument/2006/relationships/image" Target="../media/image420.wmf"/><Relationship Id="rId5" Type="http://schemas.openxmlformats.org/officeDocument/2006/relationships/image" Target="../media/image419.wmf"/><Relationship Id="rId4" Type="http://schemas.openxmlformats.org/officeDocument/2006/relationships/image" Target="../media/image418.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423.wmf"/><Relationship Id="rId1" Type="http://schemas.openxmlformats.org/officeDocument/2006/relationships/image" Target="../media/image422.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29.wmf"/><Relationship Id="rId2" Type="http://schemas.openxmlformats.org/officeDocument/2006/relationships/image" Target="../media/image428.wmf"/><Relationship Id="rId1" Type="http://schemas.openxmlformats.org/officeDocument/2006/relationships/image" Target="../media/image427.wmf"/><Relationship Id="rId4" Type="http://schemas.openxmlformats.org/officeDocument/2006/relationships/image" Target="../media/image430.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33.wmf"/><Relationship Id="rId2" Type="http://schemas.openxmlformats.org/officeDocument/2006/relationships/image" Target="../media/image432.wmf"/><Relationship Id="rId1" Type="http://schemas.openxmlformats.org/officeDocument/2006/relationships/image" Target="../media/image431.wmf"/><Relationship Id="rId6" Type="http://schemas.openxmlformats.org/officeDocument/2006/relationships/image" Target="../media/image436.wmf"/><Relationship Id="rId5" Type="http://schemas.openxmlformats.org/officeDocument/2006/relationships/image" Target="../media/image435.emf"/><Relationship Id="rId4" Type="http://schemas.openxmlformats.org/officeDocument/2006/relationships/image" Target="../media/image434.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438.wmf"/><Relationship Id="rId1" Type="http://schemas.openxmlformats.org/officeDocument/2006/relationships/image" Target="../media/image437.w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446.wmf"/><Relationship Id="rId3" Type="http://schemas.openxmlformats.org/officeDocument/2006/relationships/image" Target="../media/image441.wmf"/><Relationship Id="rId7" Type="http://schemas.openxmlformats.org/officeDocument/2006/relationships/image" Target="../media/image445.wmf"/><Relationship Id="rId2" Type="http://schemas.openxmlformats.org/officeDocument/2006/relationships/image" Target="../media/image440.wmf"/><Relationship Id="rId1" Type="http://schemas.openxmlformats.org/officeDocument/2006/relationships/image" Target="../media/image439.wmf"/><Relationship Id="rId6" Type="http://schemas.openxmlformats.org/officeDocument/2006/relationships/image" Target="../media/image444.wmf"/><Relationship Id="rId5" Type="http://schemas.openxmlformats.org/officeDocument/2006/relationships/image" Target="../media/image443.wmf"/><Relationship Id="rId10" Type="http://schemas.openxmlformats.org/officeDocument/2006/relationships/image" Target="../media/image448.wmf"/><Relationship Id="rId4" Type="http://schemas.openxmlformats.org/officeDocument/2006/relationships/image" Target="../media/image442.wmf"/><Relationship Id="rId9" Type="http://schemas.openxmlformats.org/officeDocument/2006/relationships/image" Target="../media/image44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emf"/><Relationship Id="rId5" Type="http://schemas.openxmlformats.org/officeDocument/2006/relationships/image" Target="../media/image45.wmf"/><Relationship Id="rId4" Type="http://schemas.openxmlformats.org/officeDocument/2006/relationships/image" Target="../media/image44.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51.wmf"/><Relationship Id="rId2" Type="http://schemas.openxmlformats.org/officeDocument/2006/relationships/image" Target="../media/image450.wmf"/><Relationship Id="rId1" Type="http://schemas.openxmlformats.org/officeDocument/2006/relationships/image" Target="../media/image449.wmf"/><Relationship Id="rId4" Type="http://schemas.openxmlformats.org/officeDocument/2006/relationships/image" Target="../media/image452.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455.wmf"/><Relationship Id="rId2" Type="http://schemas.openxmlformats.org/officeDocument/2006/relationships/image" Target="../media/image454.wmf"/><Relationship Id="rId1" Type="http://schemas.openxmlformats.org/officeDocument/2006/relationships/image" Target="../media/image453.wmf"/><Relationship Id="rId4" Type="http://schemas.openxmlformats.org/officeDocument/2006/relationships/image" Target="../media/image456.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459.wmf"/><Relationship Id="rId2" Type="http://schemas.openxmlformats.org/officeDocument/2006/relationships/image" Target="../media/image458.wmf"/><Relationship Id="rId1" Type="http://schemas.openxmlformats.org/officeDocument/2006/relationships/image" Target="../media/image457.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460.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4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5568" tIns="47784" rIns="95568" bIns="47784" rtlCol="0"/>
          <a:lstStyle>
            <a:lvl1pPr algn="r">
              <a:defRPr sz="1300"/>
            </a:lvl1pPr>
          </a:lstStyle>
          <a:p>
            <a:fld id="{03EA1B1A-FAC0-4E5D-97DD-C9C2D96E6619}" type="datetimeFigureOut">
              <a:rPr lang="zh-CN" altLang="en-US" smtClean="0"/>
              <a:t>2022/3/14</a:t>
            </a:fld>
            <a:endParaRPr lang="zh-CN" altLang="en-US"/>
          </a:p>
        </p:txBody>
      </p:sp>
      <p:sp>
        <p:nvSpPr>
          <p:cNvPr id="4" name="页脚占位符 3"/>
          <p:cNvSpPr>
            <a:spLocks noGrp="1"/>
          </p:cNvSpPr>
          <p:nvPr>
            <p:ph type="ftr" sz="quarter" idx="2"/>
          </p:nvPr>
        </p:nvSpPr>
        <p:spPr>
          <a:xfrm>
            <a:off x="0" y="9430092"/>
            <a:ext cx="2945659" cy="498134"/>
          </a:xfrm>
          <a:prstGeom prst="rect">
            <a:avLst/>
          </a:prstGeom>
        </p:spPr>
        <p:txBody>
          <a:bodyPr vert="horz" lIns="95568" tIns="47784" rIns="95568" bIns="4778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50443" y="9430092"/>
            <a:ext cx="2945659" cy="498134"/>
          </a:xfrm>
          <a:prstGeom prst="rect">
            <a:avLst/>
          </a:prstGeom>
        </p:spPr>
        <p:txBody>
          <a:bodyPr vert="horz" lIns="95568" tIns="47784" rIns="95568" bIns="47784" rtlCol="0" anchor="b"/>
          <a:lstStyle>
            <a:lvl1pPr algn="r">
              <a:defRPr sz="1300"/>
            </a:lvl1pPr>
          </a:lstStyle>
          <a:p>
            <a:fld id="{BEAF2F32-4144-4141-8D41-E9E53B853C74}" type="slidenum">
              <a:rPr lang="zh-CN" altLang="en-US" smtClean="0"/>
              <a:t>‹#›</a:t>
            </a:fld>
            <a:endParaRPr lang="zh-CN" altLang="en-US"/>
          </a:p>
        </p:txBody>
      </p:sp>
    </p:spTree>
    <p:extLst>
      <p:ext uri="{BB962C8B-B14F-4D97-AF65-F5344CB8AC3E}">
        <p14:creationId xmlns:p14="http://schemas.microsoft.com/office/powerpoint/2010/main" val="2833511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5568" tIns="47784" rIns="95568" bIns="47784" rtlCol="0"/>
          <a:lstStyle>
            <a:lvl1pPr algn="r">
              <a:defRPr sz="1300"/>
            </a:lvl1pPr>
          </a:lstStyle>
          <a:p>
            <a:fld id="{2C63ADD3-532A-4AB8-AD5A-FF2517BA225C}" type="datetimeFigureOut">
              <a:rPr lang="zh-CN" altLang="en-US" smtClean="0"/>
              <a:t>2022/3/14</a:t>
            </a:fld>
            <a:endParaRPr lang="zh-CN" altLang="en-US"/>
          </a:p>
        </p:txBody>
      </p:sp>
      <p:sp>
        <p:nvSpPr>
          <p:cNvPr id="4" name="幻灯片图像占位符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5568" tIns="47784" rIns="95568" bIns="47784"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5568" tIns="47784" rIns="95568" bIns="47784"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2"/>
            <a:ext cx="2945659" cy="498134"/>
          </a:xfrm>
          <a:prstGeom prst="rect">
            <a:avLst/>
          </a:prstGeom>
        </p:spPr>
        <p:txBody>
          <a:bodyPr vert="horz" lIns="95568" tIns="47784" rIns="95568" bIns="4778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50443" y="9430092"/>
            <a:ext cx="2945659" cy="498134"/>
          </a:xfrm>
          <a:prstGeom prst="rect">
            <a:avLst/>
          </a:prstGeom>
        </p:spPr>
        <p:txBody>
          <a:bodyPr vert="horz" lIns="95568" tIns="47784" rIns="95568" bIns="47784" rtlCol="0" anchor="b"/>
          <a:lstStyle>
            <a:lvl1pPr algn="r">
              <a:defRPr sz="1300"/>
            </a:lvl1pPr>
          </a:lstStyle>
          <a:p>
            <a:fld id="{086CA6EE-995B-484F-B29D-8373D2C736E4}" type="slidenum">
              <a:rPr lang="zh-CN" altLang="en-US" smtClean="0"/>
              <a:t>‹#›</a:t>
            </a:fld>
            <a:endParaRPr lang="zh-CN" altLang="en-US"/>
          </a:p>
        </p:txBody>
      </p:sp>
    </p:spTree>
    <p:extLst>
      <p:ext uri="{BB962C8B-B14F-4D97-AF65-F5344CB8AC3E}">
        <p14:creationId xmlns:p14="http://schemas.microsoft.com/office/powerpoint/2010/main" val="99777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25" name="直接连接符 18">
            <a:extLst>
              <a:ext uri="{FF2B5EF4-FFF2-40B4-BE49-F238E27FC236}">
                <a16:creationId xmlns:a16="http://schemas.microsoft.com/office/drawing/2014/main" id="{50AD5204-CFE1-0942-A5E1-112F25313983}"/>
              </a:ext>
            </a:extLst>
          </p:cNvPr>
          <p:cNvCxnSpPr>
            <a:cxnSpLocks/>
          </p:cNvCxnSpPr>
          <p:nvPr userDrawn="1"/>
        </p:nvCxnSpPr>
        <p:spPr>
          <a:xfrm>
            <a:off x="10241280" y="6558385"/>
            <a:ext cx="195072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914400" y="1122363"/>
            <a:ext cx="103632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40"/>
            <a:ext cx="9144000" cy="1655763"/>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C60768-5DAF-42E4-8BB8-E01C4EFC3A9A}" type="datetime1">
              <a:rPr lang="zh-CN" altLang="en-US" smtClean="0"/>
              <a:t>2022/3/14</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grpSp>
        <p:nvGrpSpPr>
          <p:cNvPr id="7" name="组 13"/>
          <p:cNvGrpSpPr/>
          <p:nvPr/>
        </p:nvGrpSpPr>
        <p:grpSpPr>
          <a:xfrm>
            <a:off x="128582" y="114660"/>
            <a:ext cx="2624893" cy="825138"/>
            <a:chOff x="0" y="23968"/>
            <a:chExt cx="7913267" cy="2570852"/>
          </a:xfrm>
        </p:grpSpPr>
        <p:pic>
          <p:nvPicPr>
            <p:cNvPr id="8" name="图片 7"/>
            <p:cNvPicPr>
              <a:picLocks noChangeAspect="1"/>
            </p:cNvPicPr>
            <p:nvPr/>
          </p:nvPicPr>
          <p:blipFill>
            <a:blip r:embed="rId2"/>
            <a:stretch>
              <a:fillRect/>
            </a:stretch>
          </p:blipFill>
          <p:spPr>
            <a:xfrm>
              <a:off x="0" y="23968"/>
              <a:ext cx="2570852" cy="2570852"/>
            </a:xfrm>
            <a:prstGeom prst="rect">
              <a:avLst/>
            </a:prstGeom>
          </p:spPr>
        </p:pic>
        <p:pic>
          <p:nvPicPr>
            <p:cNvPr id="9" name="图片 8"/>
            <p:cNvPicPr>
              <a:picLocks noChangeAspect="1"/>
            </p:cNvPicPr>
            <p:nvPr/>
          </p:nvPicPr>
          <p:blipFill>
            <a:blip r:embed="rId3"/>
            <a:stretch>
              <a:fillRect/>
            </a:stretch>
          </p:blipFill>
          <p:spPr>
            <a:xfrm>
              <a:off x="2909467" y="156420"/>
              <a:ext cx="5003800" cy="2438400"/>
            </a:xfrm>
            <a:prstGeom prst="rect">
              <a:avLst/>
            </a:prstGeom>
          </p:spPr>
        </p:pic>
      </p:grpSp>
      <p:sp>
        <p:nvSpPr>
          <p:cNvPr id="13" name="Slide Number Placeholder 5"/>
          <p:cNvSpPr>
            <a:spLocks noGrp="1"/>
          </p:cNvSpPr>
          <p:nvPr>
            <p:ph type="sldNum" sz="quarter" idx="12"/>
          </p:nvPr>
        </p:nvSpPr>
        <p:spPr>
          <a:xfrm>
            <a:off x="10683657" y="6538921"/>
            <a:ext cx="670143" cy="365125"/>
          </a:xfrm>
        </p:spPr>
        <p:txBody>
          <a:bodyPr/>
          <a:lstStyle>
            <a:lvl1pPr>
              <a:defRPr sz="15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25C2C98-BDC6-415B-BCCA-CF392231719A}"/>
              </a:ext>
            </a:extLst>
          </p:cNvPr>
          <p:cNvCxnSpPr/>
          <p:nvPr/>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B036655-0E95-4D4E-BA4A-B43E24FDC63F}"/>
              </a:ext>
            </a:extLst>
          </p:cNvPr>
          <p:cNvSpPr txBox="1"/>
          <p:nvPr userDrawn="1"/>
        </p:nvSpPr>
        <p:spPr>
          <a:xfrm>
            <a:off x="8210294" y="6308081"/>
            <a:ext cx="2702011"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Tree>
    <p:extLst>
      <p:ext uri="{BB962C8B-B14F-4D97-AF65-F5344CB8AC3E}">
        <p14:creationId xmlns:p14="http://schemas.microsoft.com/office/powerpoint/2010/main" val="3452016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雨课堂">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B4D653-0D18-42F6-86F7-2D2F3BEED43A}" type="datetime1">
              <a:rPr lang="zh-CN" altLang="en-US" smtClean="0"/>
              <a:t>2022/3/14</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5" name="Slide Number Placeholder 5">
            <a:extLst>
              <a:ext uri="{FF2B5EF4-FFF2-40B4-BE49-F238E27FC236}">
                <a16:creationId xmlns:a16="http://schemas.microsoft.com/office/drawing/2014/main" id="{9A49939E-54E5-4E09-9BBA-56BC4BB1A5D2}"/>
              </a:ext>
            </a:extLst>
          </p:cNvPr>
          <p:cNvSpPr txBox="1">
            <a:spLocks/>
          </p:cNvSpPr>
          <p:nvPr/>
        </p:nvSpPr>
        <p:spPr>
          <a:xfrm>
            <a:off x="10395014" y="6356358"/>
            <a:ext cx="670143" cy="365125"/>
          </a:xfrm>
          <a:prstGeom prst="rect">
            <a:avLst/>
          </a:prstGeom>
        </p:spPr>
        <p:txBody>
          <a:bodyPr vert="horz" lIns="68580" tIns="34290" rIns="68580" bIns="34290" rtlCol="0" anchor="ctr"/>
          <a:lstStyle>
            <a:defPPr>
              <a:defRPr lang="en-US"/>
            </a:defPPr>
            <a:lvl1pPr marL="0" algn="r" defTabSz="457200" rtl="0" eaLnBrk="1" latinLnBrk="0" hangingPunct="1">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2410F8-5038-4D67-BFCB-CC041677B2F5}" type="slidenum">
              <a:rPr lang="zh-CN" altLang="en-US" sz="1500" smtClean="0"/>
              <a:pPr/>
              <a:t>‹#›</a:t>
            </a:fld>
            <a:endParaRPr lang="zh-CN" altLang="en-US" sz="1500" dirty="0"/>
          </a:p>
        </p:txBody>
      </p:sp>
    </p:spTree>
    <p:extLst>
      <p:ext uri="{BB962C8B-B14F-4D97-AF65-F5344CB8AC3E}">
        <p14:creationId xmlns:p14="http://schemas.microsoft.com/office/powerpoint/2010/main" val="383540020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788" y="1032244"/>
            <a:ext cx="10515600" cy="5124061"/>
          </a:xfrm>
        </p:spPr>
        <p:txBody>
          <a:bodyPr>
            <a:normAutofit/>
          </a:bodyPr>
          <a:lstStyle>
            <a:lvl1pPr>
              <a:defRPr sz="2800"/>
            </a:lvl1pPr>
            <a:lvl2pPr>
              <a:lnSpc>
                <a:spcPts val="2880"/>
              </a:lnSpc>
              <a:defRPr sz="24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2022/3/14</a:t>
            </a:fld>
            <a:endParaRPr lang="zh-CN" altLang="en-US" dirty="0"/>
          </a:p>
        </p:txBody>
      </p:sp>
      <p:sp>
        <p:nvSpPr>
          <p:cNvPr id="5" name="Footer Placeholder 4"/>
          <p:cNvSpPr>
            <a:spLocks noGrp="1"/>
          </p:cNvSpPr>
          <p:nvPr>
            <p:ph type="ftr" sz="quarter" idx="11"/>
          </p:nvPr>
        </p:nvSpPr>
        <p:spPr/>
        <p:txBody>
          <a:bodyPr/>
          <a:lstStyle/>
          <a:p>
            <a:r>
              <a:rPr lang="zh-CN" altLang="en-US" dirty="0"/>
              <a:t>系统工程导论</a:t>
            </a:r>
            <a:r>
              <a:rPr lang="en-US" altLang="zh-CN" dirty="0"/>
              <a:t>·2018</a:t>
            </a:r>
            <a:r>
              <a:rPr lang="zh-CN" altLang="en-US" dirty="0"/>
              <a:t>春</a:t>
            </a:r>
          </a:p>
        </p:txBody>
      </p:sp>
      <p:sp>
        <p:nvSpPr>
          <p:cNvPr id="6" name="Slide Number Placeholder 5"/>
          <p:cNvSpPr>
            <a:spLocks noGrp="1"/>
          </p:cNvSpPr>
          <p:nvPr>
            <p:ph type="sldNum" sz="quarter" idx="12"/>
          </p:nvPr>
        </p:nvSpPr>
        <p:spPr>
          <a:xfrm>
            <a:off x="10791245" y="644818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2" name="直接连接符 11"/>
          <p:cNvCxnSpPr/>
          <p:nvPr userDrawn="1"/>
        </p:nvCxnSpPr>
        <p:spPr>
          <a:xfrm>
            <a:off x="101600" y="6362992"/>
            <a:ext cx="80518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153401" y="6162937"/>
            <a:ext cx="2308655" cy="400110"/>
          </a:xfrm>
          <a:prstGeom prst="rect">
            <a:avLst/>
          </a:prstGeom>
          <a:noFill/>
        </p:spPr>
        <p:txBody>
          <a:bodyPr wrap="square" rtlCol="0">
            <a:spAutoFit/>
          </a:bodyPr>
          <a:lstStyle/>
          <a:p>
            <a:r>
              <a:rPr lang="zh-CN" altLang="en-US" sz="2000" dirty="0">
                <a:latin typeface="+mj-ea"/>
                <a:ea typeface="+mj-ea"/>
              </a:rPr>
              <a:t>系统工程导论</a:t>
            </a:r>
          </a:p>
        </p:txBody>
      </p:sp>
      <p:cxnSp>
        <p:nvCxnSpPr>
          <p:cNvPr id="15" name="直接连接符 14"/>
          <p:cNvCxnSpPr>
            <a:cxnSpLocks/>
          </p:cNvCxnSpPr>
          <p:nvPr userDrawn="1"/>
        </p:nvCxnSpPr>
        <p:spPr>
          <a:xfrm>
            <a:off x="9880998" y="6356359"/>
            <a:ext cx="2222102"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endCxn id="42" idx="1"/>
          </p:cNvCxnSpPr>
          <p:nvPr userDrawn="1"/>
        </p:nvCxnSpPr>
        <p:spPr>
          <a:xfrm>
            <a:off x="101601" y="501016"/>
            <a:ext cx="84907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245600" y="258051"/>
            <a:ext cx="195580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2310687" cy="1325563"/>
          </a:xfrm>
        </p:spPr>
        <p:txBody>
          <a:bodyPr>
            <a:normAutofit/>
          </a:bodyPr>
          <a:lstStyle>
            <a:lvl1pPr algn="l">
              <a:defRPr sz="3600">
                <a:solidFill>
                  <a:schemeClr val="tx1"/>
                </a:solidFill>
              </a:defRPr>
            </a:lvl1pPr>
          </a:lstStyle>
          <a:p>
            <a:r>
              <a:rPr lang="zh-CN" altLang="en-US" dirty="0"/>
              <a:t>单击此处编辑母版标题样式</a:t>
            </a:r>
          </a:p>
        </p:txBody>
      </p:sp>
    </p:spTree>
    <p:extLst>
      <p:ext uri="{BB962C8B-B14F-4D97-AF65-F5344CB8AC3E}">
        <p14:creationId xmlns:p14="http://schemas.microsoft.com/office/powerpoint/2010/main" val="315928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788" y="1032244"/>
            <a:ext cx="10515600" cy="5124061"/>
          </a:xfrm>
        </p:spPr>
        <p:txBody>
          <a:bodyPr>
            <a:normAutofit/>
          </a:bodyPr>
          <a:lstStyle>
            <a:lvl1pPr>
              <a:defRPr sz="2800"/>
            </a:lvl1pPr>
            <a:lvl2pPr>
              <a:lnSpc>
                <a:spcPts val="2880"/>
              </a:lnSpc>
              <a:defRPr sz="24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2022/3/14</a:t>
            </a:fld>
            <a:endParaRPr lang="zh-CN" altLang="en-US" dirty="0"/>
          </a:p>
        </p:txBody>
      </p:sp>
      <p:sp>
        <p:nvSpPr>
          <p:cNvPr id="5" name="Footer Placeholder 4"/>
          <p:cNvSpPr>
            <a:spLocks noGrp="1"/>
          </p:cNvSpPr>
          <p:nvPr>
            <p:ph type="ftr" sz="quarter" idx="11"/>
          </p:nvPr>
        </p:nvSpPr>
        <p:spPr/>
        <p:txBody>
          <a:bodyPr/>
          <a:lstStyle/>
          <a:p>
            <a:r>
              <a:rPr lang="zh-CN" altLang="en-US" dirty="0"/>
              <a:t>系统工程导论</a:t>
            </a:r>
            <a:r>
              <a:rPr lang="en-US" altLang="zh-CN" dirty="0"/>
              <a:t>·2018</a:t>
            </a:r>
            <a:r>
              <a:rPr lang="zh-CN" altLang="en-US" dirty="0"/>
              <a:t>春</a:t>
            </a:r>
          </a:p>
        </p:txBody>
      </p:sp>
      <p:sp>
        <p:nvSpPr>
          <p:cNvPr id="6" name="Slide Number Placeholder 5"/>
          <p:cNvSpPr>
            <a:spLocks noGrp="1"/>
          </p:cNvSpPr>
          <p:nvPr>
            <p:ph type="sldNum" sz="quarter" idx="12"/>
          </p:nvPr>
        </p:nvSpPr>
        <p:spPr>
          <a:xfrm>
            <a:off x="10791245" y="644818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2" name="直接连接符 11"/>
          <p:cNvCxnSpPr/>
          <p:nvPr userDrawn="1"/>
        </p:nvCxnSpPr>
        <p:spPr>
          <a:xfrm>
            <a:off x="101600" y="6362992"/>
            <a:ext cx="80518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153401" y="6162937"/>
            <a:ext cx="2308655" cy="400110"/>
          </a:xfrm>
          <a:prstGeom prst="rect">
            <a:avLst/>
          </a:prstGeom>
          <a:noFill/>
        </p:spPr>
        <p:txBody>
          <a:bodyPr wrap="square" rtlCol="0">
            <a:spAutoFit/>
          </a:bodyPr>
          <a:lstStyle/>
          <a:p>
            <a:r>
              <a:rPr lang="zh-CN" altLang="en-US" sz="2000" dirty="0">
                <a:latin typeface="+mj-ea"/>
                <a:ea typeface="+mj-ea"/>
              </a:rPr>
              <a:t>系统工程导论</a:t>
            </a:r>
          </a:p>
        </p:txBody>
      </p:sp>
      <p:cxnSp>
        <p:nvCxnSpPr>
          <p:cNvPr id="15" name="直接连接符 14"/>
          <p:cNvCxnSpPr>
            <a:cxnSpLocks/>
          </p:cNvCxnSpPr>
          <p:nvPr userDrawn="1"/>
        </p:nvCxnSpPr>
        <p:spPr>
          <a:xfrm>
            <a:off x="9880998" y="6356359"/>
            <a:ext cx="2222102"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endCxn id="42" idx="1"/>
          </p:cNvCxnSpPr>
          <p:nvPr userDrawn="1"/>
        </p:nvCxnSpPr>
        <p:spPr>
          <a:xfrm>
            <a:off x="101601" y="501016"/>
            <a:ext cx="84907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245600" y="258051"/>
            <a:ext cx="195580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4037887" cy="1325563"/>
          </a:xfrm>
        </p:spPr>
        <p:txBody>
          <a:bodyPr>
            <a:normAutofit/>
          </a:bodyPr>
          <a:lstStyle>
            <a:lvl1pPr algn="l">
              <a:defRPr sz="3600">
                <a:solidFill>
                  <a:schemeClr val="tx1"/>
                </a:solidFill>
              </a:defRPr>
            </a:lvl1pPr>
          </a:lstStyle>
          <a:p>
            <a:r>
              <a:rPr lang="zh-CN" altLang="en-US" dirty="0"/>
              <a:t>单击此处编辑母版标题样式</a:t>
            </a:r>
          </a:p>
        </p:txBody>
      </p:sp>
    </p:spTree>
    <p:extLst>
      <p:ext uri="{BB962C8B-B14F-4D97-AF65-F5344CB8AC3E}">
        <p14:creationId xmlns:p14="http://schemas.microsoft.com/office/powerpoint/2010/main" val="1426405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788" y="1032244"/>
            <a:ext cx="10515600" cy="5124061"/>
          </a:xfrm>
        </p:spPr>
        <p:txBody>
          <a:bodyPr>
            <a:normAutofit/>
          </a:bodyPr>
          <a:lstStyle>
            <a:lvl1pPr>
              <a:defRPr sz="2800"/>
            </a:lvl1pPr>
            <a:lvl2pPr>
              <a:lnSpc>
                <a:spcPts val="2880"/>
              </a:lnSpc>
              <a:defRPr sz="24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2022/3/14</a:t>
            </a:fld>
            <a:endParaRPr lang="zh-CN" altLang="en-US" dirty="0"/>
          </a:p>
        </p:txBody>
      </p:sp>
      <p:sp>
        <p:nvSpPr>
          <p:cNvPr id="5" name="Footer Placeholder 4"/>
          <p:cNvSpPr>
            <a:spLocks noGrp="1"/>
          </p:cNvSpPr>
          <p:nvPr>
            <p:ph type="ftr" sz="quarter" idx="11"/>
          </p:nvPr>
        </p:nvSpPr>
        <p:spPr/>
        <p:txBody>
          <a:bodyPr/>
          <a:lstStyle/>
          <a:p>
            <a:r>
              <a:rPr lang="zh-CN" altLang="en-US" dirty="0"/>
              <a:t>系统工程导论</a:t>
            </a:r>
            <a:r>
              <a:rPr lang="en-US" altLang="zh-CN" dirty="0"/>
              <a:t>·2018</a:t>
            </a:r>
            <a:r>
              <a:rPr lang="zh-CN" altLang="en-US" dirty="0"/>
              <a:t>春</a:t>
            </a:r>
          </a:p>
        </p:txBody>
      </p:sp>
      <p:sp>
        <p:nvSpPr>
          <p:cNvPr id="6" name="Slide Number Placeholder 5"/>
          <p:cNvSpPr>
            <a:spLocks noGrp="1"/>
          </p:cNvSpPr>
          <p:nvPr>
            <p:ph type="sldNum" sz="quarter" idx="12"/>
          </p:nvPr>
        </p:nvSpPr>
        <p:spPr>
          <a:xfrm>
            <a:off x="10791245" y="644818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2" name="直接连接符 11"/>
          <p:cNvCxnSpPr/>
          <p:nvPr userDrawn="1"/>
        </p:nvCxnSpPr>
        <p:spPr>
          <a:xfrm>
            <a:off x="101600" y="6362992"/>
            <a:ext cx="80518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153401" y="6162937"/>
            <a:ext cx="2308655" cy="400110"/>
          </a:xfrm>
          <a:prstGeom prst="rect">
            <a:avLst/>
          </a:prstGeom>
          <a:noFill/>
        </p:spPr>
        <p:txBody>
          <a:bodyPr wrap="square" rtlCol="0">
            <a:spAutoFit/>
          </a:bodyPr>
          <a:lstStyle/>
          <a:p>
            <a:r>
              <a:rPr lang="zh-CN" altLang="en-US" sz="2000" dirty="0">
                <a:latin typeface="+mj-ea"/>
                <a:ea typeface="+mj-ea"/>
              </a:rPr>
              <a:t>系统工程导论</a:t>
            </a:r>
          </a:p>
        </p:txBody>
      </p:sp>
      <p:cxnSp>
        <p:nvCxnSpPr>
          <p:cNvPr id="15" name="直接连接符 14"/>
          <p:cNvCxnSpPr>
            <a:cxnSpLocks/>
          </p:cNvCxnSpPr>
          <p:nvPr userDrawn="1"/>
        </p:nvCxnSpPr>
        <p:spPr>
          <a:xfrm>
            <a:off x="9880998" y="6356359"/>
            <a:ext cx="2222102"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endCxn id="42" idx="1"/>
          </p:cNvCxnSpPr>
          <p:nvPr userDrawn="1"/>
        </p:nvCxnSpPr>
        <p:spPr>
          <a:xfrm>
            <a:off x="101601" y="501016"/>
            <a:ext cx="84907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245600" y="258051"/>
            <a:ext cx="195580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4891327" cy="1325563"/>
          </a:xfrm>
        </p:spPr>
        <p:txBody>
          <a:bodyPr>
            <a:normAutofit/>
          </a:bodyPr>
          <a:lstStyle>
            <a:lvl1pPr algn="l">
              <a:defRPr sz="3600">
                <a:solidFill>
                  <a:schemeClr val="tx1"/>
                </a:solidFill>
              </a:defRPr>
            </a:lvl1pPr>
          </a:lstStyle>
          <a:p>
            <a:r>
              <a:rPr lang="zh-CN" altLang="en-US" dirty="0"/>
              <a:t>单击此处编辑母版标题样式</a:t>
            </a:r>
          </a:p>
        </p:txBody>
      </p:sp>
    </p:spTree>
    <p:extLst>
      <p:ext uri="{BB962C8B-B14F-4D97-AF65-F5344CB8AC3E}">
        <p14:creationId xmlns:p14="http://schemas.microsoft.com/office/powerpoint/2010/main" val="179141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788" y="1032244"/>
            <a:ext cx="10515600" cy="5124061"/>
          </a:xfrm>
        </p:spPr>
        <p:txBody>
          <a:bodyPr>
            <a:normAutofit/>
          </a:bodyPr>
          <a:lstStyle>
            <a:lvl1pPr>
              <a:defRPr sz="2800"/>
            </a:lvl1pPr>
            <a:lvl2pPr>
              <a:lnSpc>
                <a:spcPts val="2880"/>
              </a:lnSpc>
              <a:defRPr sz="24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2022/3/14</a:t>
            </a:fld>
            <a:endParaRPr lang="zh-CN" altLang="en-US" dirty="0"/>
          </a:p>
        </p:txBody>
      </p:sp>
      <p:sp>
        <p:nvSpPr>
          <p:cNvPr id="5" name="Footer Placeholder 4"/>
          <p:cNvSpPr>
            <a:spLocks noGrp="1"/>
          </p:cNvSpPr>
          <p:nvPr>
            <p:ph type="ftr" sz="quarter" idx="11"/>
          </p:nvPr>
        </p:nvSpPr>
        <p:spPr/>
        <p:txBody>
          <a:bodyPr/>
          <a:lstStyle/>
          <a:p>
            <a:r>
              <a:rPr lang="zh-CN" altLang="en-US" dirty="0"/>
              <a:t>系统工程导论</a:t>
            </a:r>
            <a:r>
              <a:rPr lang="en-US" altLang="zh-CN" dirty="0"/>
              <a:t>·2018</a:t>
            </a:r>
            <a:r>
              <a:rPr lang="zh-CN" altLang="en-US" dirty="0"/>
              <a:t>春</a:t>
            </a:r>
          </a:p>
        </p:txBody>
      </p:sp>
      <p:sp>
        <p:nvSpPr>
          <p:cNvPr id="6" name="Slide Number Placeholder 5"/>
          <p:cNvSpPr>
            <a:spLocks noGrp="1"/>
          </p:cNvSpPr>
          <p:nvPr>
            <p:ph type="sldNum" sz="quarter" idx="12"/>
          </p:nvPr>
        </p:nvSpPr>
        <p:spPr>
          <a:xfrm>
            <a:off x="10791245" y="644818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2" name="直接连接符 11"/>
          <p:cNvCxnSpPr/>
          <p:nvPr userDrawn="1"/>
        </p:nvCxnSpPr>
        <p:spPr>
          <a:xfrm>
            <a:off x="101600" y="6362992"/>
            <a:ext cx="80518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153401" y="6162937"/>
            <a:ext cx="2308655" cy="400110"/>
          </a:xfrm>
          <a:prstGeom prst="rect">
            <a:avLst/>
          </a:prstGeom>
          <a:noFill/>
        </p:spPr>
        <p:txBody>
          <a:bodyPr wrap="square" rtlCol="0">
            <a:spAutoFit/>
          </a:bodyPr>
          <a:lstStyle/>
          <a:p>
            <a:r>
              <a:rPr lang="zh-CN" altLang="en-US" sz="2000" dirty="0">
                <a:latin typeface="+mj-ea"/>
                <a:ea typeface="+mj-ea"/>
              </a:rPr>
              <a:t>系统工程导论</a:t>
            </a:r>
          </a:p>
        </p:txBody>
      </p:sp>
      <p:cxnSp>
        <p:nvCxnSpPr>
          <p:cNvPr id="15" name="直接连接符 14"/>
          <p:cNvCxnSpPr>
            <a:cxnSpLocks/>
          </p:cNvCxnSpPr>
          <p:nvPr userDrawn="1"/>
        </p:nvCxnSpPr>
        <p:spPr>
          <a:xfrm>
            <a:off x="9880998" y="6356359"/>
            <a:ext cx="2222102"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endCxn id="42" idx="1"/>
          </p:cNvCxnSpPr>
          <p:nvPr userDrawn="1"/>
        </p:nvCxnSpPr>
        <p:spPr>
          <a:xfrm>
            <a:off x="101601" y="501016"/>
            <a:ext cx="84907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245600" y="258051"/>
            <a:ext cx="195580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5678727" cy="1325563"/>
          </a:xfrm>
        </p:spPr>
        <p:txBody>
          <a:bodyPr>
            <a:normAutofit/>
          </a:bodyPr>
          <a:lstStyle>
            <a:lvl1pPr algn="l">
              <a:defRPr sz="3600">
                <a:solidFill>
                  <a:schemeClr val="tx1"/>
                </a:solidFill>
              </a:defRPr>
            </a:lvl1pPr>
          </a:lstStyle>
          <a:p>
            <a:r>
              <a:rPr lang="zh-CN" altLang="en-US" dirty="0"/>
              <a:t>单击此处编辑母版标题样式</a:t>
            </a:r>
          </a:p>
        </p:txBody>
      </p:sp>
    </p:spTree>
    <p:extLst>
      <p:ext uri="{BB962C8B-B14F-4D97-AF65-F5344CB8AC3E}">
        <p14:creationId xmlns:p14="http://schemas.microsoft.com/office/powerpoint/2010/main" val="273650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9789"/>
            <a:ext cx="10515600" cy="5124061"/>
          </a:xfrm>
        </p:spPr>
        <p:txBody>
          <a:bodyPr>
            <a:normAutofit/>
          </a:bodyPr>
          <a:lstStyle>
            <a:lvl1pPr>
              <a:defRPr sz="2800"/>
            </a:lvl1pPr>
            <a:lvl2pPr>
              <a:lnSpc>
                <a:spcPts val="2880"/>
              </a:lnSpc>
              <a:defRPr sz="2400"/>
            </a:lvl2pPr>
            <a:lvl3pPr>
              <a:defRPr sz="18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EF3857E-6251-4ABC-9286-8729030B0044}" type="datetime1">
              <a:rPr lang="zh-CN" altLang="en-US" smtClean="0"/>
              <a:t>2022/3/14</a:t>
            </a:fld>
            <a:endParaRPr lang="zh-CN" altLang="en-US" dirty="0"/>
          </a:p>
        </p:txBody>
      </p:sp>
      <p:sp>
        <p:nvSpPr>
          <p:cNvPr id="5" name="Footer Placeholder 4"/>
          <p:cNvSpPr>
            <a:spLocks noGrp="1"/>
          </p:cNvSpPr>
          <p:nvPr>
            <p:ph type="ftr" sz="quarter" idx="11"/>
          </p:nvPr>
        </p:nvSpPr>
        <p:spPr/>
        <p:txBody>
          <a:bodyPr/>
          <a:lstStyle/>
          <a:p>
            <a:r>
              <a:rPr lang="zh-CN" altLang="en-US" dirty="0"/>
              <a:t>系统工程导论</a:t>
            </a:r>
            <a:r>
              <a:rPr lang="en-US" altLang="zh-CN" dirty="0"/>
              <a:t>·2018</a:t>
            </a:r>
            <a:r>
              <a:rPr lang="zh-CN" altLang="en-US" dirty="0"/>
              <a:t>春</a:t>
            </a:r>
          </a:p>
        </p:txBody>
      </p:sp>
      <p:sp>
        <p:nvSpPr>
          <p:cNvPr id="6" name="Slide Number Placeholder 5"/>
          <p:cNvSpPr>
            <a:spLocks noGrp="1"/>
          </p:cNvSpPr>
          <p:nvPr>
            <p:ph type="sldNum" sz="quarter" idx="12"/>
          </p:nvPr>
        </p:nvSpPr>
        <p:spPr>
          <a:xfrm>
            <a:off x="10791245" y="644818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2" name="直接连接符 11"/>
          <p:cNvCxnSpPr/>
          <p:nvPr userDrawn="1"/>
        </p:nvCxnSpPr>
        <p:spPr>
          <a:xfrm>
            <a:off x="101600" y="6362992"/>
            <a:ext cx="80518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153401" y="6162937"/>
            <a:ext cx="2308655" cy="400110"/>
          </a:xfrm>
          <a:prstGeom prst="rect">
            <a:avLst/>
          </a:prstGeom>
          <a:noFill/>
        </p:spPr>
        <p:txBody>
          <a:bodyPr wrap="square" rtlCol="0">
            <a:spAutoFit/>
          </a:bodyPr>
          <a:lstStyle/>
          <a:p>
            <a:r>
              <a:rPr lang="zh-CN" altLang="en-US" sz="2000" dirty="0">
                <a:latin typeface="+mj-ea"/>
                <a:ea typeface="+mj-ea"/>
              </a:rPr>
              <a:t>系统工程导论</a:t>
            </a:r>
          </a:p>
        </p:txBody>
      </p:sp>
      <p:cxnSp>
        <p:nvCxnSpPr>
          <p:cNvPr id="15" name="直接连接符 14"/>
          <p:cNvCxnSpPr>
            <a:cxnSpLocks/>
          </p:cNvCxnSpPr>
          <p:nvPr userDrawn="1"/>
        </p:nvCxnSpPr>
        <p:spPr>
          <a:xfrm>
            <a:off x="9880998" y="6356359"/>
            <a:ext cx="2222102" cy="663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endCxn id="42" idx="1"/>
          </p:cNvCxnSpPr>
          <p:nvPr userDrawn="1"/>
        </p:nvCxnSpPr>
        <p:spPr>
          <a:xfrm>
            <a:off x="101601" y="501016"/>
            <a:ext cx="84907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userDrawn="1"/>
        </p:nvGrpSpPr>
        <p:grpSpPr>
          <a:xfrm>
            <a:off x="9245600" y="258051"/>
            <a:ext cx="1955800" cy="476548"/>
            <a:chOff x="0" y="23968"/>
            <a:chExt cx="7913267" cy="2570852"/>
          </a:xfrm>
        </p:grpSpPr>
        <p:pic>
          <p:nvPicPr>
            <p:cNvPr id="26" name="图片 25"/>
            <p:cNvPicPr>
              <a:picLocks noChangeAspect="1"/>
            </p:cNvPicPr>
            <p:nvPr userDrawn="1"/>
          </p:nvPicPr>
          <p:blipFill>
            <a:blip r:embed="rId2"/>
            <a:stretch>
              <a:fillRect/>
            </a:stretch>
          </p:blipFill>
          <p:spPr>
            <a:xfrm>
              <a:off x="0" y="23968"/>
              <a:ext cx="2570852" cy="2570852"/>
            </a:xfrm>
            <a:prstGeom prst="rect">
              <a:avLst/>
            </a:prstGeom>
          </p:spPr>
        </p:pic>
        <p:pic>
          <p:nvPicPr>
            <p:cNvPr id="27" name="图片 26"/>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28" name="直接连接符 27"/>
          <p:cNvCxnSpPr/>
          <p:nvPr userDrawn="1"/>
        </p:nvCxnSpPr>
        <p:spPr>
          <a:xfrm>
            <a:off x="11353801"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42" name="标题 7"/>
          <p:cNvSpPr>
            <a:spLocks noGrp="1"/>
          </p:cNvSpPr>
          <p:nvPr>
            <p:ph type="title"/>
          </p:nvPr>
        </p:nvSpPr>
        <p:spPr>
          <a:xfrm>
            <a:off x="950673" y="-161766"/>
            <a:ext cx="5678727" cy="1325563"/>
          </a:xfrm>
        </p:spPr>
        <p:txBody>
          <a:bodyPr>
            <a:normAutofit/>
          </a:bodyPr>
          <a:lstStyle>
            <a:lvl1pPr algn="l">
              <a:defRPr sz="3600">
                <a:solidFill>
                  <a:schemeClr val="tx1"/>
                </a:solidFill>
              </a:defRPr>
            </a:lvl1pPr>
          </a:lstStyle>
          <a:p>
            <a:r>
              <a:rPr lang="zh-CN" altLang="en-US" dirty="0"/>
              <a:t>单击此处编辑母版标题样式</a:t>
            </a:r>
          </a:p>
        </p:txBody>
      </p:sp>
    </p:spTree>
    <p:extLst>
      <p:ext uri="{BB962C8B-B14F-4D97-AF65-F5344CB8AC3E}">
        <p14:creationId xmlns:p14="http://schemas.microsoft.com/office/powerpoint/2010/main" val="2396925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9"/>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7B4D653-0D18-42F6-86F7-2D2F3BEED43A}" type="datetime1">
              <a:rPr lang="zh-CN" altLang="en-US" smtClean="0"/>
              <a:t>2022/3/14</a:t>
            </a:fld>
            <a:endParaRPr lang="zh-CN" altLang="en-US"/>
          </a:p>
        </p:txBody>
      </p:sp>
      <p:sp>
        <p:nvSpPr>
          <p:cNvPr id="5" name="Footer Placeholder 4"/>
          <p:cNvSpPr>
            <a:spLocks noGrp="1"/>
          </p:cNvSpPr>
          <p:nvPr>
            <p:ph type="ftr" sz="quarter" idx="3"/>
          </p:nvPr>
        </p:nvSpPr>
        <p:spPr>
          <a:xfrm>
            <a:off x="4038600" y="6356359"/>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zh-CN" altLang="en-US"/>
              <a:t>系统工程导论</a:t>
            </a:r>
            <a:r>
              <a:rPr lang="en-US" altLang="zh-CN"/>
              <a:t>·2018</a:t>
            </a:r>
            <a:r>
              <a:rPr lang="zh-CN" altLang="en-US"/>
              <a:t>春</a:t>
            </a:r>
            <a:endParaRPr lang="zh-CN" altLang="en-US" dirty="0"/>
          </a:p>
        </p:txBody>
      </p:sp>
      <p:sp>
        <p:nvSpPr>
          <p:cNvPr id="6" name="Slide Number Placeholder 5"/>
          <p:cNvSpPr>
            <a:spLocks noGrp="1"/>
          </p:cNvSpPr>
          <p:nvPr>
            <p:ph type="sldNum" sz="quarter" idx="4"/>
          </p:nvPr>
        </p:nvSpPr>
        <p:spPr>
          <a:xfrm>
            <a:off x="8610600" y="6356359"/>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3368044297"/>
      </p:ext>
    </p:extLst>
  </p:cSld>
  <p:clrMap bg1="lt1" tx1="dk1" bg2="lt2" tx2="dk2" accent1="accent1" accent2="accent2" accent3="accent3" accent4="accent4" accent5="accent5" accent6="accent6" hlink="hlink" folHlink="folHlink"/>
  <p:sldLayoutIdLst>
    <p:sldLayoutId id="2147483673" r:id="rId1"/>
    <p:sldLayoutId id="2147483681" r:id="rId2"/>
    <p:sldLayoutId id="2147483687" r:id="rId3"/>
    <p:sldLayoutId id="2147483688" r:id="rId4"/>
    <p:sldLayoutId id="2147483689" r:id="rId5"/>
    <p:sldLayoutId id="2147483690" r:id="rId6"/>
    <p:sldLayoutId id="2147483691" r:id="rId7"/>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b="1" kern="1200">
          <a:solidFill>
            <a:schemeClr val="tx1"/>
          </a:solidFill>
          <a:latin typeface="+mj-ea"/>
          <a:ea typeface="+mj-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25.wmf"/></Relationships>
</file>

<file path=ppt/slides/_rels/slide100.xml.rels><?xml version="1.0" encoding="UTF-8" standalone="yes"?>
<Relationships xmlns="http://schemas.openxmlformats.org/package/2006/relationships"><Relationship Id="rId8" Type="http://schemas.openxmlformats.org/officeDocument/2006/relationships/image" Target="../media/image433.wmf"/><Relationship Id="rId13" Type="http://schemas.openxmlformats.org/officeDocument/2006/relationships/oleObject" Target="../embeddings/oleObject464.bin"/><Relationship Id="rId3" Type="http://schemas.openxmlformats.org/officeDocument/2006/relationships/oleObject" Target="../embeddings/oleObject459.bin"/><Relationship Id="rId7" Type="http://schemas.openxmlformats.org/officeDocument/2006/relationships/oleObject" Target="../embeddings/oleObject461.bin"/><Relationship Id="rId12" Type="http://schemas.openxmlformats.org/officeDocument/2006/relationships/image" Target="../media/image435.emf"/><Relationship Id="rId2" Type="http://schemas.openxmlformats.org/officeDocument/2006/relationships/slideLayout" Target="../slideLayouts/slideLayout6.xml"/><Relationship Id="rId1" Type="http://schemas.openxmlformats.org/officeDocument/2006/relationships/vmlDrawing" Target="../drawings/vmlDrawing87.vml"/><Relationship Id="rId6" Type="http://schemas.openxmlformats.org/officeDocument/2006/relationships/image" Target="../media/image432.wmf"/><Relationship Id="rId11" Type="http://schemas.openxmlformats.org/officeDocument/2006/relationships/oleObject" Target="../embeddings/oleObject463.bin"/><Relationship Id="rId5" Type="http://schemas.openxmlformats.org/officeDocument/2006/relationships/oleObject" Target="../embeddings/oleObject460.bin"/><Relationship Id="rId10" Type="http://schemas.openxmlformats.org/officeDocument/2006/relationships/image" Target="../media/image434.wmf"/><Relationship Id="rId4" Type="http://schemas.openxmlformats.org/officeDocument/2006/relationships/image" Target="../media/image431.wmf"/><Relationship Id="rId9" Type="http://schemas.openxmlformats.org/officeDocument/2006/relationships/oleObject" Target="../embeddings/oleObject462.bin"/><Relationship Id="rId14" Type="http://schemas.openxmlformats.org/officeDocument/2006/relationships/image" Target="../media/image436.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65.bin"/><Relationship Id="rId2" Type="http://schemas.openxmlformats.org/officeDocument/2006/relationships/slideLayout" Target="../slideLayouts/slideLayout6.xml"/><Relationship Id="rId1" Type="http://schemas.openxmlformats.org/officeDocument/2006/relationships/vmlDrawing" Target="../drawings/vmlDrawing88.vml"/><Relationship Id="rId6" Type="http://schemas.openxmlformats.org/officeDocument/2006/relationships/image" Target="../media/image438.wmf"/><Relationship Id="rId5" Type="http://schemas.openxmlformats.org/officeDocument/2006/relationships/oleObject" Target="../embeddings/oleObject466.bin"/><Relationship Id="rId4" Type="http://schemas.openxmlformats.org/officeDocument/2006/relationships/image" Target="../media/image437.wmf"/></Relationships>
</file>

<file path=ppt/slides/_rels/slide103.xml.rels><?xml version="1.0" encoding="UTF-8" standalone="yes"?>
<Relationships xmlns="http://schemas.openxmlformats.org/package/2006/relationships"><Relationship Id="rId8" Type="http://schemas.openxmlformats.org/officeDocument/2006/relationships/image" Target="../media/image441.wmf"/><Relationship Id="rId13" Type="http://schemas.openxmlformats.org/officeDocument/2006/relationships/oleObject" Target="../embeddings/oleObject472.bin"/><Relationship Id="rId18" Type="http://schemas.openxmlformats.org/officeDocument/2006/relationships/image" Target="../media/image446.wmf"/><Relationship Id="rId3" Type="http://schemas.openxmlformats.org/officeDocument/2006/relationships/oleObject" Target="../embeddings/oleObject467.bin"/><Relationship Id="rId21" Type="http://schemas.openxmlformats.org/officeDocument/2006/relationships/oleObject" Target="../embeddings/oleObject476.bin"/><Relationship Id="rId7" Type="http://schemas.openxmlformats.org/officeDocument/2006/relationships/oleObject" Target="../embeddings/oleObject469.bin"/><Relationship Id="rId12" Type="http://schemas.openxmlformats.org/officeDocument/2006/relationships/image" Target="../media/image443.wmf"/><Relationship Id="rId17" Type="http://schemas.openxmlformats.org/officeDocument/2006/relationships/oleObject" Target="../embeddings/oleObject474.bin"/><Relationship Id="rId2" Type="http://schemas.openxmlformats.org/officeDocument/2006/relationships/slideLayout" Target="../slideLayouts/slideLayout6.xml"/><Relationship Id="rId16" Type="http://schemas.openxmlformats.org/officeDocument/2006/relationships/image" Target="../media/image445.wmf"/><Relationship Id="rId20" Type="http://schemas.openxmlformats.org/officeDocument/2006/relationships/image" Target="../media/image447.wmf"/><Relationship Id="rId1" Type="http://schemas.openxmlformats.org/officeDocument/2006/relationships/vmlDrawing" Target="../drawings/vmlDrawing89.vml"/><Relationship Id="rId6" Type="http://schemas.openxmlformats.org/officeDocument/2006/relationships/image" Target="../media/image440.wmf"/><Relationship Id="rId11" Type="http://schemas.openxmlformats.org/officeDocument/2006/relationships/oleObject" Target="../embeddings/oleObject471.bin"/><Relationship Id="rId5" Type="http://schemas.openxmlformats.org/officeDocument/2006/relationships/oleObject" Target="../embeddings/oleObject468.bin"/><Relationship Id="rId15" Type="http://schemas.openxmlformats.org/officeDocument/2006/relationships/oleObject" Target="../embeddings/oleObject473.bin"/><Relationship Id="rId10" Type="http://schemas.openxmlformats.org/officeDocument/2006/relationships/image" Target="../media/image442.wmf"/><Relationship Id="rId19" Type="http://schemas.openxmlformats.org/officeDocument/2006/relationships/oleObject" Target="../embeddings/oleObject475.bin"/><Relationship Id="rId4" Type="http://schemas.openxmlformats.org/officeDocument/2006/relationships/image" Target="../media/image439.wmf"/><Relationship Id="rId9" Type="http://schemas.openxmlformats.org/officeDocument/2006/relationships/oleObject" Target="../embeddings/oleObject470.bin"/><Relationship Id="rId14" Type="http://schemas.openxmlformats.org/officeDocument/2006/relationships/image" Target="../media/image444.wmf"/><Relationship Id="rId22" Type="http://schemas.openxmlformats.org/officeDocument/2006/relationships/image" Target="../media/image448.wmf"/></Relationships>
</file>

<file path=ppt/slides/_rels/slide104.xml.rels><?xml version="1.0" encoding="UTF-8" standalone="yes"?>
<Relationships xmlns="http://schemas.openxmlformats.org/package/2006/relationships"><Relationship Id="rId8" Type="http://schemas.openxmlformats.org/officeDocument/2006/relationships/image" Target="../media/image451.wmf"/><Relationship Id="rId3" Type="http://schemas.openxmlformats.org/officeDocument/2006/relationships/oleObject" Target="../embeddings/oleObject477.bin"/><Relationship Id="rId7" Type="http://schemas.openxmlformats.org/officeDocument/2006/relationships/oleObject" Target="../embeddings/oleObject479.bin"/><Relationship Id="rId2" Type="http://schemas.openxmlformats.org/officeDocument/2006/relationships/slideLayout" Target="../slideLayouts/slideLayout6.xml"/><Relationship Id="rId1" Type="http://schemas.openxmlformats.org/officeDocument/2006/relationships/vmlDrawing" Target="../drawings/vmlDrawing90.vml"/><Relationship Id="rId6" Type="http://schemas.openxmlformats.org/officeDocument/2006/relationships/image" Target="../media/image450.wmf"/><Relationship Id="rId5" Type="http://schemas.openxmlformats.org/officeDocument/2006/relationships/oleObject" Target="../embeddings/oleObject478.bin"/><Relationship Id="rId10" Type="http://schemas.openxmlformats.org/officeDocument/2006/relationships/image" Target="../media/image452.wmf"/><Relationship Id="rId4" Type="http://schemas.openxmlformats.org/officeDocument/2006/relationships/image" Target="../media/image449.wmf"/><Relationship Id="rId9" Type="http://schemas.openxmlformats.org/officeDocument/2006/relationships/oleObject" Target="../embeddings/oleObject480.bin"/></Relationships>
</file>

<file path=ppt/slides/_rels/slide105.xml.rels><?xml version="1.0" encoding="UTF-8" standalone="yes"?>
<Relationships xmlns="http://schemas.openxmlformats.org/package/2006/relationships"><Relationship Id="rId8" Type="http://schemas.openxmlformats.org/officeDocument/2006/relationships/image" Target="../media/image455.wmf"/><Relationship Id="rId3" Type="http://schemas.openxmlformats.org/officeDocument/2006/relationships/oleObject" Target="../embeddings/oleObject481.bin"/><Relationship Id="rId7" Type="http://schemas.openxmlformats.org/officeDocument/2006/relationships/oleObject" Target="../embeddings/oleObject483.bin"/><Relationship Id="rId2" Type="http://schemas.openxmlformats.org/officeDocument/2006/relationships/slideLayout" Target="../slideLayouts/slideLayout6.xml"/><Relationship Id="rId1" Type="http://schemas.openxmlformats.org/officeDocument/2006/relationships/vmlDrawing" Target="../drawings/vmlDrawing91.vml"/><Relationship Id="rId6" Type="http://schemas.openxmlformats.org/officeDocument/2006/relationships/image" Target="../media/image454.wmf"/><Relationship Id="rId5" Type="http://schemas.openxmlformats.org/officeDocument/2006/relationships/oleObject" Target="../embeddings/oleObject482.bin"/><Relationship Id="rId10" Type="http://schemas.openxmlformats.org/officeDocument/2006/relationships/image" Target="../media/image456.wmf"/><Relationship Id="rId4" Type="http://schemas.openxmlformats.org/officeDocument/2006/relationships/image" Target="../media/image453.wmf"/><Relationship Id="rId9" Type="http://schemas.openxmlformats.org/officeDocument/2006/relationships/oleObject" Target="../embeddings/oleObject484.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image" Target="../media/image459.wmf"/><Relationship Id="rId3" Type="http://schemas.openxmlformats.org/officeDocument/2006/relationships/oleObject" Target="../embeddings/oleObject485.bin"/><Relationship Id="rId7" Type="http://schemas.openxmlformats.org/officeDocument/2006/relationships/oleObject" Target="../embeddings/oleObject487.bin"/><Relationship Id="rId2" Type="http://schemas.openxmlformats.org/officeDocument/2006/relationships/slideLayout" Target="../slideLayouts/slideLayout6.xml"/><Relationship Id="rId1" Type="http://schemas.openxmlformats.org/officeDocument/2006/relationships/vmlDrawing" Target="../drawings/vmlDrawing92.vml"/><Relationship Id="rId6" Type="http://schemas.openxmlformats.org/officeDocument/2006/relationships/image" Target="../media/image458.wmf"/><Relationship Id="rId5" Type="http://schemas.openxmlformats.org/officeDocument/2006/relationships/oleObject" Target="../embeddings/oleObject486.bin"/><Relationship Id="rId4" Type="http://schemas.openxmlformats.org/officeDocument/2006/relationships/image" Target="../media/image457.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488.bin"/><Relationship Id="rId2" Type="http://schemas.openxmlformats.org/officeDocument/2006/relationships/slideLayout" Target="../slideLayouts/slideLayout6.xml"/><Relationship Id="rId1" Type="http://schemas.openxmlformats.org/officeDocument/2006/relationships/vmlDrawing" Target="../drawings/vmlDrawing93.vml"/><Relationship Id="rId4" Type="http://schemas.openxmlformats.org/officeDocument/2006/relationships/image" Target="../media/image460.wmf"/></Relationships>
</file>

<file path=ppt/slides/_rels/slide11.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29.bin"/><Relationship Id="rId18" Type="http://schemas.openxmlformats.org/officeDocument/2006/relationships/image" Target="../media/image33.w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30.wmf"/><Relationship Id="rId17" Type="http://schemas.openxmlformats.org/officeDocument/2006/relationships/oleObject" Target="../embeddings/oleObject31.bin"/><Relationship Id="rId2" Type="http://schemas.openxmlformats.org/officeDocument/2006/relationships/slideLayout" Target="../slideLayouts/slideLayout4.xml"/><Relationship Id="rId16" Type="http://schemas.openxmlformats.org/officeDocument/2006/relationships/image" Target="../media/image32.wmf"/><Relationship Id="rId1" Type="http://schemas.openxmlformats.org/officeDocument/2006/relationships/vmlDrawing" Target="../drawings/vmlDrawing6.vml"/><Relationship Id="rId6" Type="http://schemas.openxmlformats.org/officeDocument/2006/relationships/image" Target="../media/image27.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27.bin"/><Relationship Id="rId14" Type="http://schemas.openxmlformats.org/officeDocument/2006/relationships/image" Target="../media/image31.wmf"/></Relationships>
</file>

<file path=ppt/slides/_rels/slide110.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89.bin"/><Relationship Id="rId2" Type="http://schemas.openxmlformats.org/officeDocument/2006/relationships/slideLayout" Target="../slideLayouts/slideLayout6.xml"/><Relationship Id="rId1" Type="http://schemas.openxmlformats.org/officeDocument/2006/relationships/vmlDrawing" Target="../drawings/vmlDrawing94.vml"/><Relationship Id="rId4" Type="http://schemas.openxmlformats.org/officeDocument/2006/relationships/image" Target="../media/image464.wmf"/></Relationships>
</file>

<file path=ppt/slides/_rels/slide114.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6.png"/></Relationships>
</file>

<file path=ppt/slides/_rels/slide11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7.xml"/><Relationship Id="rId5" Type="http://schemas.openxmlformats.org/officeDocument/2006/relationships/image" Target="../media/image4730.png"/><Relationship Id="rId4" Type="http://schemas.openxmlformats.org/officeDocument/2006/relationships/image" Target="../media/image4720.png"/></Relationships>
</file>

<file path=ppt/slides/_rels/slide117.xml.rels><?xml version="1.0" encoding="UTF-8" standalone="yes"?>
<Relationships xmlns="http://schemas.openxmlformats.org/package/2006/relationships"><Relationship Id="rId3" Type="http://schemas.openxmlformats.org/officeDocument/2006/relationships/image" Target="../media/image4750.png"/><Relationship Id="rId2" Type="http://schemas.openxmlformats.org/officeDocument/2006/relationships/image" Target="../media/image4740.png"/><Relationship Id="rId1" Type="http://schemas.openxmlformats.org/officeDocument/2006/relationships/slideLayout" Target="../slideLayouts/slideLayout7.xml"/><Relationship Id="rId6" Type="http://schemas.openxmlformats.org/officeDocument/2006/relationships/image" Target="../media/image467.png"/><Relationship Id="rId5" Type="http://schemas.openxmlformats.org/officeDocument/2006/relationships/image" Target="../media/image4770.png"/><Relationship Id="rId4" Type="http://schemas.openxmlformats.org/officeDocument/2006/relationships/image" Target="../media/image4760.png"/></Relationships>
</file>

<file path=ppt/slides/_rels/slide118.xml.rels><?xml version="1.0" encoding="UTF-8" standalone="yes"?>
<Relationships xmlns="http://schemas.openxmlformats.org/package/2006/relationships"><Relationship Id="rId3" Type="http://schemas.openxmlformats.org/officeDocument/2006/relationships/hyperlink" Target="https://blog.csdn.net/guifeng93/article/details/81734648" TargetMode="External"/><Relationship Id="rId2" Type="http://schemas.openxmlformats.org/officeDocument/2006/relationships/image" Target="../media/image47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8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35.wmf"/><Relationship Id="rId5" Type="http://schemas.openxmlformats.org/officeDocument/2006/relationships/oleObject" Target="../embeddings/oleObject33.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35.bin"/></Relationships>
</file>

<file path=ppt/slides/_rels/slide120.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121.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491.png"/><Relationship Id="rId13" Type="http://schemas.openxmlformats.org/officeDocument/2006/relationships/image" Target="../media/image496.png"/><Relationship Id="rId3" Type="http://schemas.openxmlformats.org/officeDocument/2006/relationships/image" Target="../media/image486.png"/><Relationship Id="rId7" Type="http://schemas.openxmlformats.org/officeDocument/2006/relationships/image" Target="../media/image490.png"/><Relationship Id="rId12" Type="http://schemas.openxmlformats.org/officeDocument/2006/relationships/image" Target="../media/image495.png"/><Relationship Id="rId2" Type="http://schemas.openxmlformats.org/officeDocument/2006/relationships/image" Target="../media/image485.png"/><Relationship Id="rId1" Type="http://schemas.openxmlformats.org/officeDocument/2006/relationships/slideLayout" Target="../slideLayouts/slideLayout7.xml"/><Relationship Id="rId6" Type="http://schemas.openxmlformats.org/officeDocument/2006/relationships/image" Target="../media/image489.png"/><Relationship Id="rId11" Type="http://schemas.openxmlformats.org/officeDocument/2006/relationships/image" Target="../media/image494.png"/><Relationship Id="rId5" Type="http://schemas.openxmlformats.org/officeDocument/2006/relationships/image" Target="../media/image488.png"/><Relationship Id="rId10" Type="http://schemas.openxmlformats.org/officeDocument/2006/relationships/image" Target="../media/image493.png"/><Relationship Id="rId4" Type="http://schemas.openxmlformats.org/officeDocument/2006/relationships/image" Target="../media/image487.png"/><Relationship Id="rId9" Type="http://schemas.openxmlformats.org/officeDocument/2006/relationships/image" Target="../media/image492.png"/><Relationship Id="rId14" Type="http://schemas.openxmlformats.org/officeDocument/2006/relationships/image" Target="../media/image497.png"/></Relationships>
</file>

<file path=ppt/slides/_rels/slide123.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7.xml"/><Relationship Id="rId6" Type="http://schemas.openxmlformats.org/officeDocument/2006/relationships/image" Target="../media/image501.png"/><Relationship Id="rId5" Type="http://schemas.openxmlformats.org/officeDocument/2006/relationships/image" Target="../media/image500.png"/><Relationship Id="rId4" Type="http://schemas.openxmlformats.org/officeDocument/2006/relationships/image" Target="../media/image484.png"/></Relationships>
</file>

<file path=ppt/slides/_rels/slide124.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515.png"/><Relationship Id="rId18" Type="http://schemas.openxmlformats.org/officeDocument/2006/relationships/image" Target="../media/image520.png"/><Relationship Id="rId3" Type="http://schemas.openxmlformats.org/officeDocument/2006/relationships/image" Target="../media/image505.png"/><Relationship Id="rId7" Type="http://schemas.openxmlformats.org/officeDocument/2006/relationships/image" Target="../media/image509.png"/><Relationship Id="rId12" Type="http://schemas.openxmlformats.org/officeDocument/2006/relationships/image" Target="../media/image514.png"/><Relationship Id="rId17" Type="http://schemas.openxmlformats.org/officeDocument/2006/relationships/image" Target="../media/image519.png"/><Relationship Id="rId2" Type="http://schemas.openxmlformats.org/officeDocument/2006/relationships/image" Target="../media/image504.png"/><Relationship Id="rId16" Type="http://schemas.openxmlformats.org/officeDocument/2006/relationships/image" Target="../media/image518.png"/><Relationship Id="rId1" Type="http://schemas.openxmlformats.org/officeDocument/2006/relationships/slideLayout" Target="../slideLayouts/slideLayout7.xml"/><Relationship Id="rId6" Type="http://schemas.openxmlformats.org/officeDocument/2006/relationships/image" Target="../media/image508.png"/><Relationship Id="rId11" Type="http://schemas.openxmlformats.org/officeDocument/2006/relationships/image" Target="../media/image513.png"/><Relationship Id="rId5" Type="http://schemas.openxmlformats.org/officeDocument/2006/relationships/image" Target="../media/image507.png"/><Relationship Id="rId15" Type="http://schemas.openxmlformats.org/officeDocument/2006/relationships/image" Target="../media/image517.png"/><Relationship Id="rId10" Type="http://schemas.openxmlformats.org/officeDocument/2006/relationships/image" Target="../media/image512.png"/><Relationship Id="rId19" Type="http://schemas.openxmlformats.org/officeDocument/2006/relationships/image" Target="../media/image521.png"/><Relationship Id="rId4" Type="http://schemas.openxmlformats.org/officeDocument/2006/relationships/image" Target="../media/image506.png"/><Relationship Id="rId9" Type="http://schemas.openxmlformats.org/officeDocument/2006/relationships/image" Target="../media/image511.png"/><Relationship Id="rId14" Type="http://schemas.openxmlformats.org/officeDocument/2006/relationships/image" Target="../media/image516.png"/></Relationships>
</file>

<file path=ppt/slides/_rels/slide12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472.png"/><Relationship Id="rId1" Type="http://schemas.openxmlformats.org/officeDocument/2006/relationships/slideLayout" Target="../slideLayouts/slideLayout7.xml"/><Relationship Id="rId5" Type="http://schemas.openxmlformats.org/officeDocument/2006/relationships/image" Target="../media/image525.png"/><Relationship Id="rId4" Type="http://schemas.openxmlformats.org/officeDocument/2006/relationships/image" Target="../media/image524.png"/></Relationships>
</file>

<file path=ppt/slides/_rels/slide127.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8" Type="http://schemas.openxmlformats.org/officeDocument/2006/relationships/image" Target="../media/image534.png"/><Relationship Id="rId13" Type="http://schemas.openxmlformats.org/officeDocument/2006/relationships/image" Target="../media/image539.png"/><Relationship Id="rId18" Type="http://schemas.openxmlformats.org/officeDocument/2006/relationships/image" Target="../media/image544.png"/><Relationship Id="rId26" Type="http://schemas.openxmlformats.org/officeDocument/2006/relationships/image" Target="../media/image551.png"/><Relationship Id="rId3" Type="http://schemas.openxmlformats.org/officeDocument/2006/relationships/image" Target="../media/image529.png"/><Relationship Id="rId21" Type="http://schemas.openxmlformats.org/officeDocument/2006/relationships/image" Target="../media/image547.png"/><Relationship Id="rId7" Type="http://schemas.openxmlformats.org/officeDocument/2006/relationships/image" Target="../media/image533.png"/><Relationship Id="rId12" Type="http://schemas.openxmlformats.org/officeDocument/2006/relationships/image" Target="../media/image538.png"/><Relationship Id="rId17" Type="http://schemas.openxmlformats.org/officeDocument/2006/relationships/image" Target="../media/image543.png"/><Relationship Id="rId25" Type="http://schemas.openxmlformats.org/officeDocument/2006/relationships/image" Target="../media/image527.png"/><Relationship Id="rId2" Type="http://schemas.openxmlformats.org/officeDocument/2006/relationships/image" Target="../media/image528.png"/><Relationship Id="rId16" Type="http://schemas.openxmlformats.org/officeDocument/2006/relationships/image" Target="../media/image542.png"/><Relationship Id="rId20" Type="http://schemas.openxmlformats.org/officeDocument/2006/relationships/image" Target="../media/image546.png"/><Relationship Id="rId29" Type="http://schemas.openxmlformats.org/officeDocument/2006/relationships/image" Target="../media/image554.png"/><Relationship Id="rId1" Type="http://schemas.openxmlformats.org/officeDocument/2006/relationships/slideLayout" Target="../slideLayouts/slideLayout7.xml"/><Relationship Id="rId6" Type="http://schemas.openxmlformats.org/officeDocument/2006/relationships/image" Target="../media/image532.png"/><Relationship Id="rId11" Type="http://schemas.openxmlformats.org/officeDocument/2006/relationships/image" Target="../media/image537.png"/><Relationship Id="rId24" Type="http://schemas.openxmlformats.org/officeDocument/2006/relationships/image" Target="../media/image550.png"/><Relationship Id="rId5" Type="http://schemas.openxmlformats.org/officeDocument/2006/relationships/image" Target="../media/image531.png"/><Relationship Id="rId15" Type="http://schemas.openxmlformats.org/officeDocument/2006/relationships/image" Target="../media/image541.png"/><Relationship Id="rId23" Type="http://schemas.openxmlformats.org/officeDocument/2006/relationships/image" Target="../media/image549.png"/><Relationship Id="rId28" Type="http://schemas.openxmlformats.org/officeDocument/2006/relationships/image" Target="../media/image553.png"/><Relationship Id="rId10" Type="http://schemas.openxmlformats.org/officeDocument/2006/relationships/image" Target="../media/image536.png"/><Relationship Id="rId19" Type="http://schemas.openxmlformats.org/officeDocument/2006/relationships/image" Target="../media/image545.png"/><Relationship Id="rId4" Type="http://schemas.openxmlformats.org/officeDocument/2006/relationships/image" Target="../media/image530.png"/><Relationship Id="rId9" Type="http://schemas.openxmlformats.org/officeDocument/2006/relationships/image" Target="../media/image535.png"/><Relationship Id="rId14" Type="http://schemas.openxmlformats.org/officeDocument/2006/relationships/image" Target="../media/image540.png"/><Relationship Id="rId22" Type="http://schemas.openxmlformats.org/officeDocument/2006/relationships/image" Target="../media/image548.png"/><Relationship Id="rId27" Type="http://schemas.openxmlformats.org/officeDocument/2006/relationships/image" Target="../media/image5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9.wmf"/><Relationship Id="rId5" Type="http://schemas.openxmlformats.org/officeDocument/2006/relationships/oleObject" Target="../embeddings/oleObject37.bin"/><Relationship Id="rId10" Type="http://schemas.openxmlformats.org/officeDocument/2006/relationships/hyperlink" Target="&#21521;&#37327;&#20559;&#23548;&#25968;&#27714;&#27861;&#8212;&#8212;&#31532;&#22235;&#31456;&#25945;&#26696;.doc" TargetMode="External"/><Relationship Id="rId4" Type="http://schemas.openxmlformats.org/officeDocument/2006/relationships/image" Target="../media/image38.wmf"/><Relationship Id="rId9" Type="http://schemas.openxmlformats.org/officeDocument/2006/relationships/hyperlink" Target="../&#21521;&#37327;&#20559;&#23548;&#25968;&#27714;&#27861;&#8212;&#8212;&#31532;&#22235;&#31456;&#25945;&#26696;.doc"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47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image" Target="../media/image557.png"/><Relationship Id="rId1" Type="http://schemas.openxmlformats.org/officeDocument/2006/relationships/slideLayout" Target="../slideLayouts/slideLayout7.xml"/><Relationship Id="rId4" Type="http://schemas.openxmlformats.org/officeDocument/2006/relationships/image" Target="../media/image559.png"/></Relationships>
</file>

<file path=ppt/slides/_rels/slide13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47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64.png"/><Relationship Id="rId2" Type="http://schemas.openxmlformats.org/officeDocument/2006/relationships/image" Target="../media/image563.png"/><Relationship Id="rId1" Type="http://schemas.openxmlformats.org/officeDocument/2006/relationships/slideLayout" Target="../slideLayouts/slideLayout7.xml"/><Relationship Id="rId4" Type="http://schemas.openxmlformats.org/officeDocument/2006/relationships/image" Target="../media/image565.png"/></Relationships>
</file>

<file path=ppt/slides/_rels/slide135.xml.rels><?xml version="1.0" encoding="UTF-8" standalone="yes"?>
<Relationships xmlns="http://schemas.openxmlformats.org/package/2006/relationships"><Relationship Id="rId3" Type="http://schemas.openxmlformats.org/officeDocument/2006/relationships/image" Target="../media/image564.png"/><Relationship Id="rId2" Type="http://schemas.openxmlformats.org/officeDocument/2006/relationships/image" Target="../media/image563.png"/><Relationship Id="rId1" Type="http://schemas.openxmlformats.org/officeDocument/2006/relationships/slideLayout" Target="../slideLayouts/slideLayout7.xml"/><Relationship Id="rId4" Type="http://schemas.openxmlformats.org/officeDocument/2006/relationships/image" Target="../media/image566.png"/></Relationships>
</file>

<file path=ppt/slides/_rels/slide136.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2.png"/><Relationship Id="rId1" Type="http://schemas.openxmlformats.org/officeDocument/2006/relationships/slideLayout" Target="../slideLayouts/slideLayout7.xml"/><Relationship Id="rId5" Type="http://schemas.openxmlformats.org/officeDocument/2006/relationships/image" Target="../media/image569.png"/><Relationship Id="rId4" Type="http://schemas.openxmlformats.org/officeDocument/2006/relationships/image" Target="../media/image568.png"/></Relationships>
</file>

<file path=ppt/slides/_rels/slide137.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8" Type="http://schemas.openxmlformats.org/officeDocument/2006/relationships/image" Target="../media/image581.png"/><Relationship Id="rId13" Type="http://schemas.openxmlformats.org/officeDocument/2006/relationships/image" Target="../media/image586.png"/><Relationship Id="rId18" Type="http://schemas.openxmlformats.org/officeDocument/2006/relationships/image" Target="../media/image591.png"/><Relationship Id="rId3" Type="http://schemas.openxmlformats.org/officeDocument/2006/relationships/image" Target="../media/image576.png"/><Relationship Id="rId21" Type="http://schemas.openxmlformats.org/officeDocument/2006/relationships/image" Target="../media/image594.png"/><Relationship Id="rId7" Type="http://schemas.openxmlformats.org/officeDocument/2006/relationships/image" Target="../media/image580.png"/><Relationship Id="rId12" Type="http://schemas.openxmlformats.org/officeDocument/2006/relationships/image" Target="../media/image585.png"/><Relationship Id="rId17" Type="http://schemas.openxmlformats.org/officeDocument/2006/relationships/image" Target="../media/image590.png"/><Relationship Id="rId25" Type="http://schemas.openxmlformats.org/officeDocument/2006/relationships/image" Target="../media/image597.png"/><Relationship Id="rId2" Type="http://schemas.openxmlformats.org/officeDocument/2006/relationships/image" Target="../media/image575.png"/><Relationship Id="rId16" Type="http://schemas.openxmlformats.org/officeDocument/2006/relationships/image" Target="../media/image589.png"/><Relationship Id="rId20" Type="http://schemas.openxmlformats.org/officeDocument/2006/relationships/image" Target="../media/image593.png"/><Relationship Id="rId1" Type="http://schemas.openxmlformats.org/officeDocument/2006/relationships/slideLayout" Target="../slideLayouts/slideLayout7.xml"/><Relationship Id="rId6" Type="http://schemas.openxmlformats.org/officeDocument/2006/relationships/image" Target="../media/image579.png"/><Relationship Id="rId11" Type="http://schemas.openxmlformats.org/officeDocument/2006/relationships/image" Target="../media/image584.png"/><Relationship Id="rId24" Type="http://schemas.openxmlformats.org/officeDocument/2006/relationships/image" Target="../media/image596.png"/><Relationship Id="rId5" Type="http://schemas.openxmlformats.org/officeDocument/2006/relationships/image" Target="../media/image578.png"/><Relationship Id="rId15" Type="http://schemas.openxmlformats.org/officeDocument/2006/relationships/image" Target="../media/image588.png"/><Relationship Id="rId23" Type="http://schemas.openxmlformats.org/officeDocument/2006/relationships/image" Target="../media/image574.png"/><Relationship Id="rId10" Type="http://schemas.openxmlformats.org/officeDocument/2006/relationships/image" Target="../media/image583.png"/><Relationship Id="rId19" Type="http://schemas.openxmlformats.org/officeDocument/2006/relationships/image" Target="../media/image592.png"/><Relationship Id="rId4" Type="http://schemas.openxmlformats.org/officeDocument/2006/relationships/image" Target="../media/image577.png"/><Relationship Id="rId9" Type="http://schemas.openxmlformats.org/officeDocument/2006/relationships/image" Target="../media/image582.png"/><Relationship Id="rId14" Type="http://schemas.openxmlformats.org/officeDocument/2006/relationships/image" Target="../media/image587.png"/><Relationship Id="rId22" Type="http://schemas.openxmlformats.org/officeDocument/2006/relationships/image" Target="../media/image595.png"/></Relationships>
</file>

<file path=ppt/slides/_rels/slide142.xml.rels><?xml version="1.0" encoding="UTF-8" standalone="yes"?>
<Relationships xmlns="http://schemas.openxmlformats.org/package/2006/relationships"><Relationship Id="rId8" Type="http://schemas.openxmlformats.org/officeDocument/2006/relationships/image" Target="../media/image605.png"/><Relationship Id="rId13" Type="http://schemas.openxmlformats.org/officeDocument/2006/relationships/image" Target="../media/image610.png"/><Relationship Id="rId18" Type="http://schemas.openxmlformats.org/officeDocument/2006/relationships/image" Target="../media/image615.png"/><Relationship Id="rId3" Type="http://schemas.openxmlformats.org/officeDocument/2006/relationships/image" Target="../media/image600.png"/><Relationship Id="rId21" Type="http://schemas.openxmlformats.org/officeDocument/2006/relationships/image" Target="../media/image618.png"/><Relationship Id="rId7" Type="http://schemas.openxmlformats.org/officeDocument/2006/relationships/image" Target="../media/image604.png"/><Relationship Id="rId12" Type="http://schemas.openxmlformats.org/officeDocument/2006/relationships/image" Target="../media/image609.png"/><Relationship Id="rId17" Type="http://schemas.openxmlformats.org/officeDocument/2006/relationships/image" Target="../media/image614.png"/><Relationship Id="rId2" Type="http://schemas.openxmlformats.org/officeDocument/2006/relationships/image" Target="../media/image599.png"/><Relationship Id="rId16" Type="http://schemas.openxmlformats.org/officeDocument/2006/relationships/image" Target="../media/image613.png"/><Relationship Id="rId20" Type="http://schemas.openxmlformats.org/officeDocument/2006/relationships/image" Target="../media/image617.png"/><Relationship Id="rId1" Type="http://schemas.openxmlformats.org/officeDocument/2006/relationships/slideLayout" Target="../slideLayouts/slideLayout7.xml"/><Relationship Id="rId6" Type="http://schemas.openxmlformats.org/officeDocument/2006/relationships/image" Target="../media/image603.png"/><Relationship Id="rId11" Type="http://schemas.openxmlformats.org/officeDocument/2006/relationships/image" Target="../media/image608.png"/><Relationship Id="rId5" Type="http://schemas.openxmlformats.org/officeDocument/2006/relationships/image" Target="../media/image602.png"/><Relationship Id="rId15" Type="http://schemas.openxmlformats.org/officeDocument/2006/relationships/image" Target="../media/image612.png"/><Relationship Id="rId23" Type="http://schemas.openxmlformats.org/officeDocument/2006/relationships/image" Target="../media/image598.png"/><Relationship Id="rId10" Type="http://schemas.openxmlformats.org/officeDocument/2006/relationships/image" Target="../media/image607.png"/><Relationship Id="rId19" Type="http://schemas.openxmlformats.org/officeDocument/2006/relationships/image" Target="../media/image616.png"/><Relationship Id="rId4" Type="http://schemas.openxmlformats.org/officeDocument/2006/relationships/image" Target="../media/image601.png"/><Relationship Id="rId9" Type="http://schemas.openxmlformats.org/officeDocument/2006/relationships/image" Target="../media/image606.png"/><Relationship Id="rId14" Type="http://schemas.openxmlformats.org/officeDocument/2006/relationships/image" Target="../media/image611.png"/><Relationship Id="rId22" Type="http://schemas.openxmlformats.org/officeDocument/2006/relationships/image" Target="../media/image619.png"/></Relationships>
</file>

<file path=ppt/slides/_rels/slide143.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image" Target="../media/image620.png"/><Relationship Id="rId1" Type="http://schemas.openxmlformats.org/officeDocument/2006/relationships/slideLayout" Target="../slideLayouts/slideLayout7.xml"/><Relationship Id="rId5" Type="http://schemas.openxmlformats.org/officeDocument/2006/relationships/image" Target="../media/image623.png"/><Relationship Id="rId4" Type="http://schemas.openxmlformats.org/officeDocument/2006/relationships/image" Target="../media/image622.png"/></Relationships>
</file>

<file path=ppt/slides/_rels/slide144.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image" Target="../media/image502.png"/><Relationship Id="rId1" Type="http://schemas.openxmlformats.org/officeDocument/2006/relationships/slideLayout" Target="../slideLayouts/slideLayout7.xml"/><Relationship Id="rId5" Type="http://schemas.openxmlformats.org/officeDocument/2006/relationships/image" Target="../media/image627.png"/><Relationship Id="rId4" Type="http://schemas.openxmlformats.org/officeDocument/2006/relationships/image" Target="../media/image50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23.jpeg"/><Relationship Id="rId2" Type="http://schemas.openxmlformats.org/officeDocument/2006/relationships/image" Target="../media/image522.png"/><Relationship Id="rId1" Type="http://schemas.openxmlformats.org/officeDocument/2006/relationships/slideLayout" Target="../slideLayouts/slideLayout7.xml"/><Relationship Id="rId4" Type="http://schemas.openxmlformats.org/officeDocument/2006/relationships/image" Target="../media/image526.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555.png"/></Relationships>
</file>

<file path=ppt/slides/_rels/slide148.xml.rels><?xml version="1.0" encoding="UTF-8" standalone="yes"?>
<Relationships xmlns="http://schemas.openxmlformats.org/package/2006/relationships"><Relationship Id="rId2" Type="http://schemas.openxmlformats.org/officeDocument/2006/relationships/image" Target="../media/image55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61.jpeg"/><Relationship Id="rId2" Type="http://schemas.openxmlformats.org/officeDocument/2006/relationships/image" Target="../media/image56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45.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42.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44.wmf"/><Relationship Id="rId4" Type="http://schemas.openxmlformats.org/officeDocument/2006/relationships/image" Target="../media/image41.emf"/><Relationship Id="rId9" Type="http://schemas.openxmlformats.org/officeDocument/2006/relationships/oleObject" Target="../embeddings/oleObject42.bin"/></Relationships>
</file>

<file path=ppt/slides/_rels/slide150.xml.rels><?xml version="1.0" encoding="UTF-8" standalone="yes"?>
<Relationships xmlns="http://schemas.openxmlformats.org/package/2006/relationships"><Relationship Id="rId8" Type="http://schemas.openxmlformats.org/officeDocument/2006/relationships/image" Target="../media/image572.jpg"/><Relationship Id="rId3" Type="http://schemas.microsoft.com/office/2007/relationships/media" Target="../media/media4.mp4"/><Relationship Id="rId7" Type="http://schemas.openxmlformats.org/officeDocument/2006/relationships/image" Target="../media/image57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70.png"/><Relationship Id="rId5" Type="http://schemas.openxmlformats.org/officeDocument/2006/relationships/slideLayout" Target="../slideLayouts/slideLayout7.xml"/><Relationship Id="rId4" Type="http://schemas.openxmlformats.org/officeDocument/2006/relationships/video" Target="../media/media4.mp4"/><Relationship Id="rId9" Type="http://schemas.openxmlformats.org/officeDocument/2006/relationships/image" Target="../media/image624.png"/></Relationships>
</file>

<file path=ppt/slides/_rels/slide151.xml.rels><?xml version="1.0" encoding="UTF-8" standalone="yes"?>
<Relationships xmlns="http://schemas.openxmlformats.org/package/2006/relationships"><Relationship Id="rId8" Type="http://schemas.openxmlformats.org/officeDocument/2006/relationships/image" Target="../media/image633.png"/><Relationship Id="rId3" Type="http://schemas.openxmlformats.org/officeDocument/2006/relationships/image" Target="../media/image628.png"/><Relationship Id="rId7" Type="http://schemas.openxmlformats.org/officeDocument/2006/relationships/image" Target="../media/image632.png"/><Relationship Id="rId2" Type="http://schemas.openxmlformats.org/officeDocument/2006/relationships/image" Target="../media/image626.png"/><Relationship Id="rId1" Type="http://schemas.openxmlformats.org/officeDocument/2006/relationships/slideLayout" Target="../slideLayouts/slideLayout7.xml"/><Relationship Id="rId6" Type="http://schemas.openxmlformats.org/officeDocument/2006/relationships/image" Target="../media/image631.png"/><Relationship Id="rId5" Type="http://schemas.openxmlformats.org/officeDocument/2006/relationships/image" Target="../media/image630.png"/><Relationship Id="rId10" Type="http://schemas.openxmlformats.org/officeDocument/2006/relationships/image" Target="../media/image635.png"/><Relationship Id="rId4" Type="http://schemas.openxmlformats.org/officeDocument/2006/relationships/image" Target="../media/image629.png"/><Relationship Id="rId9" Type="http://schemas.openxmlformats.org/officeDocument/2006/relationships/image" Target="../media/image634.png"/></Relationships>
</file>

<file path=ppt/slides/_rels/slide152.xml.rels><?xml version="1.0" encoding="UTF-8" standalone="yes"?>
<Relationships xmlns="http://schemas.openxmlformats.org/package/2006/relationships"><Relationship Id="rId2" Type="http://schemas.openxmlformats.org/officeDocument/2006/relationships/image" Target="../media/image63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63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63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38.png"/><Relationship Id="rId5" Type="http://schemas.openxmlformats.org/officeDocument/2006/relationships/slideLayout" Target="../slideLayouts/slideLayout7.xml"/><Relationship Id="rId4" Type="http://schemas.openxmlformats.org/officeDocument/2006/relationships/video" Target="../media/media6.mp4"/></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47.wmf"/><Relationship Id="rId5" Type="http://schemas.openxmlformats.org/officeDocument/2006/relationships/oleObject" Target="../embeddings/oleObject45.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47.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50.wmf"/></Relationships>
</file>

<file path=ppt/slides/_rels/slide18.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54.bin"/><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55.e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52.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52.bin"/><Relationship Id="rId14" Type="http://schemas.openxmlformats.org/officeDocument/2006/relationships/image" Target="../media/image56.emf"/></Relationships>
</file>

<file path=ppt/slides/_rels/slide19.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58.wmf"/><Relationship Id="rId5" Type="http://schemas.openxmlformats.org/officeDocument/2006/relationships/oleObject" Target="../embeddings/oleObject56.bin"/><Relationship Id="rId10" Type="http://schemas.openxmlformats.org/officeDocument/2006/relationships/image" Target="../media/image60.emf"/><Relationship Id="rId4" Type="http://schemas.openxmlformats.org/officeDocument/2006/relationships/image" Target="../media/image57.wmf"/><Relationship Id="rId9" Type="http://schemas.openxmlformats.org/officeDocument/2006/relationships/oleObject" Target="../embeddings/oleObject58.bin"/></Relationships>
</file>

<file path=ppt/slides/_rels/slide2.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62.wmf"/><Relationship Id="rId5" Type="http://schemas.openxmlformats.org/officeDocument/2006/relationships/oleObject" Target="../embeddings/oleObject60.bin"/><Relationship Id="rId4" Type="http://schemas.openxmlformats.org/officeDocument/2006/relationships/image" Target="../media/image61.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64.wmf"/><Relationship Id="rId5" Type="http://schemas.openxmlformats.org/officeDocument/2006/relationships/oleObject" Target="../embeddings/oleObject62.bin"/><Relationship Id="rId4" Type="http://schemas.openxmlformats.org/officeDocument/2006/relationships/image" Target="../media/image63.wmf"/></Relationships>
</file>

<file path=ppt/slides/_rels/slide23.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68.bin"/><Relationship Id="rId18" Type="http://schemas.openxmlformats.org/officeDocument/2006/relationships/image" Target="../media/image72.emf"/><Relationship Id="rId3" Type="http://schemas.openxmlformats.org/officeDocument/2006/relationships/oleObject" Target="../embeddings/oleObject63.bin"/><Relationship Id="rId21" Type="http://schemas.openxmlformats.org/officeDocument/2006/relationships/oleObject" Target="../embeddings/oleObject72.bin"/><Relationship Id="rId7" Type="http://schemas.openxmlformats.org/officeDocument/2006/relationships/oleObject" Target="../embeddings/oleObject65.bin"/><Relationship Id="rId12" Type="http://schemas.openxmlformats.org/officeDocument/2006/relationships/image" Target="../media/image69.wmf"/><Relationship Id="rId17" Type="http://schemas.openxmlformats.org/officeDocument/2006/relationships/oleObject" Target="../embeddings/oleObject70.bin"/><Relationship Id="rId2" Type="http://schemas.openxmlformats.org/officeDocument/2006/relationships/slideLayout" Target="../slideLayouts/slideLayout4.xml"/><Relationship Id="rId16" Type="http://schemas.openxmlformats.org/officeDocument/2006/relationships/image" Target="../media/image71.wmf"/><Relationship Id="rId20" Type="http://schemas.openxmlformats.org/officeDocument/2006/relationships/image" Target="../media/image73.wmf"/><Relationship Id="rId1" Type="http://schemas.openxmlformats.org/officeDocument/2006/relationships/vmlDrawing" Target="../drawings/vmlDrawing16.vml"/><Relationship Id="rId6" Type="http://schemas.openxmlformats.org/officeDocument/2006/relationships/image" Target="../media/image66.wmf"/><Relationship Id="rId11" Type="http://schemas.openxmlformats.org/officeDocument/2006/relationships/oleObject" Target="../embeddings/oleObject67.bin"/><Relationship Id="rId24" Type="http://schemas.openxmlformats.org/officeDocument/2006/relationships/image" Target="../media/image75.wmf"/><Relationship Id="rId5" Type="http://schemas.openxmlformats.org/officeDocument/2006/relationships/oleObject" Target="../embeddings/oleObject64.bin"/><Relationship Id="rId15" Type="http://schemas.openxmlformats.org/officeDocument/2006/relationships/oleObject" Target="../embeddings/oleObject69.bin"/><Relationship Id="rId23" Type="http://schemas.openxmlformats.org/officeDocument/2006/relationships/oleObject" Target="../embeddings/oleObject73.bin"/><Relationship Id="rId10" Type="http://schemas.openxmlformats.org/officeDocument/2006/relationships/image" Target="../media/image68.wmf"/><Relationship Id="rId19" Type="http://schemas.openxmlformats.org/officeDocument/2006/relationships/oleObject" Target="../embeddings/oleObject71.bin"/><Relationship Id="rId4" Type="http://schemas.openxmlformats.org/officeDocument/2006/relationships/image" Target="../media/image65.wmf"/><Relationship Id="rId9" Type="http://schemas.openxmlformats.org/officeDocument/2006/relationships/oleObject" Target="../embeddings/oleObject66.bin"/><Relationship Id="rId14" Type="http://schemas.openxmlformats.org/officeDocument/2006/relationships/image" Target="../media/image70.wmf"/><Relationship Id="rId22" Type="http://schemas.openxmlformats.org/officeDocument/2006/relationships/image" Target="../media/image74.emf"/></Relationships>
</file>

<file path=ppt/slides/_rels/slide24.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79.bin"/><Relationship Id="rId18" Type="http://schemas.openxmlformats.org/officeDocument/2006/relationships/image" Target="../media/image83.wmf"/><Relationship Id="rId3" Type="http://schemas.openxmlformats.org/officeDocument/2006/relationships/oleObject" Target="../embeddings/oleObject74.bin"/><Relationship Id="rId21" Type="http://schemas.openxmlformats.org/officeDocument/2006/relationships/oleObject" Target="../embeddings/oleObject83.bin"/><Relationship Id="rId7" Type="http://schemas.openxmlformats.org/officeDocument/2006/relationships/oleObject" Target="../embeddings/oleObject76.bin"/><Relationship Id="rId12" Type="http://schemas.openxmlformats.org/officeDocument/2006/relationships/image" Target="../media/image80.wmf"/><Relationship Id="rId17" Type="http://schemas.openxmlformats.org/officeDocument/2006/relationships/oleObject" Target="../embeddings/oleObject81.bin"/><Relationship Id="rId2" Type="http://schemas.openxmlformats.org/officeDocument/2006/relationships/slideLayout" Target="../slideLayouts/slideLayout4.xml"/><Relationship Id="rId16" Type="http://schemas.openxmlformats.org/officeDocument/2006/relationships/image" Target="../media/image82.wmf"/><Relationship Id="rId20" Type="http://schemas.openxmlformats.org/officeDocument/2006/relationships/image" Target="../media/image84.wmf"/><Relationship Id="rId1" Type="http://schemas.openxmlformats.org/officeDocument/2006/relationships/vmlDrawing" Target="../drawings/vmlDrawing17.vml"/><Relationship Id="rId6" Type="http://schemas.openxmlformats.org/officeDocument/2006/relationships/image" Target="../media/image77.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79.wmf"/><Relationship Id="rId19" Type="http://schemas.openxmlformats.org/officeDocument/2006/relationships/oleObject" Target="../embeddings/oleObject82.bin"/><Relationship Id="rId4" Type="http://schemas.openxmlformats.org/officeDocument/2006/relationships/image" Target="../media/image76.wmf"/><Relationship Id="rId9" Type="http://schemas.openxmlformats.org/officeDocument/2006/relationships/oleObject" Target="../embeddings/oleObject77.bin"/><Relationship Id="rId14" Type="http://schemas.openxmlformats.org/officeDocument/2006/relationships/image" Target="../media/image81.wmf"/><Relationship Id="rId22" Type="http://schemas.openxmlformats.org/officeDocument/2006/relationships/image" Target="../media/image85.emf"/></Relationships>
</file>

<file path=ppt/slides/_rels/slide25.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89.bin"/><Relationship Id="rId18" Type="http://schemas.openxmlformats.org/officeDocument/2006/relationships/image" Target="../media/image93.wmf"/><Relationship Id="rId3" Type="http://schemas.openxmlformats.org/officeDocument/2006/relationships/oleObject" Target="../embeddings/oleObject84.bin"/><Relationship Id="rId21" Type="http://schemas.openxmlformats.org/officeDocument/2006/relationships/oleObject" Target="../embeddings/oleObject93.bin"/><Relationship Id="rId7" Type="http://schemas.openxmlformats.org/officeDocument/2006/relationships/oleObject" Target="../embeddings/oleObject86.bin"/><Relationship Id="rId12" Type="http://schemas.openxmlformats.org/officeDocument/2006/relationships/image" Target="../media/image90.wmf"/><Relationship Id="rId17" Type="http://schemas.openxmlformats.org/officeDocument/2006/relationships/oleObject" Target="../embeddings/oleObject91.bin"/><Relationship Id="rId2" Type="http://schemas.openxmlformats.org/officeDocument/2006/relationships/slideLayout" Target="../slideLayouts/slideLayout4.xml"/><Relationship Id="rId16" Type="http://schemas.openxmlformats.org/officeDocument/2006/relationships/image" Target="../media/image92.wmf"/><Relationship Id="rId20" Type="http://schemas.openxmlformats.org/officeDocument/2006/relationships/image" Target="../media/image94.wmf"/><Relationship Id="rId1" Type="http://schemas.openxmlformats.org/officeDocument/2006/relationships/vmlDrawing" Target="../drawings/vmlDrawing18.vml"/><Relationship Id="rId6" Type="http://schemas.openxmlformats.org/officeDocument/2006/relationships/image" Target="../media/image87.wmf"/><Relationship Id="rId11" Type="http://schemas.openxmlformats.org/officeDocument/2006/relationships/oleObject" Target="../embeddings/oleObject88.bin"/><Relationship Id="rId5" Type="http://schemas.openxmlformats.org/officeDocument/2006/relationships/oleObject" Target="../embeddings/oleObject85.bin"/><Relationship Id="rId15" Type="http://schemas.openxmlformats.org/officeDocument/2006/relationships/oleObject" Target="../embeddings/oleObject90.bin"/><Relationship Id="rId10" Type="http://schemas.openxmlformats.org/officeDocument/2006/relationships/image" Target="../media/image89.wmf"/><Relationship Id="rId19" Type="http://schemas.openxmlformats.org/officeDocument/2006/relationships/oleObject" Target="../embeddings/oleObject92.bin"/><Relationship Id="rId4" Type="http://schemas.openxmlformats.org/officeDocument/2006/relationships/image" Target="../media/image86.wmf"/><Relationship Id="rId9" Type="http://schemas.openxmlformats.org/officeDocument/2006/relationships/oleObject" Target="../embeddings/oleObject87.bin"/><Relationship Id="rId14" Type="http://schemas.openxmlformats.org/officeDocument/2006/relationships/image" Target="../media/image91.wmf"/><Relationship Id="rId22" Type="http://schemas.openxmlformats.org/officeDocument/2006/relationships/image" Target="../media/image95.emf"/></Relationships>
</file>

<file path=ppt/slides/_rels/slide26.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99.bin"/><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100.w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97.wmf"/><Relationship Id="rId11" Type="http://schemas.openxmlformats.org/officeDocument/2006/relationships/oleObject" Target="../embeddings/oleObject98.bin"/><Relationship Id="rId5" Type="http://schemas.openxmlformats.org/officeDocument/2006/relationships/oleObject" Target="../embeddings/oleObject95.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97.bin"/><Relationship Id="rId14" Type="http://schemas.openxmlformats.org/officeDocument/2006/relationships/image" Target="../media/image101.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103.wmf"/><Relationship Id="rId5" Type="http://schemas.openxmlformats.org/officeDocument/2006/relationships/oleObject" Target="../embeddings/oleObject101.bin"/><Relationship Id="rId4" Type="http://schemas.openxmlformats.org/officeDocument/2006/relationships/image" Target="../media/image102.wmf"/></Relationships>
</file>

<file path=ppt/slides/_rels/slide28.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108.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105.wmf"/><Relationship Id="rId11" Type="http://schemas.openxmlformats.org/officeDocument/2006/relationships/oleObject" Target="../embeddings/oleObject106.bin"/><Relationship Id="rId5" Type="http://schemas.openxmlformats.org/officeDocument/2006/relationships/oleObject" Target="../embeddings/oleObject103.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105.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image" Target="../media/image110.png"/><Relationship Id="rId4" Type="http://schemas.openxmlformats.org/officeDocument/2006/relationships/image" Target="../media/image109.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10.bin"/><Relationship Id="rId3" Type="http://schemas.openxmlformats.org/officeDocument/2006/relationships/image" Target="../media/image110.png"/><Relationship Id="rId7" Type="http://schemas.openxmlformats.org/officeDocument/2006/relationships/image" Target="../media/image112.wmf"/><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109.bin"/><Relationship Id="rId11" Type="http://schemas.openxmlformats.org/officeDocument/2006/relationships/image" Target="../media/image114.wmf"/><Relationship Id="rId5" Type="http://schemas.openxmlformats.org/officeDocument/2006/relationships/image" Target="../media/image111.wmf"/><Relationship Id="rId10" Type="http://schemas.openxmlformats.org/officeDocument/2006/relationships/oleObject" Target="../embeddings/oleObject111.bin"/><Relationship Id="rId4" Type="http://schemas.openxmlformats.org/officeDocument/2006/relationships/oleObject" Target="../embeddings/oleObject108.bin"/><Relationship Id="rId9" Type="http://schemas.openxmlformats.org/officeDocument/2006/relationships/image" Target="../media/image113.wmf"/></Relationships>
</file>

<file path=ppt/slides/_rels/slide31.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117.bin"/><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19.wmf"/><Relationship Id="rId2" Type="http://schemas.openxmlformats.org/officeDocument/2006/relationships/slideLayout" Target="../slideLayouts/slideLayout4.xml"/><Relationship Id="rId16" Type="http://schemas.openxmlformats.org/officeDocument/2006/relationships/image" Target="../media/image121.wmf"/><Relationship Id="rId1" Type="http://schemas.openxmlformats.org/officeDocument/2006/relationships/vmlDrawing" Target="../drawings/vmlDrawing24.vml"/><Relationship Id="rId6" Type="http://schemas.openxmlformats.org/officeDocument/2006/relationships/image" Target="../media/image116.wmf"/><Relationship Id="rId11" Type="http://schemas.openxmlformats.org/officeDocument/2006/relationships/oleObject" Target="../embeddings/oleObject116.bin"/><Relationship Id="rId5" Type="http://schemas.openxmlformats.org/officeDocument/2006/relationships/oleObject" Target="../embeddings/oleObject113.bin"/><Relationship Id="rId15" Type="http://schemas.openxmlformats.org/officeDocument/2006/relationships/oleObject" Target="../embeddings/oleObject118.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115.bin"/><Relationship Id="rId14" Type="http://schemas.openxmlformats.org/officeDocument/2006/relationships/image" Target="../media/image120.wmf"/></Relationships>
</file>

<file path=ppt/slides/_rels/slide32.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23.wmf"/><Relationship Id="rId5" Type="http://schemas.openxmlformats.org/officeDocument/2006/relationships/oleObject" Target="../embeddings/oleObject120.bin"/><Relationship Id="rId4" Type="http://schemas.openxmlformats.org/officeDocument/2006/relationships/image" Target="../media/image122.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5.xml"/><Relationship Id="rId1" Type="http://schemas.openxmlformats.org/officeDocument/2006/relationships/vmlDrawing" Target="../drawings/vmlDrawing26.vml"/><Relationship Id="rId6" Type="http://schemas.openxmlformats.org/officeDocument/2006/relationships/image" Target="../media/image126.wmf"/><Relationship Id="rId5" Type="http://schemas.openxmlformats.org/officeDocument/2006/relationships/oleObject" Target="../embeddings/oleObject123.bin"/><Relationship Id="rId4" Type="http://schemas.openxmlformats.org/officeDocument/2006/relationships/image" Target="../media/image125.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5.xml"/><Relationship Id="rId1" Type="http://schemas.openxmlformats.org/officeDocument/2006/relationships/vmlDrawing" Target="../drawings/vmlDrawing27.vml"/><Relationship Id="rId4" Type="http://schemas.openxmlformats.org/officeDocument/2006/relationships/image" Target="../media/image128.wmf"/></Relationships>
</file>

<file path=ppt/slides/_rels/slide36.xml.rels><?xml version="1.0" encoding="UTF-8" standalone="yes"?>
<Relationships xmlns="http://schemas.openxmlformats.org/package/2006/relationships"><Relationship Id="rId8" Type="http://schemas.openxmlformats.org/officeDocument/2006/relationships/image" Target="../media/image131.wmf"/><Relationship Id="rId13"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33.wmf"/><Relationship Id="rId2" Type="http://schemas.openxmlformats.org/officeDocument/2006/relationships/slideLayout" Target="../slideLayouts/slideLayout5.xml"/><Relationship Id="rId16" Type="http://schemas.openxmlformats.org/officeDocument/2006/relationships/image" Target="../media/image135.wmf"/><Relationship Id="rId1" Type="http://schemas.openxmlformats.org/officeDocument/2006/relationships/vmlDrawing" Target="../drawings/vmlDrawing28.vml"/><Relationship Id="rId6" Type="http://schemas.openxmlformats.org/officeDocument/2006/relationships/image" Target="../media/image130.w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oleObject" Target="../embeddings/oleObject132.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129.bin"/><Relationship Id="rId14" Type="http://schemas.openxmlformats.org/officeDocument/2006/relationships/image" Target="../media/image134.wmf"/></Relationships>
</file>

<file path=ppt/slides/_rels/slide3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2.png"/><Relationship Id="rId7" Type="http://schemas.openxmlformats.org/officeDocument/2006/relationships/image" Target="../media/image137.wmf"/><Relationship Id="rId2" Type="http://schemas.openxmlformats.org/officeDocument/2006/relationships/slideLayout" Target="../slideLayouts/slideLayout5.xml"/><Relationship Id="rId1" Type="http://schemas.openxmlformats.org/officeDocument/2006/relationships/vmlDrawing" Target="../drawings/vmlDrawing29.vml"/><Relationship Id="rId6" Type="http://schemas.openxmlformats.org/officeDocument/2006/relationships/oleObject" Target="../embeddings/oleObject134.bin"/><Relationship Id="rId5" Type="http://schemas.openxmlformats.org/officeDocument/2006/relationships/image" Target="../media/image136.wmf"/><Relationship Id="rId4" Type="http://schemas.openxmlformats.org/officeDocument/2006/relationships/oleObject" Target="../embeddings/oleObject133.bin"/></Relationships>
</file>

<file path=ppt/slides/_rels/slide38.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39.wmf"/><Relationship Id="rId2" Type="http://schemas.openxmlformats.org/officeDocument/2006/relationships/slideLayout" Target="../slideLayouts/slideLayout5.xml"/><Relationship Id="rId1" Type="http://schemas.openxmlformats.org/officeDocument/2006/relationships/vmlDrawing" Target="../drawings/vmlDrawing30.vml"/><Relationship Id="rId6" Type="http://schemas.openxmlformats.org/officeDocument/2006/relationships/oleObject" Target="../embeddings/oleObject136.bin"/><Relationship Id="rId5" Type="http://schemas.openxmlformats.org/officeDocument/2006/relationships/image" Target="../media/image138.wmf"/><Relationship Id="rId4" Type="http://schemas.openxmlformats.org/officeDocument/2006/relationships/oleObject" Target="../embeddings/oleObject135.bin"/></Relationships>
</file>

<file path=ppt/slides/_rels/slide39.xml.rels><?xml version="1.0" encoding="UTF-8" standalone="yes"?>
<Relationships xmlns="http://schemas.openxmlformats.org/package/2006/relationships"><Relationship Id="rId8" Type="http://schemas.openxmlformats.org/officeDocument/2006/relationships/image" Target="../media/image142.wmf"/><Relationship Id="rId13" Type="http://schemas.openxmlformats.org/officeDocument/2006/relationships/oleObject" Target="../embeddings/oleObject142.bin"/><Relationship Id="rId3" Type="http://schemas.openxmlformats.org/officeDocument/2006/relationships/oleObject" Target="../embeddings/oleObject137.bin"/><Relationship Id="rId7" Type="http://schemas.openxmlformats.org/officeDocument/2006/relationships/oleObject" Target="../embeddings/oleObject139.bin"/><Relationship Id="rId12" Type="http://schemas.openxmlformats.org/officeDocument/2006/relationships/image" Target="../media/image144.wmf"/><Relationship Id="rId2" Type="http://schemas.openxmlformats.org/officeDocument/2006/relationships/slideLayout" Target="../slideLayouts/slideLayout5.xml"/><Relationship Id="rId16" Type="http://schemas.openxmlformats.org/officeDocument/2006/relationships/image" Target="../media/image146.wmf"/><Relationship Id="rId1" Type="http://schemas.openxmlformats.org/officeDocument/2006/relationships/vmlDrawing" Target="../drawings/vmlDrawing31.vml"/><Relationship Id="rId6" Type="http://schemas.openxmlformats.org/officeDocument/2006/relationships/image" Target="../media/image141.wmf"/><Relationship Id="rId11" Type="http://schemas.openxmlformats.org/officeDocument/2006/relationships/oleObject" Target="../embeddings/oleObject141.bin"/><Relationship Id="rId5" Type="http://schemas.openxmlformats.org/officeDocument/2006/relationships/oleObject" Target="../embeddings/oleObject138.bin"/><Relationship Id="rId15" Type="http://schemas.openxmlformats.org/officeDocument/2006/relationships/oleObject" Target="../embeddings/oleObject143.bin"/><Relationship Id="rId10" Type="http://schemas.openxmlformats.org/officeDocument/2006/relationships/image" Target="../media/image143.wmf"/><Relationship Id="rId4" Type="http://schemas.openxmlformats.org/officeDocument/2006/relationships/image" Target="../media/image140.wmf"/><Relationship Id="rId9" Type="http://schemas.openxmlformats.org/officeDocument/2006/relationships/oleObject" Target="../embeddings/oleObject140.bin"/><Relationship Id="rId14" Type="http://schemas.openxmlformats.org/officeDocument/2006/relationships/image" Target="../media/image145.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5.xml"/><Relationship Id="rId1" Type="http://schemas.openxmlformats.org/officeDocument/2006/relationships/vmlDrawing" Target="../drawings/vmlDrawing32.vml"/><Relationship Id="rId6" Type="http://schemas.openxmlformats.org/officeDocument/2006/relationships/image" Target="../media/image148.wmf"/><Relationship Id="rId5" Type="http://schemas.openxmlformats.org/officeDocument/2006/relationships/oleObject" Target="../embeddings/oleObject145.bin"/><Relationship Id="rId4" Type="http://schemas.openxmlformats.org/officeDocument/2006/relationships/image" Target="../media/image147.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5.xml"/><Relationship Id="rId1" Type="http://schemas.openxmlformats.org/officeDocument/2006/relationships/vmlDrawing" Target="../drawings/vmlDrawing33.vml"/><Relationship Id="rId6" Type="http://schemas.openxmlformats.org/officeDocument/2006/relationships/image" Target="../media/image149.wmf"/><Relationship Id="rId5" Type="http://schemas.openxmlformats.org/officeDocument/2006/relationships/oleObject" Target="../embeddings/oleObject147.bin"/><Relationship Id="rId4" Type="http://schemas.openxmlformats.org/officeDocument/2006/relationships/image" Target="../media/image148.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5.xml"/><Relationship Id="rId1" Type="http://schemas.openxmlformats.org/officeDocument/2006/relationships/vmlDrawing" Target="../drawings/vmlDrawing34.vml"/><Relationship Id="rId4" Type="http://schemas.openxmlformats.org/officeDocument/2006/relationships/image" Target="../media/image150.wmf"/></Relationships>
</file>

<file path=ppt/slides/_rels/slide43.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149.bin"/><Relationship Id="rId7" Type="http://schemas.openxmlformats.org/officeDocument/2006/relationships/oleObject" Target="../embeddings/oleObject151.bin"/><Relationship Id="rId2" Type="http://schemas.openxmlformats.org/officeDocument/2006/relationships/slideLayout" Target="../slideLayouts/slideLayout5.xml"/><Relationship Id="rId1" Type="http://schemas.openxmlformats.org/officeDocument/2006/relationships/vmlDrawing" Target="../drawings/vmlDrawing35.vml"/><Relationship Id="rId6" Type="http://schemas.openxmlformats.org/officeDocument/2006/relationships/image" Target="../media/image152.wmf"/><Relationship Id="rId5" Type="http://schemas.openxmlformats.org/officeDocument/2006/relationships/oleObject" Target="../embeddings/oleObject150.bin"/><Relationship Id="rId10" Type="http://schemas.openxmlformats.org/officeDocument/2006/relationships/image" Target="../media/image154.wmf"/><Relationship Id="rId4" Type="http://schemas.openxmlformats.org/officeDocument/2006/relationships/image" Target="../media/image151.wmf"/><Relationship Id="rId9" Type="http://schemas.openxmlformats.org/officeDocument/2006/relationships/oleObject" Target="../embeddings/oleObject152.bin"/></Relationships>
</file>

<file path=ppt/slides/_rels/slide4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image" Target="../media/image159.wmf"/><Relationship Id="rId3" Type="http://schemas.openxmlformats.org/officeDocument/2006/relationships/oleObject" Target="../embeddings/oleObject153.bin"/><Relationship Id="rId7" Type="http://schemas.openxmlformats.org/officeDocument/2006/relationships/image" Target="../media/image167.png"/><Relationship Id="rId12" Type="http://schemas.openxmlformats.org/officeDocument/2006/relationships/oleObject" Target="../embeddings/oleObject156.bin"/><Relationship Id="rId2" Type="http://schemas.openxmlformats.org/officeDocument/2006/relationships/slideLayout" Target="../slideLayouts/slideLayout5.xml"/><Relationship Id="rId1" Type="http://schemas.openxmlformats.org/officeDocument/2006/relationships/vmlDrawing" Target="../drawings/vmlDrawing36.vml"/><Relationship Id="rId6" Type="http://schemas.openxmlformats.org/officeDocument/2006/relationships/image" Target="../media/image157.wmf"/><Relationship Id="rId11" Type="http://schemas.openxmlformats.org/officeDocument/2006/relationships/image" Target="../media/image158.wmf"/><Relationship Id="rId5" Type="http://schemas.openxmlformats.org/officeDocument/2006/relationships/oleObject" Target="../embeddings/oleObject153.bin"/><Relationship Id="rId10" Type="http://schemas.openxmlformats.org/officeDocument/2006/relationships/oleObject" Target="../embeddings/oleObject155.bin"/><Relationship Id="rId4" Type="http://schemas.openxmlformats.org/officeDocument/2006/relationships/image" Target="../media/image157.wmf"/><Relationship Id="rId9" Type="http://schemas.openxmlformats.org/officeDocument/2006/relationships/image" Target="../media/image158.wmf"/></Relationships>
</file>

<file path=ppt/slides/_rels/slide4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1.wmf"/><Relationship Id="rId2" Type="http://schemas.openxmlformats.org/officeDocument/2006/relationships/slideLayout" Target="../slideLayouts/slideLayout5.xml"/><Relationship Id="rId1" Type="http://schemas.openxmlformats.org/officeDocument/2006/relationships/vmlDrawing" Target="../drawings/vmlDrawing37.vml"/><Relationship Id="rId6" Type="http://schemas.openxmlformats.org/officeDocument/2006/relationships/oleObject" Target="../embeddings/oleObject158.bin"/><Relationship Id="rId5" Type="http://schemas.openxmlformats.org/officeDocument/2006/relationships/image" Target="../media/image160.wmf"/><Relationship Id="rId4" Type="http://schemas.openxmlformats.org/officeDocument/2006/relationships/oleObject" Target="../embeddings/oleObject157.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69.wmf"/><Relationship Id="rId18" Type="http://schemas.openxmlformats.org/officeDocument/2006/relationships/oleObject" Target="../embeddings/oleObject166.bin"/><Relationship Id="rId3" Type="http://schemas.openxmlformats.org/officeDocument/2006/relationships/oleObject" Target="../embeddings/oleObject159.bin"/><Relationship Id="rId7" Type="http://schemas.openxmlformats.org/officeDocument/2006/relationships/image" Target="../media/image181.png"/><Relationship Id="rId12" Type="http://schemas.openxmlformats.org/officeDocument/2006/relationships/oleObject" Target="../embeddings/oleObject163.bin"/><Relationship Id="rId17" Type="http://schemas.openxmlformats.org/officeDocument/2006/relationships/image" Target="../media/image171.wmf"/><Relationship Id="rId2" Type="http://schemas.openxmlformats.org/officeDocument/2006/relationships/slideLayout" Target="../slideLayouts/slideLayout5.xml"/><Relationship Id="rId16" Type="http://schemas.openxmlformats.org/officeDocument/2006/relationships/oleObject" Target="../embeddings/oleObject165.bin"/><Relationship Id="rId1" Type="http://schemas.openxmlformats.org/officeDocument/2006/relationships/vmlDrawing" Target="../drawings/vmlDrawing38.vml"/><Relationship Id="rId6" Type="http://schemas.openxmlformats.org/officeDocument/2006/relationships/image" Target="../media/image166.wmf"/><Relationship Id="rId11" Type="http://schemas.openxmlformats.org/officeDocument/2006/relationships/image" Target="../media/image168.wmf"/><Relationship Id="rId5" Type="http://schemas.openxmlformats.org/officeDocument/2006/relationships/oleObject" Target="../embeddings/oleObject160.bin"/><Relationship Id="rId15" Type="http://schemas.openxmlformats.org/officeDocument/2006/relationships/image" Target="../media/image170.wmf"/><Relationship Id="rId10" Type="http://schemas.openxmlformats.org/officeDocument/2006/relationships/oleObject" Target="../embeddings/oleObject162.bin"/><Relationship Id="rId19" Type="http://schemas.openxmlformats.org/officeDocument/2006/relationships/image" Target="../media/image172.wmf"/><Relationship Id="rId4" Type="http://schemas.openxmlformats.org/officeDocument/2006/relationships/image" Target="../media/image163.wmf"/><Relationship Id="rId9" Type="http://schemas.openxmlformats.org/officeDocument/2006/relationships/image" Target="../media/image167.wmf"/><Relationship Id="rId14" Type="http://schemas.openxmlformats.org/officeDocument/2006/relationships/oleObject" Target="../embeddings/oleObject164.bin"/></Relationships>
</file>

<file path=ppt/slides/_rels/slide49.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oleObject" Target="../embeddings/oleObject172.bin"/><Relationship Id="rId18" Type="http://schemas.openxmlformats.org/officeDocument/2006/relationships/image" Target="../media/image180.wmf"/><Relationship Id="rId3" Type="http://schemas.openxmlformats.org/officeDocument/2006/relationships/oleObject" Target="../embeddings/oleObject167.bin"/><Relationship Id="rId21" Type="http://schemas.openxmlformats.org/officeDocument/2006/relationships/oleObject" Target="../embeddings/oleObject176.bin"/><Relationship Id="rId7" Type="http://schemas.openxmlformats.org/officeDocument/2006/relationships/oleObject" Target="../embeddings/oleObject169.bin"/><Relationship Id="rId12" Type="http://schemas.openxmlformats.org/officeDocument/2006/relationships/image" Target="../media/image177.wmf"/><Relationship Id="rId17" Type="http://schemas.openxmlformats.org/officeDocument/2006/relationships/oleObject" Target="../embeddings/oleObject174.bin"/><Relationship Id="rId2" Type="http://schemas.openxmlformats.org/officeDocument/2006/relationships/slideLayout" Target="../slideLayouts/slideLayout5.xml"/><Relationship Id="rId16" Type="http://schemas.openxmlformats.org/officeDocument/2006/relationships/image" Target="../media/image179.wmf"/><Relationship Id="rId20" Type="http://schemas.openxmlformats.org/officeDocument/2006/relationships/image" Target="../media/image181.wmf"/><Relationship Id="rId1" Type="http://schemas.openxmlformats.org/officeDocument/2006/relationships/vmlDrawing" Target="../drawings/vmlDrawing39.vml"/><Relationship Id="rId6" Type="http://schemas.openxmlformats.org/officeDocument/2006/relationships/image" Target="../media/image174.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10" Type="http://schemas.openxmlformats.org/officeDocument/2006/relationships/image" Target="../media/image176.wmf"/><Relationship Id="rId19" Type="http://schemas.openxmlformats.org/officeDocument/2006/relationships/oleObject" Target="../embeddings/oleObject175.bin"/><Relationship Id="rId4" Type="http://schemas.openxmlformats.org/officeDocument/2006/relationships/image" Target="../media/image173.wmf"/><Relationship Id="rId9" Type="http://schemas.openxmlformats.org/officeDocument/2006/relationships/oleObject" Target="../embeddings/oleObject170.bin"/><Relationship Id="rId14" Type="http://schemas.openxmlformats.org/officeDocument/2006/relationships/image" Target="../media/image178.wmf"/><Relationship Id="rId22" Type="http://schemas.openxmlformats.org/officeDocument/2006/relationships/oleObject" Target="../embeddings/oleObject177.bin"/></Relationships>
</file>

<file path=ppt/slides/_rels/slide5.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9.wmf"/><Relationship Id="rId2" Type="http://schemas.openxmlformats.org/officeDocument/2006/relationships/slideLayout" Target="../slideLayouts/slideLayout3.xml"/><Relationship Id="rId16" Type="http://schemas.openxmlformats.org/officeDocument/2006/relationships/image" Target="../media/image11.wmf"/><Relationship Id="rId1" Type="http://schemas.openxmlformats.org/officeDocument/2006/relationships/vmlDrawing" Target="../drawings/vmlDrawing2.vml"/><Relationship Id="rId6" Type="http://schemas.openxmlformats.org/officeDocument/2006/relationships/image" Target="../media/image6.w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6.bin"/><Relationship Id="rId14" Type="http://schemas.openxmlformats.org/officeDocument/2006/relationships/image" Target="../media/image10.wmf"/></Relationships>
</file>

<file path=ppt/slides/_rels/slide50.xml.rels><?xml version="1.0" encoding="UTF-8" standalone="yes"?>
<Relationships xmlns="http://schemas.openxmlformats.org/package/2006/relationships"><Relationship Id="rId8" Type="http://schemas.openxmlformats.org/officeDocument/2006/relationships/image" Target="../media/image184.wmf"/><Relationship Id="rId3" Type="http://schemas.openxmlformats.org/officeDocument/2006/relationships/oleObject" Target="../embeddings/oleObject178.bin"/><Relationship Id="rId7" Type="http://schemas.openxmlformats.org/officeDocument/2006/relationships/oleObject" Target="../embeddings/oleObject180.bin"/><Relationship Id="rId12" Type="http://schemas.openxmlformats.org/officeDocument/2006/relationships/image" Target="../media/image186.wmf"/><Relationship Id="rId2" Type="http://schemas.openxmlformats.org/officeDocument/2006/relationships/slideLayout" Target="../slideLayouts/slideLayout5.xml"/><Relationship Id="rId1" Type="http://schemas.openxmlformats.org/officeDocument/2006/relationships/vmlDrawing" Target="../drawings/vmlDrawing40.vml"/><Relationship Id="rId6" Type="http://schemas.openxmlformats.org/officeDocument/2006/relationships/image" Target="../media/image183.wmf"/><Relationship Id="rId11" Type="http://schemas.openxmlformats.org/officeDocument/2006/relationships/oleObject" Target="../embeddings/oleObject182.bin"/><Relationship Id="rId5" Type="http://schemas.openxmlformats.org/officeDocument/2006/relationships/oleObject" Target="../embeddings/oleObject179.bin"/><Relationship Id="rId10" Type="http://schemas.openxmlformats.org/officeDocument/2006/relationships/image" Target="../media/image185.wmf"/><Relationship Id="rId4" Type="http://schemas.openxmlformats.org/officeDocument/2006/relationships/image" Target="../media/image182.wmf"/><Relationship Id="rId9" Type="http://schemas.openxmlformats.org/officeDocument/2006/relationships/oleObject" Target="../embeddings/oleObject181.bin"/></Relationships>
</file>

<file path=ppt/slides/_rels/slide51.x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oleObject" Target="../embeddings/oleObject183.bin"/><Relationship Id="rId7" Type="http://schemas.openxmlformats.org/officeDocument/2006/relationships/oleObject" Target="../embeddings/oleObject185.bin"/><Relationship Id="rId2" Type="http://schemas.openxmlformats.org/officeDocument/2006/relationships/slideLayout" Target="../slideLayouts/slideLayout5.xml"/><Relationship Id="rId1" Type="http://schemas.openxmlformats.org/officeDocument/2006/relationships/vmlDrawing" Target="../drawings/vmlDrawing41.vml"/><Relationship Id="rId6" Type="http://schemas.openxmlformats.org/officeDocument/2006/relationships/image" Target="../media/image188.wmf"/><Relationship Id="rId5" Type="http://schemas.openxmlformats.org/officeDocument/2006/relationships/oleObject" Target="../embeddings/oleObject184.bin"/><Relationship Id="rId10" Type="http://schemas.openxmlformats.org/officeDocument/2006/relationships/image" Target="../media/image190.wmf"/><Relationship Id="rId4" Type="http://schemas.openxmlformats.org/officeDocument/2006/relationships/image" Target="../media/image187.wmf"/><Relationship Id="rId9" Type="http://schemas.openxmlformats.org/officeDocument/2006/relationships/oleObject" Target="../embeddings/oleObject186.bin"/></Relationships>
</file>

<file path=ppt/slides/_rels/slide52.x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oleObject" Target="../embeddings/oleObject187.bin"/><Relationship Id="rId7" Type="http://schemas.openxmlformats.org/officeDocument/2006/relationships/oleObject" Target="../embeddings/oleObject189.bin"/><Relationship Id="rId2" Type="http://schemas.openxmlformats.org/officeDocument/2006/relationships/slideLayout" Target="../slideLayouts/slideLayout5.xml"/><Relationship Id="rId1" Type="http://schemas.openxmlformats.org/officeDocument/2006/relationships/vmlDrawing" Target="../drawings/vmlDrawing42.vml"/><Relationship Id="rId6" Type="http://schemas.openxmlformats.org/officeDocument/2006/relationships/image" Target="../media/image192.wmf"/><Relationship Id="rId5" Type="http://schemas.openxmlformats.org/officeDocument/2006/relationships/oleObject" Target="../embeddings/oleObject188.bin"/><Relationship Id="rId10" Type="http://schemas.openxmlformats.org/officeDocument/2006/relationships/image" Target="../media/image194.wmf"/><Relationship Id="rId4" Type="http://schemas.openxmlformats.org/officeDocument/2006/relationships/image" Target="../media/image191.wmf"/><Relationship Id="rId9" Type="http://schemas.openxmlformats.org/officeDocument/2006/relationships/oleObject" Target="../embeddings/oleObject190.bin"/></Relationships>
</file>

<file path=ppt/slides/_rels/slide53.xml.rels><?xml version="1.0" encoding="UTF-8" standalone="yes"?>
<Relationships xmlns="http://schemas.openxmlformats.org/package/2006/relationships"><Relationship Id="rId13" Type="http://schemas.openxmlformats.org/officeDocument/2006/relationships/oleObject" Target="../embeddings/oleObject196.bin"/><Relationship Id="rId18" Type="http://schemas.openxmlformats.org/officeDocument/2006/relationships/image" Target="../media/image202.wmf"/><Relationship Id="rId26" Type="http://schemas.openxmlformats.org/officeDocument/2006/relationships/oleObject" Target="../embeddings/oleObject205.bin"/><Relationship Id="rId39" Type="http://schemas.openxmlformats.org/officeDocument/2006/relationships/oleObject" Target="../embeddings/oleObject217.bin"/><Relationship Id="rId21" Type="http://schemas.openxmlformats.org/officeDocument/2006/relationships/oleObject" Target="../embeddings/oleObject200.bin"/><Relationship Id="rId34" Type="http://schemas.openxmlformats.org/officeDocument/2006/relationships/oleObject" Target="../embeddings/oleObject212.bin"/><Relationship Id="rId42" Type="http://schemas.openxmlformats.org/officeDocument/2006/relationships/oleObject" Target="../embeddings/oleObject220.bin"/><Relationship Id="rId47" Type="http://schemas.openxmlformats.org/officeDocument/2006/relationships/oleObject" Target="../embeddings/oleObject225.bin"/><Relationship Id="rId50" Type="http://schemas.openxmlformats.org/officeDocument/2006/relationships/oleObject" Target="../embeddings/oleObject228.bin"/><Relationship Id="rId55" Type="http://schemas.openxmlformats.org/officeDocument/2006/relationships/image" Target="../media/image205.wmf"/><Relationship Id="rId7" Type="http://schemas.openxmlformats.org/officeDocument/2006/relationships/oleObject" Target="../embeddings/oleObject193.bin"/><Relationship Id="rId2" Type="http://schemas.openxmlformats.org/officeDocument/2006/relationships/slideLayout" Target="../slideLayouts/slideLayout5.xml"/><Relationship Id="rId16" Type="http://schemas.openxmlformats.org/officeDocument/2006/relationships/image" Target="../media/image201.wmf"/><Relationship Id="rId29" Type="http://schemas.openxmlformats.org/officeDocument/2006/relationships/image" Target="../media/image204.wmf"/><Relationship Id="rId11" Type="http://schemas.openxmlformats.org/officeDocument/2006/relationships/oleObject" Target="../embeddings/oleObject195.bin"/><Relationship Id="rId24" Type="http://schemas.openxmlformats.org/officeDocument/2006/relationships/oleObject" Target="../embeddings/oleObject203.bin"/><Relationship Id="rId32" Type="http://schemas.openxmlformats.org/officeDocument/2006/relationships/oleObject" Target="../embeddings/oleObject210.bin"/><Relationship Id="rId37" Type="http://schemas.openxmlformats.org/officeDocument/2006/relationships/oleObject" Target="../embeddings/oleObject215.bin"/><Relationship Id="rId40" Type="http://schemas.openxmlformats.org/officeDocument/2006/relationships/oleObject" Target="../embeddings/oleObject218.bin"/><Relationship Id="rId45" Type="http://schemas.openxmlformats.org/officeDocument/2006/relationships/oleObject" Target="../embeddings/oleObject223.bin"/><Relationship Id="rId53" Type="http://schemas.openxmlformats.org/officeDocument/2006/relationships/image" Target="../media/image179.wmf"/><Relationship Id="rId58" Type="http://schemas.openxmlformats.org/officeDocument/2006/relationships/oleObject" Target="../embeddings/oleObject233.bin"/><Relationship Id="rId5" Type="http://schemas.openxmlformats.org/officeDocument/2006/relationships/oleObject" Target="../embeddings/oleObject192.bin"/><Relationship Id="rId61" Type="http://schemas.openxmlformats.org/officeDocument/2006/relationships/image" Target="../media/image208.wmf"/><Relationship Id="rId19" Type="http://schemas.openxmlformats.org/officeDocument/2006/relationships/oleObject" Target="../embeddings/oleObject199.bin"/><Relationship Id="rId14" Type="http://schemas.openxmlformats.org/officeDocument/2006/relationships/image" Target="../media/image200.wmf"/><Relationship Id="rId22" Type="http://schemas.openxmlformats.org/officeDocument/2006/relationships/oleObject" Target="../embeddings/oleObject201.bin"/><Relationship Id="rId27" Type="http://schemas.openxmlformats.org/officeDocument/2006/relationships/oleObject" Target="../embeddings/oleObject206.bin"/><Relationship Id="rId30" Type="http://schemas.openxmlformats.org/officeDocument/2006/relationships/oleObject" Target="../embeddings/oleObject208.bin"/><Relationship Id="rId35" Type="http://schemas.openxmlformats.org/officeDocument/2006/relationships/oleObject" Target="../embeddings/oleObject213.bin"/><Relationship Id="rId43" Type="http://schemas.openxmlformats.org/officeDocument/2006/relationships/oleObject" Target="../embeddings/oleObject221.bin"/><Relationship Id="rId48" Type="http://schemas.openxmlformats.org/officeDocument/2006/relationships/oleObject" Target="../embeddings/oleObject226.bin"/><Relationship Id="rId56" Type="http://schemas.openxmlformats.org/officeDocument/2006/relationships/oleObject" Target="../embeddings/oleObject232.bin"/><Relationship Id="rId8" Type="http://schemas.openxmlformats.org/officeDocument/2006/relationships/image" Target="../media/image197.wmf"/><Relationship Id="rId51" Type="http://schemas.openxmlformats.org/officeDocument/2006/relationships/oleObject" Target="../embeddings/oleObject229.bin"/><Relationship Id="rId3" Type="http://schemas.openxmlformats.org/officeDocument/2006/relationships/oleObject" Target="../embeddings/oleObject191.bin"/><Relationship Id="rId12" Type="http://schemas.openxmlformats.org/officeDocument/2006/relationships/image" Target="../media/image199.wmf"/><Relationship Id="rId17" Type="http://schemas.openxmlformats.org/officeDocument/2006/relationships/oleObject" Target="../embeddings/oleObject198.bin"/><Relationship Id="rId25" Type="http://schemas.openxmlformats.org/officeDocument/2006/relationships/oleObject" Target="../embeddings/oleObject204.bin"/><Relationship Id="rId33" Type="http://schemas.openxmlformats.org/officeDocument/2006/relationships/oleObject" Target="../embeddings/oleObject211.bin"/><Relationship Id="rId38" Type="http://schemas.openxmlformats.org/officeDocument/2006/relationships/oleObject" Target="../embeddings/oleObject216.bin"/><Relationship Id="rId46" Type="http://schemas.openxmlformats.org/officeDocument/2006/relationships/oleObject" Target="../embeddings/oleObject224.bin"/><Relationship Id="rId59" Type="http://schemas.openxmlformats.org/officeDocument/2006/relationships/image" Target="../media/image207.wmf"/><Relationship Id="rId20" Type="http://schemas.openxmlformats.org/officeDocument/2006/relationships/image" Target="../media/image203.wmf"/><Relationship Id="rId41" Type="http://schemas.openxmlformats.org/officeDocument/2006/relationships/oleObject" Target="../embeddings/oleObject219.bin"/><Relationship Id="rId54" Type="http://schemas.openxmlformats.org/officeDocument/2006/relationships/oleObject" Target="../embeddings/oleObject231.bin"/><Relationship Id="rId1" Type="http://schemas.openxmlformats.org/officeDocument/2006/relationships/vmlDrawing" Target="../drawings/vmlDrawing43.vml"/><Relationship Id="rId6" Type="http://schemas.openxmlformats.org/officeDocument/2006/relationships/image" Target="../media/image196.wmf"/><Relationship Id="rId15" Type="http://schemas.openxmlformats.org/officeDocument/2006/relationships/oleObject" Target="../embeddings/oleObject197.bin"/><Relationship Id="rId23" Type="http://schemas.openxmlformats.org/officeDocument/2006/relationships/oleObject" Target="../embeddings/oleObject202.bin"/><Relationship Id="rId28" Type="http://schemas.openxmlformats.org/officeDocument/2006/relationships/oleObject" Target="../embeddings/oleObject207.bin"/><Relationship Id="rId36" Type="http://schemas.openxmlformats.org/officeDocument/2006/relationships/oleObject" Target="../embeddings/oleObject214.bin"/><Relationship Id="rId49" Type="http://schemas.openxmlformats.org/officeDocument/2006/relationships/oleObject" Target="../embeddings/oleObject227.bin"/><Relationship Id="rId57" Type="http://schemas.openxmlformats.org/officeDocument/2006/relationships/image" Target="../media/image206.wmf"/><Relationship Id="rId10" Type="http://schemas.openxmlformats.org/officeDocument/2006/relationships/image" Target="../media/image198.wmf"/><Relationship Id="rId31" Type="http://schemas.openxmlformats.org/officeDocument/2006/relationships/oleObject" Target="../embeddings/oleObject209.bin"/><Relationship Id="rId44" Type="http://schemas.openxmlformats.org/officeDocument/2006/relationships/oleObject" Target="../embeddings/oleObject222.bin"/><Relationship Id="rId52" Type="http://schemas.openxmlformats.org/officeDocument/2006/relationships/oleObject" Target="../embeddings/oleObject230.bin"/><Relationship Id="rId60" Type="http://schemas.openxmlformats.org/officeDocument/2006/relationships/oleObject" Target="../embeddings/oleObject234.bin"/><Relationship Id="rId4" Type="http://schemas.openxmlformats.org/officeDocument/2006/relationships/image" Target="../media/image195.wmf"/><Relationship Id="rId9" Type="http://schemas.openxmlformats.org/officeDocument/2006/relationships/oleObject" Target="../embeddings/oleObject194.bin"/></Relationships>
</file>

<file path=ppt/slides/_rels/slide54.xml.rels><?xml version="1.0" encoding="UTF-8" standalone="yes"?>
<Relationships xmlns="http://schemas.openxmlformats.org/package/2006/relationships"><Relationship Id="rId8" Type="http://schemas.openxmlformats.org/officeDocument/2006/relationships/image" Target="../media/image211.wmf"/><Relationship Id="rId13" Type="http://schemas.openxmlformats.org/officeDocument/2006/relationships/oleObject" Target="../embeddings/oleObject240.bin"/><Relationship Id="rId3" Type="http://schemas.openxmlformats.org/officeDocument/2006/relationships/oleObject" Target="../embeddings/oleObject235.bin"/><Relationship Id="rId7" Type="http://schemas.openxmlformats.org/officeDocument/2006/relationships/oleObject" Target="../embeddings/oleObject237.bin"/><Relationship Id="rId12" Type="http://schemas.openxmlformats.org/officeDocument/2006/relationships/image" Target="../media/image213.wmf"/><Relationship Id="rId17" Type="http://schemas.openxmlformats.org/officeDocument/2006/relationships/image" Target="../media/image215.wmf"/><Relationship Id="rId2" Type="http://schemas.openxmlformats.org/officeDocument/2006/relationships/slideLayout" Target="../slideLayouts/slideLayout5.xml"/><Relationship Id="rId16" Type="http://schemas.openxmlformats.org/officeDocument/2006/relationships/oleObject" Target="../embeddings/oleObject241.bin"/><Relationship Id="rId1" Type="http://schemas.openxmlformats.org/officeDocument/2006/relationships/vmlDrawing" Target="../drawings/vmlDrawing44.vml"/><Relationship Id="rId6" Type="http://schemas.openxmlformats.org/officeDocument/2006/relationships/image" Target="../media/image210.wmf"/><Relationship Id="rId11" Type="http://schemas.openxmlformats.org/officeDocument/2006/relationships/oleObject" Target="../embeddings/oleObject239.bin"/><Relationship Id="rId5" Type="http://schemas.openxmlformats.org/officeDocument/2006/relationships/oleObject" Target="../embeddings/oleObject236.bin"/><Relationship Id="rId15" Type="http://schemas.openxmlformats.org/officeDocument/2006/relationships/image" Target="../media/image225.png"/><Relationship Id="rId10" Type="http://schemas.openxmlformats.org/officeDocument/2006/relationships/image" Target="../media/image212.wmf"/><Relationship Id="rId4" Type="http://schemas.openxmlformats.org/officeDocument/2006/relationships/image" Target="../media/image209.wmf"/><Relationship Id="rId9" Type="http://schemas.openxmlformats.org/officeDocument/2006/relationships/oleObject" Target="../embeddings/oleObject238.bin"/><Relationship Id="rId14" Type="http://schemas.openxmlformats.org/officeDocument/2006/relationships/image" Target="../media/image214.wmf"/></Relationships>
</file>

<file path=ppt/slides/_rels/slide55.x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oleObject" Target="../embeddings/oleObject247.bin"/><Relationship Id="rId3" Type="http://schemas.openxmlformats.org/officeDocument/2006/relationships/oleObject" Target="../embeddings/oleObject242.bin"/><Relationship Id="rId7" Type="http://schemas.openxmlformats.org/officeDocument/2006/relationships/oleObject" Target="../embeddings/oleObject244.bin"/><Relationship Id="rId12" Type="http://schemas.openxmlformats.org/officeDocument/2006/relationships/image" Target="../media/image220.wmf"/><Relationship Id="rId2" Type="http://schemas.openxmlformats.org/officeDocument/2006/relationships/slideLayout" Target="../slideLayouts/slideLayout5.xml"/><Relationship Id="rId1" Type="http://schemas.openxmlformats.org/officeDocument/2006/relationships/vmlDrawing" Target="../drawings/vmlDrawing45.vml"/><Relationship Id="rId6" Type="http://schemas.openxmlformats.org/officeDocument/2006/relationships/image" Target="../media/image217.wmf"/><Relationship Id="rId11" Type="http://schemas.openxmlformats.org/officeDocument/2006/relationships/oleObject" Target="../embeddings/oleObject246.bin"/><Relationship Id="rId5" Type="http://schemas.openxmlformats.org/officeDocument/2006/relationships/oleObject" Target="../embeddings/oleObject243.bin"/><Relationship Id="rId10" Type="http://schemas.openxmlformats.org/officeDocument/2006/relationships/image" Target="../media/image219.wmf"/><Relationship Id="rId4" Type="http://schemas.openxmlformats.org/officeDocument/2006/relationships/image" Target="../media/image216.wmf"/><Relationship Id="rId9" Type="http://schemas.openxmlformats.org/officeDocument/2006/relationships/oleObject" Target="../embeddings/oleObject245.bin"/><Relationship Id="rId14" Type="http://schemas.openxmlformats.org/officeDocument/2006/relationships/image" Target="../media/image221.wmf"/></Relationships>
</file>

<file path=ppt/slides/_rels/slide56.x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oleObject" Target="../embeddings/oleObject248.bin"/><Relationship Id="rId7" Type="http://schemas.openxmlformats.org/officeDocument/2006/relationships/oleObject" Target="../embeddings/oleObject250.bin"/><Relationship Id="rId2" Type="http://schemas.openxmlformats.org/officeDocument/2006/relationships/slideLayout" Target="../slideLayouts/slideLayout5.xml"/><Relationship Id="rId1" Type="http://schemas.openxmlformats.org/officeDocument/2006/relationships/vmlDrawing" Target="../drawings/vmlDrawing46.vml"/><Relationship Id="rId6" Type="http://schemas.openxmlformats.org/officeDocument/2006/relationships/image" Target="../media/image223.wmf"/><Relationship Id="rId5" Type="http://schemas.openxmlformats.org/officeDocument/2006/relationships/oleObject" Target="../embeddings/oleObject249.bin"/><Relationship Id="rId10" Type="http://schemas.openxmlformats.org/officeDocument/2006/relationships/image" Target="../media/image225.wmf"/><Relationship Id="rId4" Type="http://schemas.openxmlformats.org/officeDocument/2006/relationships/image" Target="../media/image222.wmf"/><Relationship Id="rId9" Type="http://schemas.openxmlformats.org/officeDocument/2006/relationships/oleObject" Target="../embeddings/oleObject251.bin"/></Relationships>
</file>

<file path=ppt/slides/_rels/slide57.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oleObject" Target="../embeddings/oleObject252.bin"/><Relationship Id="rId7" Type="http://schemas.openxmlformats.org/officeDocument/2006/relationships/oleObject" Target="../embeddings/oleObject254.bin"/><Relationship Id="rId12" Type="http://schemas.openxmlformats.org/officeDocument/2006/relationships/image" Target="../media/image230.wmf"/><Relationship Id="rId2" Type="http://schemas.openxmlformats.org/officeDocument/2006/relationships/slideLayout" Target="../slideLayouts/slideLayout5.xml"/><Relationship Id="rId1" Type="http://schemas.openxmlformats.org/officeDocument/2006/relationships/vmlDrawing" Target="../drawings/vmlDrawing47.vml"/><Relationship Id="rId6" Type="http://schemas.openxmlformats.org/officeDocument/2006/relationships/image" Target="../media/image227.wmf"/><Relationship Id="rId11" Type="http://schemas.openxmlformats.org/officeDocument/2006/relationships/oleObject" Target="../embeddings/oleObject256.bin"/><Relationship Id="rId5" Type="http://schemas.openxmlformats.org/officeDocument/2006/relationships/oleObject" Target="../embeddings/oleObject253.bin"/><Relationship Id="rId10" Type="http://schemas.openxmlformats.org/officeDocument/2006/relationships/image" Target="../media/image229.wmf"/><Relationship Id="rId4" Type="http://schemas.openxmlformats.org/officeDocument/2006/relationships/image" Target="../media/image226.wmf"/><Relationship Id="rId9" Type="http://schemas.openxmlformats.org/officeDocument/2006/relationships/oleObject" Target="../embeddings/oleObject255.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57.bin"/><Relationship Id="rId2" Type="http://schemas.openxmlformats.org/officeDocument/2006/relationships/slideLayout" Target="../slideLayouts/slideLayout5.xml"/><Relationship Id="rId1" Type="http://schemas.openxmlformats.org/officeDocument/2006/relationships/vmlDrawing" Target="../drawings/vmlDrawing48.vml"/><Relationship Id="rId6" Type="http://schemas.openxmlformats.org/officeDocument/2006/relationships/image" Target="../media/image232.wmf"/><Relationship Id="rId5" Type="http://schemas.openxmlformats.org/officeDocument/2006/relationships/oleObject" Target="../embeddings/oleObject258.bin"/><Relationship Id="rId4" Type="http://schemas.openxmlformats.org/officeDocument/2006/relationships/image" Target="../media/image231.wmf"/></Relationships>
</file>

<file path=ppt/slides/_rels/slide59.xml.rels><?xml version="1.0" encoding="UTF-8" standalone="yes"?>
<Relationships xmlns="http://schemas.openxmlformats.org/package/2006/relationships"><Relationship Id="rId8" Type="http://schemas.openxmlformats.org/officeDocument/2006/relationships/image" Target="../media/image235.wmf"/><Relationship Id="rId13" Type="http://schemas.openxmlformats.org/officeDocument/2006/relationships/oleObject" Target="../embeddings/oleObject264.bin"/><Relationship Id="rId3" Type="http://schemas.openxmlformats.org/officeDocument/2006/relationships/oleObject" Target="../embeddings/oleObject259.bin"/><Relationship Id="rId7" Type="http://schemas.openxmlformats.org/officeDocument/2006/relationships/oleObject" Target="../embeddings/oleObject261.bin"/><Relationship Id="rId12" Type="http://schemas.openxmlformats.org/officeDocument/2006/relationships/image" Target="../media/image237.wmf"/><Relationship Id="rId2" Type="http://schemas.openxmlformats.org/officeDocument/2006/relationships/slideLayout" Target="../slideLayouts/slideLayout5.xml"/><Relationship Id="rId1" Type="http://schemas.openxmlformats.org/officeDocument/2006/relationships/vmlDrawing" Target="../drawings/vmlDrawing49.vml"/><Relationship Id="rId6" Type="http://schemas.openxmlformats.org/officeDocument/2006/relationships/image" Target="../media/image234.wmf"/><Relationship Id="rId11" Type="http://schemas.openxmlformats.org/officeDocument/2006/relationships/oleObject" Target="../embeddings/oleObject263.bin"/><Relationship Id="rId5" Type="http://schemas.openxmlformats.org/officeDocument/2006/relationships/oleObject" Target="../embeddings/oleObject260.bin"/><Relationship Id="rId10" Type="http://schemas.openxmlformats.org/officeDocument/2006/relationships/image" Target="../media/image236.wmf"/><Relationship Id="rId4" Type="http://schemas.openxmlformats.org/officeDocument/2006/relationships/image" Target="../media/image233.wmf"/><Relationship Id="rId9" Type="http://schemas.openxmlformats.org/officeDocument/2006/relationships/oleObject" Target="../embeddings/oleObject262.bin"/><Relationship Id="rId14" Type="http://schemas.openxmlformats.org/officeDocument/2006/relationships/image" Target="../media/image238.wm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241.wmf"/><Relationship Id="rId13" Type="http://schemas.openxmlformats.org/officeDocument/2006/relationships/oleObject" Target="../embeddings/oleObject270.bin"/><Relationship Id="rId18" Type="http://schemas.openxmlformats.org/officeDocument/2006/relationships/image" Target="../media/image246.wmf"/><Relationship Id="rId3" Type="http://schemas.openxmlformats.org/officeDocument/2006/relationships/oleObject" Target="../embeddings/oleObject265.bin"/><Relationship Id="rId7" Type="http://schemas.openxmlformats.org/officeDocument/2006/relationships/oleObject" Target="../embeddings/oleObject267.bin"/><Relationship Id="rId12" Type="http://schemas.openxmlformats.org/officeDocument/2006/relationships/image" Target="../media/image243.wmf"/><Relationship Id="rId17" Type="http://schemas.openxmlformats.org/officeDocument/2006/relationships/oleObject" Target="../embeddings/oleObject272.bin"/><Relationship Id="rId2" Type="http://schemas.openxmlformats.org/officeDocument/2006/relationships/slideLayout" Target="../slideLayouts/slideLayout5.xml"/><Relationship Id="rId16" Type="http://schemas.openxmlformats.org/officeDocument/2006/relationships/image" Target="../media/image245.wmf"/><Relationship Id="rId1" Type="http://schemas.openxmlformats.org/officeDocument/2006/relationships/vmlDrawing" Target="../drawings/vmlDrawing50.vml"/><Relationship Id="rId6" Type="http://schemas.openxmlformats.org/officeDocument/2006/relationships/image" Target="../media/image240.wmf"/><Relationship Id="rId11" Type="http://schemas.openxmlformats.org/officeDocument/2006/relationships/oleObject" Target="../embeddings/oleObject269.bin"/><Relationship Id="rId5" Type="http://schemas.openxmlformats.org/officeDocument/2006/relationships/oleObject" Target="../embeddings/oleObject266.bin"/><Relationship Id="rId15" Type="http://schemas.openxmlformats.org/officeDocument/2006/relationships/oleObject" Target="../embeddings/oleObject271.bin"/><Relationship Id="rId10" Type="http://schemas.openxmlformats.org/officeDocument/2006/relationships/image" Target="../media/image242.wmf"/><Relationship Id="rId4" Type="http://schemas.openxmlformats.org/officeDocument/2006/relationships/image" Target="../media/image239.wmf"/><Relationship Id="rId9" Type="http://schemas.openxmlformats.org/officeDocument/2006/relationships/oleObject" Target="../embeddings/oleObject268.bin"/><Relationship Id="rId14" Type="http://schemas.openxmlformats.org/officeDocument/2006/relationships/image" Target="../media/image244.wmf"/></Relationships>
</file>

<file path=ppt/slides/_rels/slide61.x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oleObject" Target="../embeddings/oleObject278.bin"/><Relationship Id="rId3" Type="http://schemas.openxmlformats.org/officeDocument/2006/relationships/oleObject" Target="../embeddings/oleObject273.bin"/><Relationship Id="rId7" Type="http://schemas.openxmlformats.org/officeDocument/2006/relationships/oleObject" Target="../embeddings/oleObject275.bin"/><Relationship Id="rId12" Type="http://schemas.openxmlformats.org/officeDocument/2006/relationships/image" Target="../media/image251.wmf"/><Relationship Id="rId2" Type="http://schemas.openxmlformats.org/officeDocument/2006/relationships/slideLayout" Target="../slideLayouts/slideLayout5.xml"/><Relationship Id="rId16" Type="http://schemas.openxmlformats.org/officeDocument/2006/relationships/image" Target="../media/image253.wmf"/><Relationship Id="rId1" Type="http://schemas.openxmlformats.org/officeDocument/2006/relationships/vmlDrawing" Target="../drawings/vmlDrawing51.vml"/><Relationship Id="rId6" Type="http://schemas.openxmlformats.org/officeDocument/2006/relationships/image" Target="../media/image248.wmf"/><Relationship Id="rId11" Type="http://schemas.openxmlformats.org/officeDocument/2006/relationships/oleObject" Target="../embeddings/oleObject277.bin"/><Relationship Id="rId5" Type="http://schemas.openxmlformats.org/officeDocument/2006/relationships/oleObject" Target="../embeddings/oleObject274.bin"/><Relationship Id="rId15" Type="http://schemas.openxmlformats.org/officeDocument/2006/relationships/oleObject" Target="../embeddings/oleObject279.bin"/><Relationship Id="rId10" Type="http://schemas.openxmlformats.org/officeDocument/2006/relationships/image" Target="../media/image250.wmf"/><Relationship Id="rId4" Type="http://schemas.openxmlformats.org/officeDocument/2006/relationships/image" Target="../media/image247.wmf"/><Relationship Id="rId9" Type="http://schemas.openxmlformats.org/officeDocument/2006/relationships/oleObject" Target="../embeddings/oleObject276.bin"/><Relationship Id="rId14" Type="http://schemas.openxmlformats.org/officeDocument/2006/relationships/image" Target="../media/image252.wmf"/></Relationships>
</file>

<file path=ppt/slides/_rels/slide62.xml.rels><?xml version="1.0" encoding="UTF-8" standalone="yes"?>
<Relationships xmlns="http://schemas.openxmlformats.org/package/2006/relationships"><Relationship Id="rId8" Type="http://schemas.openxmlformats.org/officeDocument/2006/relationships/image" Target="../media/image256.wmf"/><Relationship Id="rId13" Type="http://schemas.openxmlformats.org/officeDocument/2006/relationships/oleObject" Target="../embeddings/oleObject285.bin"/><Relationship Id="rId3" Type="http://schemas.openxmlformats.org/officeDocument/2006/relationships/oleObject" Target="../embeddings/oleObject280.bin"/><Relationship Id="rId7" Type="http://schemas.openxmlformats.org/officeDocument/2006/relationships/oleObject" Target="../embeddings/oleObject282.bin"/><Relationship Id="rId12" Type="http://schemas.openxmlformats.org/officeDocument/2006/relationships/image" Target="../media/image258.wmf"/><Relationship Id="rId2" Type="http://schemas.openxmlformats.org/officeDocument/2006/relationships/slideLayout" Target="../slideLayouts/slideLayout5.xml"/><Relationship Id="rId16" Type="http://schemas.openxmlformats.org/officeDocument/2006/relationships/image" Target="../media/image247.wmf"/><Relationship Id="rId1" Type="http://schemas.openxmlformats.org/officeDocument/2006/relationships/vmlDrawing" Target="../drawings/vmlDrawing52.vml"/><Relationship Id="rId6" Type="http://schemas.openxmlformats.org/officeDocument/2006/relationships/image" Target="../media/image255.wmf"/><Relationship Id="rId11" Type="http://schemas.openxmlformats.org/officeDocument/2006/relationships/oleObject" Target="../embeddings/oleObject284.bin"/><Relationship Id="rId5" Type="http://schemas.openxmlformats.org/officeDocument/2006/relationships/oleObject" Target="../embeddings/oleObject281.bin"/><Relationship Id="rId15" Type="http://schemas.openxmlformats.org/officeDocument/2006/relationships/oleObject" Target="../embeddings/oleObject286.bin"/><Relationship Id="rId10" Type="http://schemas.openxmlformats.org/officeDocument/2006/relationships/image" Target="../media/image257.wmf"/><Relationship Id="rId4" Type="http://schemas.openxmlformats.org/officeDocument/2006/relationships/image" Target="../media/image254.wmf"/><Relationship Id="rId9" Type="http://schemas.openxmlformats.org/officeDocument/2006/relationships/oleObject" Target="../embeddings/oleObject283.bin"/><Relationship Id="rId14" Type="http://schemas.openxmlformats.org/officeDocument/2006/relationships/image" Target="../media/image259.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87.bin"/><Relationship Id="rId2" Type="http://schemas.openxmlformats.org/officeDocument/2006/relationships/slideLayout" Target="../slideLayouts/slideLayout5.xml"/><Relationship Id="rId1" Type="http://schemas.openxmlformats.org/officeDocument/2006/relationships/vmlDrawing" Target="../drawings/vmlDrawing53.vml"/><Relationship Id="rId6" Type="http://schemas.openxmlformats.org/officeDocument/2006/relationships/hyperlink" Target="&#22238;&#24402;&#20998;&#26512;&#20363;&#39064;&#25968;&#25454;&#34920;.doc" TargetMode="External"/><Relationship Id="rId5" Type="http://schemas.openxmlformats.org/officeDocument/2006/relationships/oleObject" Target="../embeddings/oleObject288.bin"/><Relationship Id="rId4" Type="http://schemas.openxmlformats.org/officeDocument/2006/relationships/image" Target="../media/image260.wmf"/></Relationships>
</file>

<file path=ppt/slides/_rels/slide64.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289.bin"/><Relationship Id="rId7" Type="http://schemas.openxmlformats.org/officeDocument/2006/relationships/oleObject" Target="../embeddings/oleObject291.bin"/><Relationship Id="rId2" Type="http://schemas.openxmlformats.org/officeDocument/2006/relationships/slideLayout" Target="../slideLayouts/slideLayout5.xml"/><Relationship Id="rId1" Type="http://schemas.openxmlformats.org/officeDocument/2006/relationships/vmlDrawing" Target="../drawings/vmlDrawing54.vml"/><Relationship Id="rId6" Type="http://schemas.openxmlformats.org/officeDocument/2006/relationships/image" Target="../media/image262.wmf"/><Relationship Id="rId5" Type="http://schemas.openxmlformats.org/officeDocument/2006/relationships/oleObject" Target="../embeddings/oleObject290.bin"/><Relationship Id="rId4" Type="http://schemas.openxmlformats.org/officeDocument/2006/relationships/image" Target="../media/image261.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92.bin"/><Relationship Id="rId2" Type="http://schemas.openxmlformats.org/officeDocument/2006/relationships/slideLayout" Target="../slideLayouts/slideLayout5.xml"/><Relationship Id="rId1" Type="http://schemas.openxmlformats.org/officeDocument/2006/relationships/vmlDrawing" Target="../drawings/vmlDrawing55.vml"/><Relationship Id="rId4" Type="http://schemas.openxmlformats.org/officeDocument/2006/relationships/image" Target="../media/image264.wmf"/></Relationships>
</file>

<file path=ppt/slides/_rels/slide66.xml.rels><?xml version="1.0" encoding="UTF-8" standalone="yes"?>
<Relationships xmlns="http://schemas.openxmlformats.org/package/2006/relationships"><Relationship Id="rId8" Type="http://schemas.openxmlformats.org/officeDocument/2006/relationships/image" Target="../media/image267.wmf"/><Relationship Id="rId3" Type="http://schemas.openxmlformats.org/officeDocument/2006/relationships/oleObject" Target="../embeddings/oleObject293.bin"/><Relationship Id="rId7" Type="http://schemas.openxmlformats.org/officeDocument/2006/relationships/oleObject" Target="../embeddings/oleObject295.bin"/><Relationship Id="rId2" Type="http://schemas.openxmlformats.org/officeDocument/2006/relationships/slideLayout" Target="../slideLayouts/slideLayout5.xml"/><Relationship Id="rId1" Type="http://schemas.openxmlformats.org/officeDocument/2006/relationships/vmlDrawing" Target="../drawings/vmlDrawing56.vml"/><Relationship Id="rId6" Type="http://schemas.openxmlformats.org/officeDocument/2006/relationships/image" Target="../media/image266.wmf"/><Relationship Id="rId5" Type="http://schemas.openxmlformats.org/officeDocument/2006/relationships/oleObject" Target="../embeddings/oleObject294.bin"/><Relationship Id="rId10" Type="http://schemas.openxmlformats.org/officeDocument/2006/relationships/image" Target="../media/image268.wmf"/><Relationship Id="rId4" Type="http://schemas.openxmlformats.org/officeDocument/2006/relationships/image" Target="../media/image265.wmf"/><Relationship Id="rId9" Type="http://schemas.openxmlformats.org/officeDocument/2006/relationships/oleObject" Target="../embeddings/oleObject296.bin"/></Relationships>
</file>

<file path=ppt/slides/_rels/slide67.xml.rels><?xml version="1.0" encoding="UTF-8" standalone="yes"?>
<Relationships xmlns="http://schemas.openxmlformats.org/package/2006/relationships"><Relationship Id="rId8" Type="http://schemas.openxmlformats.org/officeDocument/2006/relationships/image" Target="../media/image271.wmf"/><Relationship Id="rId3" Type="http://schemas.openxmlformats.org/officeDocument/2006/relationships/oleObject" Target="../embeddings/oleObject297.bin"/><Relationship Id="rId7" Type="http://schemas.openxmlformats.org/officeDocument/2006/relationships/oleObject" Target="../embeddings/oleObject299.bin"/><Relationship Id="rId2" Type="http://schemas.openxmlformats.org/officeDocument/2006/relationships/slideLayout" Target="../slideLayouts/slideLayout5.xml"/><Relationship Id="rId1" Type="http://schemas.openxmlformats.org/officeDocument/2006/relationships/vmlDrawing" Target="../drawings/vmlDrawing57.vml"/><Relationship Id="rId6" Type="http://schemas.openxmlformats.org/officeDocument/2006/relationships/image" Target="../media/image270.wmf"/><Relationship Id="rId5" Type="http://schemas.openxmlformats.org/officeDocument/2006/relationships/oleObject" Target="../embeddings/oleObject298.bin"/><Relationship Id="rId4" Type="http://schemas.openxmlformats.org/officeDocument/2006/relationships/image" Target="../media/image269.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00.bin"/><Relationship Id="rId2" Type="http://schemas.openxmlformats.org/officeDocument/2006/relationships/slideLayout" Target="../slideLayouts/slideLayout5.xml"/><Relationship Id="rId1" Type="http://schemas.openxmlformats.org/officeDocument/2006/relationships/vmlDrawing" Target="../drawings/vmlDrawing58.vml"/><Relationship Id="rId4" Type="http://schemas.openxmlformats.org/officeDocument/2006/relationships/image" Target="../media/image272.wmf"/></Relationships>
</file>

<file path=ppt/slides/_rels/slide69.xml.rels><?xml version="1.0" encoding="UTF-8" standalone="yes"?>
<Relationships xmlns="http://schemas.openxmlformats.org/package/2006/relationships"><Relationship Id="rId8" Type="http://schemas.openxmlformats.org/officeDocument/2006/relationships/image" Target="../media/image275.wmf"/><Relationship Id="rId13" Type="http://schemas.openxmlformats.org/officeDocument/2006/relationships/oleObject" Target="../embeddings/oleObject306.bin"/><Relationship Id="rId3" Type="http://schemas.openxmlformats.org/officeDocument/2006/relationships/oleObject" Target="../embeddings/oleObject301.bin"/><Relationship Id="rId7" Type="http://schemas.openxmlformats.org/officeDocument/2006/relationships/oleObject" Target="../embeddings/oleObject303.bin"/><Relationship Id="rId12" Type="http://schemas.openxmlformats.org/officeDocument/2006/relationships/image" Target="../media/image277.wmf"/><Relationship Id="rId2" Type="http://schemas.openxmlformats.org/officeDocument/2006/relationships/slideLayout" Target="../slideLayouts/slideLayout5.xml"/><Relationship Id="rId16" Type="http://schemas.openxmlformats.org/officeDocument/2006/relationships/image" Target="../media/image279.wmf"/><Relationship Id="rId1" Type="http://schemas.openxmlformats.org/officeDocument/2006/relationships/vmlDrawing" Target="../drawings/vmlDrawing59.vml"/><Relationship Id="rId6" Type="http://schemas.openxmlformats.org/officeDocument/2006/relationships/image" Target="../media/image274.wmf"/><Relationship Id="rId11" Type="http://schemas.openxmlformats.org/officeDocument/2006/relationships/oleObject" Target="../embeddings/oleObject305.bin"/><Relationship Id="rId5" Type="http://schemas.openxmlformats.org/officeDocument/2006/relationships/oleObject" Target="../embeddings/oleObject302.bin"/><Relationship Id="rId15" Type="http://schemas.openxmlformats.org/officeDocument/2006/relationships/oleObject" Target="../embeddings/oleObject307.bin"/><Relationship Id="rId10" Type="http://schemas.openxmlformats.org/officeDocument/2006/relationships/image" Target="../media/image276.wmf"/><Relationship Id="rId4" Type="http://schemas.openxmlformats.org/officeDocument/2006/relationships/image" Target="../media/image273.wmf"/><Relationship Id="rId9" Type="http://schemas.openxmlformats.org/officeDocument/2006/relationships/oleObject" Target="../embeddings/oleObject304.bin"/><Relationship Id="rId14" Type="http://schemas.openxmlformats.org/officeDocument/2006/relationships/image" Target="../media/image278.wmf"/></Relationships>
</file>

<file path=ppt/slides/_rels/slide7.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11.bin"/><Relationship Id="rId4" Type="http://schemas.openxmlformats.org/officeDocument/2006/relationships/image" Target="../media/image12.wmf"/></Relationships>
</file>

<file path=ppt/slides/_rels/slide70.xml.rels><?xml version="1.0" encoding="UTF-8" standalone="yes"?>
<Relationships xmlns="http://schemas.openxmlformats.org/package/2006/relationships"><Relationship Id="rId8" Type="http://schemas.openxmlformats.org/officeDocument/2006/relationships/image" Target="../media/image282.wmf"/><Relationship Id="rId13" Type="http://schemas.openxmlformats.org/officeDocument/2006/relationships/oleObject" Target="../embeddings/oleObject313.bin"/><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284.wmf"/><Relationship Id="rId2" Type="http://schemas.openxmlformats.org/officeDocument/2006/relationships/slideLayout" Target="../slideLayouts/slideLayout5.xml"/><Relationship Id="rId16" Type="http://schemas.openxmlformats.org/officeDocument/2006/relationships/image" Target="../media/image286.wmf"/><Relationship Id="rId1" Type="http://schemas.openxmlformats.org/officeDocument/2006/relationships/vmlDrawing" Target="../drawings/vmlDrawing60.vml"/><Relationship Id="rId6" Type="http://schemas.openxmlformats.org/officeDocument/2006/relationships/image" Target="../media/image281.wmf"/><Relationship Id="rId11" Type="http://schemas.openxmlformats.org/officeDocument/2006/relationships/oleObject" Target="../embeddings/oleObject312.bin"/><Relationship Id="rId5" Type="http://schemas.openxmlformats.org/officeDocument/2006/relationships/oleObject" Target="../embeddings/oleObject309.bin"/><Relationship Id="rId15" Type="http://schemas.openxmlformats.org/officeDocument/2006/relationships/oleObject" Target="../embeddings/oleObject314.bin"/><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311.bin"/><Relationship Id="rId14" Type="http://schemas.openxmlformats.org/officeDocument/2006/relationships/image" Target="../media/image285.wmf"/></Relationships>
</file>

<file path=ppt/slides/_rels/slide71.xml.rels><?xml version="1.0" encoding="UTF-8" standalone="yes"?>
<Relationships xmlns="http://schemas.openxmlformats.org/package/2006/relationships"><Relationship Id="rId8" Type="http://schemas.openxmlformats.org/officeDocument/2006/relationships/image" Target="../media/image289.wmf"/><Relationship Id="rId13" Type="http://schemas.openxmlformats.org/officeDocument/2006/relationships/oleObject" Target="../embeddings/oleObject320.bin"/><Relationship Id="rId18" Type="http://schemas.openxmlformats.org/officeDocument/2006/relationships/image" Target="../media/image294.wmf"/><Relationship Id="rId3" Type="http://schemas.openxmlformats.org/officeDocument/2006/relationships/oleObject" Target="../embeddings/oleObject315.bin"/><Relationship Id="rId21" Type="http://schemas.openxmlformats.org/officeDocument/2006/relationships/oleObject" Target="../embeddings/oleObject324.bin"/><Relationship Id="rId7" Type="http://schemas.openxmlformats.org/officeDocument/2006/relationships/oleObject" Target="../embeddings/oleObject317.bin"/><Relationship Id="rId12" Type="http://schemas.openxmlformats.org/officeDocument/2006/relationships/image" Target="../media/image291.wmf"/><Relationship Id="rId17" Type="http://schemas.openxmlformats.org/officeDocument/2006/relationships/oleObject" Target="../embeddings/oleObject322.bin"/><Relationship Id="rId2" Type="http://schemas.openxmlformats.org/officeDocument/2006/relationships/slideLayout" Target="../slideLayouts/slideLayout5.xml"/><Relationship Id="rId16" Type="http://schemas.openxmlformats.org/officeDocument/2006/relationships/image" Target="../media/image293.wmf"/><Relationship Id="rId20" Type="http://schemas.openxmlformats.org/officeDocument/2006/relationships/image" Target="../media/image295.wmf"/><Relationship Id="rId1" Type="http://schemas.openxmlformats.org/officeDocument/2006/relationships/vmlDrawing" Target="../drawings/vmlDrawing61.vml"/><Relationship Id="rId6" Type="http://schemas.openxmlformats.org/officeDocument/2006/relationships/image" Target="../media/image288.wmf"/><Relationship Id="rId11" Type="http://schemas.openxmlformats.org/officeDocument/2006/relationships/oleObject" Target="../embeddings/oleObject319.bin"/><Relationship Id="rId5" Type="http://schemas.openxmlformats.org/officeDocument/2006/relationships/oleObject" Target="../embeddings/oleObject316.bin"/><Relationship Id="rId15" Type="http://schemas.openxmlformats.org/officeDocument/2006/relationships/oleObject" Target="../embeddings/oleObject321.bin"/><Relationship Id="rId10" Type="http://schemas.openxmlformats.org/officeDocument/2006/relationships/image" Target="../media/image290.wmf"/><Relationship Id="rId19" Type="http://schemas.openxmlformats.org/officeDocument/2006/relationships/oleObject" Target="../embeddings/oleObject323.bin"/><Relationship Id="rId4" Type="http://schemas.openxmlformats.org/officeDocument/2006/relationships/image" Target="../media/image287.wmf"/><Relationship Id="rId9" Type="http://schemas.openxmlformats.org/officeDocument/2006/relationships/oleObject" Target="../embeddings/oleObject318.bin"/><Relationship Id="rId14" Type="http://schemas.openxmlformats.org/officeDocument/2006/relationships/image" Target="../media/image292.wmf"/><Relationship Id="rId22" Type="http://schemas.openxmlformats.org/officeDocument/2006/relationships/image" Target="../media/image296.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27.bin"/><Relationship Id="rId3" Type="http://schemas.openxmlformats.org/officeDocument/2006/relationships/hyperlink" Target="&#30149;&#24577;&#38382;&#39064;&#20998;&#26512;&#34917;&#20805;&#25945;&#26696;--&#30149;&#24577;&#38382;&#39064;&#20135;&#29983;&#21407;&#29702;.docx" TargetMode="External"/><Relationship Id="rId7" Type="http://schemas.openxmlformats.org/officeDocument/2006/relationships/image" Target="../media/image298.wmf"/><Relationship Id="rId2" Type="http://schemas.openxmlformats.org/officeDocument/2006/relationships/slideLayout" Target="../slideLayouts/slideLayout6.xml"/><Relationship Id="rId1" Type="http://schemas.openxmlformats.org/officeDocument/2006/relationships/vmlDrawing" Target="../drawings/vmlDrawing62.vml"/><Relationship Id="rId6" Type="http://schemas.openxmlformats.org/officeDocument/2006/relationships/oleObject" Target="../embeddings/oleObject326.bin"/><Relationship Id="rId11" Type="http://schemas.openxmlformats.org/officeDocument/2006/relationships/image" Target="../media/image300.wmf"/><Relationship Id="rId5" Type="http://schemas.openxmlformats.org/officeDocument/2006/relationships/image" Target="../media/image297.wmf"/><Relationship Id="rId10" Type="http://schemas.openxmlformats.org/officeDocument/2006/relationships/oleObject" Target="../embeddings/oleObject328.bin"/><Relationship Id="rId4" Type="http://schemas.openxmlformats.org/officeDocument/2006/relationships/oleObject" Target="../embeddings/oleObject325.bin"/><Relationship Id="rId9" Type="http://schemas.openxmlformats.org/officeDocument/2006/relationships/image" Target="../media/image299.wmf"/></Relationships>
</file>

<file path=ppt/slides/_rels/slide73.x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oleObject" Target="../embeddings/oleObject334.bin"/><Relationship Id="rId3" Type="http://schemas.openxmlformats.org/officeDocument/2006/relationships/oleObject" Target="../embeddings/oleObject329.bin"/><Relationship Id="rId7" Type="http://schemas.openxmlformats.org/officeDocument/2006/relationships/oleObject" Target="../embeddings/oleObject331.bin"/><Relationship Id="rId12" Type="http://schemas.openxmlformats.org/officeDocument/2006/relationships/image" Target="../media/image305.wmf"/><Relationship Id="rId2" Type="http://schemas.openxmlformats.org/officeDocument/2006/relationships/slideLayout" Target="../slideLayouts/slideLayout6.xml"/><Relationship Id="rId1" Type="http://schemas.openxmlformats.org/officeDocument/2006/relationships/vmlDrawing" Target="../drawings/vmlDrawing63.vml"/><Relationship Id="rId6" Type="http://schemas.openxmlformats.org/officeDocument/2006/relationships/image" Target="../media/image302.wmf"/><Relationship Id="rId11" Type="http://schemas.openxmlformats.org/officeDocument/2006/relationships/oleObject" Target="../embeddings/oleObject333.bin"/><Relationship Id="rId5" Type="http://schemas.openxmlformats.org/officeDocument/2006/relationships/oleObject" Target="../embeddings/oleObject330.bin"/><Relationship Id="rId10" Type="http://schemas.openxmlformats.org/officeDocument/2006/relationships/image" Target="../media/image304.wmf"/><Relationship Id="rId4" Type="http://schemas.openxmlformats.org/officeDocument/2006/relationships/image" Target="../media/image301.wmf"/><Relationship Id="rId9" Type="http://schemas.openxmlformats.org/officeDocument/2006/relationships/oleObject" Target="../embeddings/oleObject332.bin"/><Relationship Id="rId14" Type="http://schemas.openxmlformats.org/officeDocument/2006/relationships/image" Target="../media/image306.wmf"/></Relationships>
</file>

<file path=ppt/slides/_rels/slide74.xml.rels><?xml version="1.0" encoding="UTF-8" standalone="yes"?>
<Relationships xmlns="http://schemas.openxmlformats.org/package/2006/relationships"><Relationship Id="rId8" Type="http://schemas.openxmlformats.org/officeDocument/2006/relationships/image" Target="../media/image309.wmf"/><Relationship Id="rId13" Type="http://schemas.openxmlformats.org/officeDocument/2006/relationships/oleObject" Target="../embeddings/oleObject340.bin"/><Relationship Id="rId18" Type="http://schemas.openxmlformats.org/officeDocument/2006/relationships/image" Target="../media/image314.wmf"/><Relationship Id="rId3" Type="http://schemas.openxmlformats.org/officeDocument/2006/relationships/oleObject" Target="../embeddings/oleObject335.bin"/><Relationship Id="rId7" Type="http://schemas.openxmlformats.org/officeDocument/2006/relationships/oleObject" Target="../embeddings/oleObject337.bin"/><Relationship Id="rId12" Type="http://schemas.openxmlformats.org/officeDocument/2006/relationships/image" Target="../media/image311.wmf"/><Relationship Id="rId17" Type="http://schemas.openxmlformats.org/officeDocument/2006/relationships/oleObject" Target="../embeddings/oleObject342.bin"/><Relationship Id="rId2" Type="http://schemas.openxmlformats.org/officeDocument/2006/relationships/slideLayout" Target="../slideLayouts/slideLayout6.xml"/><Relationship Id="rId16" Type="http://schemas.openxmlformats.org/officeDocument/2006/relationships/image" Target="../media/image313.wmf"/><Relationship Id="rId1" Type="http://schemas.openxmlformats.org/officeDocument/2006/relationships/vmlDrawing" Target="../drawings/vmlDrawing64.vml"/><Relationship Id="rId6" Type="http://schemas.openxmlformats.org/officeDocument/2006/relationships/image" Target="../media/image308.wmf"/><Relationship Id="rId11" Type="http://schemas.openxmlformats.org/officeDocument/2006/relationships/oleObject" Target="../embeddings/oleObject339.bin"/><Relationship Id="rId5" Type="http://schemas.openxmlformats.org/officeDocument/2006/relationships/oleObject" Target="../embeddings/oleObject336.bin"/><Relationship Id="rId15" Type="http://schemas.openxmlformats.org/officeDocument/2006/relationships/oleObject" Target="../embeddings/oleObject341.bin"/><Relationship Id="rId10" Type="http://schemas.openxmlformats.org/officeDocument/2006/relationships/image" Target="../media/image310.wmf"/><Relationship Id="rId4" Type="http://schemas.openxmlformats.org/officeDocument/2006/relationships/image" Target="../media/image307.wmf"/><Relationship Id="rId9" Type="http://schemas.openxmlformats.org/officeDocument/2006/relationships/oleObject" Target="../embeddings/oleObject338.bin"/><Relationship Id="rId14" Type="http://schemas.openxmlformats.org/officeDocument/2006/relationships/image" Target="../media/image312.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317.wmf"/><Relationship Id="rId13" Type="http://schemas.openxmlformats.org/officeDocument/2006/relationships/oleObject" Target="../embeddings/oleObject348.bin"/><Relationship Id="rId18" Type="http://schemas.openxmlformats.org/officeDocument/2006/relationships/image" Target="../media/image322.wmf"/><Relationship Id="rId3" Type="http://schemas.openxmlformats.org/officeDocument/2006/relationships/oleObject" Target="../embeddings/oleObject343.bin"/><Relationship Id="rId7" Type="http://schemas.openxmlformats.org/officeDocument/2006/relationships/oleObject" Target="../embeddings/oleObject345.bin"/><Relationship Id="rId12" Type="http://schemas.openxmlformats.org/officeDocument/2006/relationships/image" Target="../media/image319.wmf"/><Relationship Id="rId17" Type="http://schemas.openxmlformats.org/officeDocument/2006/relationships/oleObject" Target="../embeddings/oleObject350.bin"/><Relationship Id="rId2" Type="http://schemas.openxmlformats.org/officeDocument/2006/relationships/slideLayout" Target="../slideLayouts/slideLayout6.xml"/><Relationship Id="rId16" Type="http://schemas.openxmlformats.org/officeDocument/2006/relationships/image" Target="../media/image321.wmf"/><Relationship Id="rId1" Type="http://schemas.openxmlformats.org/officeDocument/2006/relationships/vmlDrawing" Target="../drawings/vmlDrawing65.vml"/><Relationship Id="rId6" Type="http://schemas.openxmlformats.org/officeDocument/2006/relationships/image" Target="../media/image316.wmf"/><Relationship Id="rId11" Type="http://schemas.openxmlformats.org/officeDocument/2006/relationships/oleObject" Target="../embeddings/oleObject347.bin"/><Relationship Id="rId5" Type="http://schemas.openxmlformats.org/officeDocument/2006/relationships/oleObject" Target="../embeddings/oleObject344.bin"/><Relationship Id="rId15" Type="http://schemas.openxmlformats.org/officeDocument/2006/relationships/oleObject" Target="../embeddings/oleObject349.bin"/><Relationship Id="rId10" Type="http://schemas.openxmlformats.org/officeDocument/2006/relationships/image" Target="../media/image318.wmf"/><Relationship Id="rId4" Type="http://schemas.openxmlformats.org/officeDocument/2006/relationships/image" Target="../media/image315.wmf"/><Relationship Id="rId9" Type="http://schemas.openxmlformats.org/officeDocument/2006/relationships/oleObject" Target="../embeddings/oleObject346.bin"/><Relationship Id="rId14" Type="http://schemas.openxmlformats.org/officeDocument/2006/relationships/image" Target="../media/image320.wmf"/></Relationships>
</file>

<file path=ppt/slides/_rels/slide77.xml.rels><?xml version="1.0" encoding="UTF-8" standalone="yes"?>
<Relationships xmlns="http://schemas.openxmlformats.org/package/2006/relationships"><Relationship Id="rId8" Type="http://schemas.openxmlformats.org/officeDocument/2006/relationships/image" Target="../media/image325.wmf"/><Relationship Id="rId3" Type="http://schemas.openxmlformats.org/officeDocument/2006/relationships/oleObject" Target="../embeddings/oleObject351.bin"/><Relationship Id="rId7" Type="http://schemas.openxmlformats.org/officeDocument/2006/relationships/oleObject" Target="../embeddings/oleObject353.bin"/><Relationship Id="rId12" Type="http://schemas.openxmlformats.org/officeDocument/2006/relationships/image" Target="../media/image327.wmf"/><Relationship Id="rId2" Type="http://schemas.openxmlformats.org/officeDocument/2006/relationships/slideLayout" Target="../slideLayouts/slideLayout6.xml"/><Relationship Id="rId1" Type="http://schemas.openxmlformats.org/officeDocument/2006/relationships/vmlDrawing" Target="../drawings/vmlDrawing66.vml"/><Relationship Id="rId6" Type="http://schemas.openxmlformats.org/officeDocument/2006/relationships/image" Target="../media/image324.wmf"/><Relationship Id="rId11" Type="http://schemas.openxmlformats.org/officeDocument/2006/relationships/oleObject" Target="../embeddings/oleObject355.bin"/><Relationship Id="rId5" Type="http://schemas.openxmlformats.org/officeDocument/2006/relationships/oleObject" Target="../embeddings/oleObject352.bin"/><Relationship Id="rId10" Type="http://schemas.openxmlformats.org/officeDocument/2006/relationships/image" Target="../media/image326.wmf"/><Relationship Id="rId4" Type="http://schemas.openxmlformats.org/officeDocument/2006/relationships/image" Target="../media/image323.wmf"/><Relationship Id="rId9" Type="http://schemas.openxmlformats.org/officeDocument/2006/relationships/oleObject" Target="../embeddings/oleObject354.bin"/></Relationships>
</file>

<file path=ppt/slides/_rels/slide78.xml.rels><?xml version="1.0" encoding="UTF-8" standalone="yes"?>
<Relationships xmlns="http://schemas.openxmlformats.org/package/2006/relationships"><Relationship Id="rId8" Type="http://schemas.openxmlformats.org/officeDocument/2006/relationships/image" Target="../media/image330.wmf"/><Relationship Id="rId13" Type="http://schemas.openxmlformats.org/officeDocument/2006/relationships/oleObject" Target="../embeddings/oleObject361.bin"/><Relationship Id="rId18" Type="http://schemas.openxmlformats.org/officeDocument/2006/relationships/image" Target="../media/image335.wmf"/><Relationship Id="rId26" Type="http://schemas.openxmlformats.org/officeDocument/2006/relationships/image" Target="../media/image339.wmf"/><Relationship Id="rId3" Type="http://schemas.openxmlformats.org/officeDocument/2006/relationships/oleObject" Target="../embeddings/oleObject356.bin"/><Relationship Id="rId21" Type="http://schemas.openxmlformats.org/officeDocument/2006/relationships/oleObject" Target="../embeddings/oleObject365.bin"/><Relationship Id="rId7" Type="http://schemas.openxmlformats.org/officeDocument/2006/relationships/oleObject" Target="../embeddings/oleObject358.bin"/><Relationship Id="rId12" Type="http://schemas.openxmlformats.org/officeDocument/2006/relationships/image" Target="../media/image332.wmf"/><Relationship Id="rId17" Type="http://schemas.openxmlformats.org/officeDocument/2006/relationships/oleObject" Target="../embeddings/oleObject363.bin"/><Relationship Id="rId25" Type="http://schemas.openxmlformats.org/officeDocument/2006/relationships/oleObject" Target="../embeddings/oleObject367.bin"/><Relationship Id="rId2" Type="http://schemas.openxmlformats.org/officeDocument/2006/relationships/slideLayout" Target="../slideLayouts/slideLayout6.xml"/><Relationship Id="rId16" Type="http://schemas.openxmlformats.org/officeDocument/2006/relationships/image" Target="../media/image334.wmf"/><Relationship Id="rId20" Type="http://schemas.openxmlformats.org/officeDocument/2006/relationships/image" Target="../media/image336.wmf"/><Relationship Id="rId1" Type="http://schemas.openxmlformats.org/officeDocument/2006/relationships/vmlDrawing" Target="../drawings/vmlDrawing67.vml"/><Relationship Id="rId6" Type="http://schemas.openxmlformats.org/officeDocument/2006/relationships/image" Target="../media/image329.wmf"/><Relationship Id="rId11" Type="http://schemas.openxmlformats.org/officeDocument/2006/relationships/oleObject" Target="../embeddings/oleObject360.bin"/><Relationship Id="rId24" Type="http://schemas.openxmlformats.org/officeDocument/2006/relationships/image" Target="../media/image338.wmf"/><Relationship Id="rId5" Type="http://schemas.openxmlformats.org/officeDocument/2006/relationships/oleObject" Target="../embeddings/oleObject357.bin"/><Relationship Id="rId15" Type="http://schemas.openxmlformats.org/officeDocument/2006/relationships/oleObject" Target="../embeddings/oleObject362.bin"/><Relationship Id="rId23" Type="http://schemas.openxmlformats.org/officeDocument/2006/relationships/oleObject" Target="../embeddings/oleObject366.bin"/><Relationship Id="rId10" Type="http://schemas.openxmlformats.org/officeDocument/2006/relationships/image" Target="../media/image331.wmf"/><Relationship Id="rId19" Type="http://schemas.openxmlformats.org/officeDocument/2006/relationships/oleObject" Target="../embeddings/oleObject364.bin"/><Relationship Id="rId4" Type="http://schemas.openxmlformats.org/officeDocument/2006/relationships/image" Target="../media/image328.wmf"/><Relationship Id="rId9" Type="http://schemas.openxmlformats.org/officeDocument/2006/relationships/oleObject" Target="../embeddings/oleObject359.bin"/><Relationship Id="rId14" Type="http://schemas.openxmlformats.org/officeDocument/2006/relationships/image" Target="../media/image333.wmf"/><Relationship Id="rId22" Type="http://schemas.openxmlformats.org/officeDocument/2006/relationships/image" Target="../media/image337.wmf"/></Relationships>
</file>

<file path=ppt/slides/_rels/slide79.x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oleObject" Target="../embeddings/oleObject368.bin"/><Relationship Id="rId7" Type="http://schemas.openxmlformats.org/officeDocument/2006/relationships/oleObject" Target="../embeddings/oleObject370.bin"/><Relationship Id="rId2" Type="http://schemas.openxmlformats.org/officeDocument/2006/relationships/slideLayout" Target="../slideLayouts/slideLayout6.xml"/><Relationship Id="rId1" Type="http://schemas.openxmlformats.org/officeDocument/2006/relationships/vmlDrawing" Target="../drawings/vmlDrawing68.vml"/><Relationship Id="rId6" Type="http://schemas.openxmlformats.org/officeDocument/2006/relationships/image" Target="../media/image341.wmf"/><Relationship Id="rId5" Type="http://schemas.openxmlformats.org/officeDocument/2006/relationships/oleObject" Target="../embeddings/oleObject369.bin"/><Relationship Id="rId4" Type="http://schemas.openxmlformats.org/officeDocument/2006/relationships/image" Target="../media/image340.wmf"/></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17.bin"/><Relationship Id="rId18" Type="http://schemas.openxmlformats.org/officeDocument/2006/relationships/image" Target="../media/image21.wmf"/><Relationship Id="rId3" Type="http://schemas.openxmlformats.org/officeDocument/2006/relationships/hyperlink" Target="&#31532;&#22235;&#31456;&#35838;&#21518;&#35835;&#29289;-&#32500;&#23572;&#26031;&#29305;&#25289;&#26031;&#23450;&#29702;.pdf" TargetMode="External"/><Relationship Id="rId21" Type="http://schemas.openxmlformats.org/officeDocument/2006/relationships/oleObject" Target="../embeddings/oleObject21.bin"/><Relationship Id="rId7" Type="http://schemas.openxmlformats.org/officeDocument/2006/relationships/oleObject" Target="../embeddings/oleObject14.bin"/><Relationship Id="rId12" Type="http://schemas.openxmlformats.org/officeDocument/2006/relationships/image" Target="../media/image18.wmf"/><Relationship Id="rId17" Type="http://schemas.openxmlformats.org/officeDocument/2006/relationships/oleObject" Target="../embeddings/oleObject19.bin"/><Relationship Id="rId2" Type="http://schemas.openxmlformats.org/officeDocument/2006/relationships/slideLayout" Target="../slideLayouts/slideLayout4.xml"/><Relationship Id="rId16" Type="http://schemas.openxmlformats.org/officeDocument/2006/relationships/image" Target="../media/image20.wmf"/><Relationship Id="rId20" Type="http://schemas.openxmlformats.org/officeDocument/2006/relationships/image" Target="../media/image22.wmf"/><Relationship Id="rId1" Type="http://schemas.openxmlformats.org/officeDocument/2006/relationships/vmlDrawing" Target="../drawings/vmlDrawing4.vml"/><Relationship Id="rId6" Type="http://schemas.openxmlformats.org/officeDocument/2006/relationships/image" Target="../media/image15.wmf"/><Relationship Id="rId11" Type="http://schemas.openxmlformats.org/officeDocument/2006/relationships/oleObject" Target="../embeddings/oleObject16.bin"/><Relationship Id="rId24" Type="http://schemas.openxmlformats.org/officeDocument/2006/relationships/image" Target="../media/image24.wmf"/><Relationship Id="rId5" Type="http://schemas.openxmlformats.org/officeDocument/2006/relationships/oleObject" Target="../embeddings/oleObject13.bin"/><Relationship Id="rId15" Type="http://schemas.openxmlformats.org/officeDocument/2006/relationships/oleObject" Target="../embeddings/oleObject18.bin"/><Relationship Id="rId23" Type="http://schemas.openxmlformats.org/officeDocument/2006/relationships/oleObject" Target="../embeddings/oleObject22.bin"/><Relationship Id="rId10" Type="http://schemas.openxmlformats.org/officeDocument/2006/relationships/image" Target="../media/image17.wmf"/><Relationship Id="rId19" Type="http://schemas.openxmlformats.org/officeDocument/2006/relationships/oleObject" Target="../embeddings/oleObject20.bin"/><Relationship Id="rId4" Type="http://schemas.openxmlformats.org/officeDocument/2006/relationships/hyperlink" Target="&#31532;&#22235;&#31456;&#35838;&#21518;&#26448;&#26009;-taylor&#22810;&#39033;&#24335;.pdf" TargetMode="External"/><Relationship Id="rId9" Type="http://schemas.openxmlformats.org/officeDocument/2006/relationships/oleObject" Target="../embeddings/oleObject15.bin"/><Relationship Id="rId14" Type="http://schemas.openxmlformats.org/officeDocument/2006/relationships/image" Target="../media/image19.wmf"/><Relationship Id="rId22" Type="http://schemas.openxmlformats.org/officeDocument/2006/relationships/image" Target="../media/image23.wmf"/></Relationships>
</file>

<file path=ppt/slides/_rels/slide80.xml.rels><?xml version="1.0" encoding="UTF-8" standalone="yes"?>
<Relationships xmlns="http://schemas.openxmlformats.org/package/2006/relationships"><Relationship Id="rId8" Type="http://schemas.openxmlformats.org/officeDocument/2006/relationships/image" Target="../media/image345.wmf"/><Relationship Id="rId13" Type="http://schemas.openxmlformats.org/officeDocument/2006/relationships/oleObject" Target="../embeddings/oleObject376.bin"/><Relationship Id="rId3" Type="http://schemas.openxmlformats.org/officeDocument/2006/relationships/oleObject" Target="../embeddings/oleObject371.bin"/><Relationship Id="rId7" Type="http://schemas.openxmlformats.org/officeDocument/2006/relationships/oleObject" Target="../embeddings/oleObject373.bin"/><Relationship Id="rId12" Type="http://schemas.openxmlformats.org/officeDocument/2006/relationships/image" Target="../media/image347.wmf"/><Relationship Id="rId2" Type="http://schemas.openxmlformats.org/officeDocument/2006/relationships/slideLayout" Target="../slideLayouts/slideLayout6.xml"/><Relationship Id="rId16" Type="http://schemas.openxmlformats.org/officeDocument/2006/relationships/image" Target="../media/image349.wmf"/><Relationship Id="rId1" Type="http://schemas.openxmlformats.org/officeDocument/2006/relationships/vmlDrawing" Target="../drawings/vmlDrawing69.vml"/><Relationship Id="rId6" Type="http://schemas.openxmlformats.org/officeDocument/2006/relationships/image" Target="../media/image344.wmf"/><Relationship Id="rId11" Type="http://schemas.openxmlformats.org/officeDocument/2006/relationships/oleObject" Target="../embeddings/oleObject375.bin"/><Relationship Id="rId5" Type="http://schemas.openxmlformats.org/officeDocument/2006/relationships/oleObject" Target="../embeddings/oleObject372.bin"/><Relationship Id="rId15" Type="http://schemas.openxmlformats.org/officeDocument/2006/relationships/oleObject" Target="../embeddings/oleObject377.bin"/><Relationship Id="rId10" Type="http://schemas.openxmlformats.org/officeDocument/2006/relationships/image" Target="../media/image346.wmf"/><Relationship Id="rId4" Type="http://schemas.openxmlformats.org/officeDocument/2006/relationships/image" Target="../media/image343.wmf"/><Relationship Id="rId9" Type="http://schemas.openxmlformats.org/officeDocument/2006/relationships/oleObject" Target="../embeddings/oleObject374.bin"/><Relationship Id="rId14" Type="http://schemas.openxmlformats.org/officeDocument/2006/relationships/image" Target="../media/image348.wmf"/></Relationships>
</file>

<file path=ppt/slides/_rels/slide81.xml.rels><?xml version="1.0" encoding="UTF-8" standalone="yes"?>
<Relationships xmlns="http://schemas.openxmlformats.org/package/2006/relationships"><Relationship Id="rId8" Type="http://schemas.openxmlformats.org/officeDocument/2006/relationships/image" Target="../media/image352.wmf"/><Relationship Id="rId3" Type="http://schemas.openxmlformats.org/officeDocument/2006/relationships/oleObject" Target="../embeddings/oleObject378.bin"/><Relationship Id="rId7" Type="http://schemas.openxmlformats.org/officeDocument/2006/relationships/oleObject" Target="../embeddings/oleObject380.bin"/><Relationship Id="rId2" Type="http://schemas.openxmlformats.org/officeDocument/2006/relationships/slideLayout" Target="../slideLayouts/slideLayout6.xml"/><Relationship Id="rId1" Type="http://schemas.openxmlformats.org/officeDocument/2006/relationships/vmlDrawing" Target="../drawings/vmlDrawing70.vml"/><Relationship Id="rId6" Type="http://schemas.openxmlformats.org/officeDocument/2006/relationships/image" Target="../media/image351.wmf"/><Relationship Id="rId5" Type="http://schemas.openxmlformats.org/officeDocument/2006/relationships/oleObject" Target="../embeddings/oleObject379.bin"/><Relationship Id="rId10" Type="http://schemas.openxmlformats.org/officeDocument/2006/relationships/image" Target="../media/image353.wmf"/><Relationship Id="rId4" Type="http://schemas.openxmlformats.org/officeDocument/2006/relationships/image" Target="../media/image350.wmf"/><Relationship Id="rId9" Type="http://schemas.openxmlformats.org/officeDocument/2006/relationships/oleObject" Target="../embeddings/oleObject381.bin"/></Relationships>
</file>

<file path=ppt/slides/_rels/slide82.xml.rels><?xml version="1.0" encoding="UTF-8" standalone="yes"?>
<Relationships xmlns="http://schemas.openxmlformats.org/package/2006/relationships"><Relationship Id="rId8" Type="http://schemas.openxmlformats.org/officeDocument/2006/relationships/image" Target="../media/image356.wmf"/><Relationship Id="rId3" Type="http://schemas.openxmlformats.org/officeDocument/2006/relationships/oleObject" Target="../embeddings/oleObject382.bin"/><Relationship Id="rId7" Type="http://schemas.openxmlformats.org/officeDocument/2006/relationships/oleObject" Target="../embeddings/oleObject384.bin"/><Relationship Id="rId12" Type="http://schemas.openxmlformats.org/officeDocument/2006/relationships/image" Target="../media/image358.wmf"/><Relationship Id="rId2" Type="http://schemas.openxmlformats.org/officeDocument/2006/relationships/slideLayout" Target="../slideLayouts/slideLayout6.xml"/><Relationship Id="rId1" Type="http://schemas.openxmlformats.org/officeDocument/2006/relationships/vmlDrawing" Target="../drawings/vmlDrawing71.vml"/><Relationship Id="rId6" Type="http://schemas.openxmlformats.org/officeDocument/2006/relationships/image" Target="../media/image355.wmf"/><Relationship Id="rId11" Type="http://schemas.openxmlformats.org/officeDocument/2006/relationships/oleObject" Target="../embeddings/oleObject386.bin"/><Relationship Id="rId5" Type="http://schemas.openxmlformats.org/officeDocument/2006/relationships/oleObject" Target="../embeddings/oleObject383.bin"/><Relationship Id="rId10" Type="http://schemas.openxmlformats.org/officeDocument/2006/relationships/image" Target="../media/image357.wmf"/><Relationship Id="rId4" Type="http://schemas.openxmlformats.org/officeDocument/2006/relationships/image" Target="../media/image354.wmf"/><Relationship Id="rId9" Type="http://schemas.openxmlformats.org/officeDocument/2006/relationships/oleObject" Target="../embeddings/oleObject385.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87.bin"/><Relationship Id="rId2" Type="http://schemas.openxmlformats.org/officeDocument/2006/relationships/slideLayout" Target="../slideLayouts/slideLayout6.xml"/><Relationship Id="rId1" Type="http://schemas.openxmlformats.org/officeDocument/2006/relationships/vmlDrawing" Target="../drawings/vmlDrawing72.vml"/><Relationship Id="rId6" Type="http://schemas.openxmlformats.org/officeDocument/2006/relationships/image" Target="../media/image360.wmf"/><Relationship Id="rId5" Type="http://schemas.openxmlformats.org/officeDocument/2006/relationships/oleObject" Target="../embeddings/oleObject388.bin"/><Relationship Id="rId4" Type="http://schemas.openxmlformats.org/officeDocument/2006/relationships/image" Target="../media/image359.wmf"/></Relationships>
</file>

<file path=ppt/slides/_rels/slide84.xml.rels><?xml version="1.0" encoding="UTF-8" standalone="yes"?>
<Relationships xmlns="http://schemas.openxmlformats.org/package/2006/relationships"><Relationship Id="rId8" Type="http://schemas.openxmlformats.org/officeDocument/2006/relationships/image" Target="../media/image363.wmf"/><Relationship Id="rId3" Type="http://schemas.openxmlformats.org/officeDocument/2006/relationships/oleObject" Target="../embeddings/oleObject389.bin"/><Relationship Id="rId7" Type="http://schemas.openxmlformats.org/officeDocument/2006/relationships/oleObject" Target="../embeddings/oleObject391.bin"/><Relationship Id="rId2" Type="http://schemas.openxmlformats.org/officeDocument/2006/relationships/slideLayout" Target="../slideLayouts/slideLayout6.xml"/><Relationship Id="rId1" Type="http://schemas.openxmlformats.org/officeDocument/2006/relationships/vmlDrawing" Target="../drawings/vmlDrawing73.vml"/><Relationship Id="rId6" Type="http://schemas.openxmlformats.org/officeDocument/2006/relationships/image" Target="../media/image362.wmf"/><Relationship Id="rId5" Type="http://schemas.openxmlformats.org/officeDocument/2006/relationships/oleObject" Target="../embeddings/oleObject390.bin"/><Relationship Id="rId10" Type="http://schemas.openxmlformats.org/officeDocument/2006/relationships/image" Target="../media/image364.wmf"/><Relationship Id="rId4" Type="http://schemas.openxmlformats.org/officeDocument/2006/relationships/image" Target="../media/image361.wmf"/><Relationship Id="rId9" Type="http://schemas.openxmlformats.org/officeDocument/2006/relationships/oleObject" Target="../embeddings/oleObject392.bin"/></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93.bin"/><Relationship Id="rId2" Type="http://schemas.openxmlformats.org/officeDocument/2006/relationships/slideLayout" Target="../slideLayouts/slideLayout6.xml"/><Relationship Id="rId1" Type="http://schemas.openxmlformats.org/officeDocument/2006/relationships/vmlDrawing" Target="../drawings/vmlDrawing74.vml"/><Relationship Id="rId6" Type="http://schemas.openxmlformats.org/officeDocument/2006/relationships/image" Target="../media/image366.wmf"/><Relationship Id="rId5" Type="http://schemas.openxmlformats.org/officeDocument/2006/relationships/oleObject" Target="../embeddings/oleObject394.bin"/><Relationship Id="rId4" Type="http://schemas.openxmlformats.org/officeDocument/2006/relationships/image" Target="../media/image365.wmf"/></Relationships>
</file>

<file path=ppt/slides/_rels/slide86.xml.rels><?xml version="1.0" encoding="UTF-8" standalone="yes"?>
<Relationships xmlns="http://schemas.openxmlformats.org/package/2006/relationships"><Relationship Id="rId8" Type="http://schemas.openxmlformats.org/officeDocument/2006/relationships/image" Target="../media/image369.wmf"/><Relationship Id="rId13" Type="http://schemas.openxmlformats.org/officeDocument/2006/relationships/oleObject" Target="../embeddings/oleObject400.bin"/><Relationship Id="rId3" Type="http://schemas.openxmlformats.org/officeDocument/2006/relationships/oleObject" Target="../embeddings/oleObject395.bin"/><Relationship Id="rId7" Type="http://schemas.openxmlformats.org/officeDocument/2006/relationships/oleObject" Target="../embeddings/oleObject397.bin"/><Relationship Id="rId12" Type="http://schemas.openxmlformats.org/officeDocument/2006/relationships/image" Target="../media/image371.wmf"/><Relationship Id="rId2" Type="http://schemas.openxmlformats.org/officeDocument/2006/relationships/slideLayout" Target="../slideLayouts/slideLayout6.xml"/><Relationship Id="rId16" Type="http://schemas.openxmlformats.org/officeDocument/2006/relationships/image" Target="../media/image373.wmf"/><Relationship Id="rId1" Type="http://schemas.openxmlformats.org/officeDocument/2006/relationships/vmlDrawing" Target="../drawings/vmlDrawing75.vml"/><Relationship Id="rId6" Type="http://schemas.openxmlformats.org/officeDocument/2006/relationships/image" Target="../media/image368.wmf"/><Relationship Id="rId11" Type="http://schemas.openxmlformats.org/officeDocument/2006/relationships/oleObject" Target="../embeddings/oleObject399.bin"/><Relationship Id="rId5" Type="http://schemas.openxmlformats.org/officeDocument/2006/relationships/oleObject" Target="../embeddings/oleObject396.bin"/><Relationship Id="rId15" Type="http://schemas.openxmlformats.org/officeDocument/2006/relationships/oleObject" Target="../embeddings/oleObject401.bin"/><Relationship Id="rId10" Type="http://schemas.openxmlformats.org/officeDocument/2006/relationships/image" Target="../media/image370.wmf"/><Relationship Id="rId4" Type="http://schemas.openxmlformats.org/officeDocument/2006/relationships/image" Target="../media/image367.wmf"/><Relationship Id="rId9" Type="http://schemas.openxmlformats.org/officeDocument/2006/relationships/oleObject" Target="../embeddings/oleObject398.bin"/><Relationship Id="rId14" Type="http://schemas.openxmlformats.org/officeDocument/2006/relationships/image" Target="../media/image372.wmf"/></Relationships>
</file>

<file path=ppt/slides/_rels/slide87.xml.rels><?xml version="1.0" encoding="UTF-8" standalone="yes"?>
<Relationships xmlns="http://schemas.openxmlformats.org/package/2006/relationships"><Relationship Id="rId8" Type="http://schemas.openxmlformats.org/officeDocument/2006/relationships/image" Target="../media/image376.wmf"/><Relationship Id="rId3" Type="http://schemas.openxmlformats.org/officeDocument/2006/relationships/oleObject" Target="../embeddings/oleObject402.bin"/><Relationship Id="rId7" Type="http://schemas.openxmlformats.org/officeDocument/2006/relationships/oleObject" Target="../embeddings/oleObject404.bin"/><Relationship Id="rId2" Type="http://schemas.openxmlformats.org/officeDocument/2006/relationships/slideLayout" Target="../slideLayouts/slideLayout6.xml"/><Relationship Id="rId1" Type="http://schemas.openxmlformats.org/officeDocument/2006/relationships/vmlDrawing" Target="../drawings/vmlDrawing76.vml"/><Relationship Id="rId6" Type="http://schemas.openxmlformats.org/officeDocument/2006/relationships/image" Target="../media/image375.wmf"/><Relationship Id="rId5" Type="http://schemas.openxmlformats.org/officeDocument/2006/relationships/oleObject" Target="../embeddings/oleObject403.bin"/><Relationship Id="rId4" Type="http://schemas.openxmlformats.org/officeDocument/2006/relationships/image" Target="../media/image374.wmf"/></Relationships>
</file>

<file path=ppt/slides/_rels/slide88.xml.rels><?xml version="1.0" encoding="UTF-8" standalone="yes"?>
<Relationships xmlns="http://schemas.openxmlformats.org/package/2006/relationships"><Relationship Id="rId8" Type="http://schemas.openxmlformats.org/officeDocument/2006/relationships/image" Target="../media/image379.wmf"/><Relationship Id="rId13" Type="http://schemas.openxmlformats.org/officeDocument/2006/relationships/oleObject" Target="../embeddings/oleObject410.bin"/><Relationship Id="rId18" Type="http://schemas.openxmlformats.org/officeDocument/2006/relationships/image" Target="../media/image384.wmf"/><Relationship Id="rId3" Type="http://schemas.openxmlformats.org/officeDocument/2006/relationships/oleObject" Target="../embeddings/oleObject405.bin"/><Relationship Id="rId7" Type="http://schemas.openxmlformats.org/officeDocument/2006/relationships/oleObject" Target="../embeddings/oleObject407.bin"/><Relationship Id="rId12" Type="http://schemas.openxmlformats.org/officeDocument/2006/relationships/image" Target="../media/image381.wmf"/><Relationship Id="rId17" Type="http://schemas.openxmlformats.org/officeDocument/2006/relationships/oleObject" Target="../embeddings/oleObject412.bin"/><Relationship Id="rId2" Type="http://schemas.openxmlformats.org/officeDocument/2006/relationships/slideLayout" Target="../slideLayouts/slideLayout6.xml"/><Relationship Id="rId16" Type="http://schemas.openxmlformats.org/officeDocument/2006/relationships/image" Target="../media/image383.wmf"/><Relationship Id="rId20" Type="http://schemas.openxmlformats.org/officeDocument/2006/relationships/image" Target="../media/image385.wmf"/><Relationship Id="rId1" Type="http://schemas.openxmlformats.org/officeDocument/2006/relationships/vmlDrawing" Target="../drawings/vmlDrawing77.vml"/><Relationship Id="rId6" Type="http://schemas.openxmlformats.org/officeDocument/2006/relationships/image" Target="../media/image378.wmf"/><Relationship Id="rId11" Type="http://schemas.openxmlformats.org/officeDocument/2006/relationships/oleObject" Target="../embeddings/oleObject409.bin"/><Relationship Id="rId5" Type="http://schemas.openxmlformats.org/officeDocument/2006/relationships/oleObject" Target="../embeddings/oleObject406.bin"/><Relationship Id="rId15" Type="http://schemas.openxmlformats.org/officeDocument/2006/relationships/oleObject" Target="../embeddings/oleObject411.bin"/><Relationship Id="rId10" Type="http://schemas.openxmlformats.org/officeDocument/2006/relationships/image" Target="../media/image380.wmf"/><Relationship Id="rId19" Type="http://schemas.openxmlformats.org/officeDocument/2006/relationships/oleObject" Target="../embeddings/oleObject413.bin"/><Relationship Id="rId4" Type="http://schemas.openxmlformats.org/officeDocument/2006/relationships/image" Target="../media/image377.wmf"/><Relationship Id="rId9" Type="http://schemas.openxmlformats.org/officeDocument/2006/relationships/oleObject" Target="../embeddings/oleObject408.bin"/><Relationship Id="rId14" Type="http://schemas.openxmlformats.org/officeDocument/2006/relationships/image" Target="../media/image382.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414.bin"/><Relationship Id="rId2" Type="http://schemas.openxmlformats.org/officeDocument/2006/relationships/slideLayout" Target="../slideLayouts/slideLayout6.xml"/><Relationship Id="rId1" Type="http://schemas.openxmlformats.org/officeDocument/2006/relationships/vmlDrawing" Target="../drawings/vmlDrawing78.vml"/><Relationship Id="rId6" Type="http://schemas.openxmlformats.org/officeDocument/2006/relationships/image" Target="../media/image387.wmf"/><Relationship Id="rId5" Type="http://schemas.openxmlformats.org/officeDocument/2006/relationships/oleObject" Target="../embeddings/oleObject415.bin"/><Relationship Id="rId4" Type="http://schemas.openxmlformats.org/officeDocument/2006/relationships/image" Target="../media/image386.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390.wmf"/><Relationship Id="rId13" Type="http://schemas.openxmlformats.org/officeDocument/2006/relationships/oleObject" Target="../embeddings/oleObject421.bin"/><Relationship Id="rId18" Type="http://schemas.openxmlformats.org/officeDocument/2006/relationships/image" Target="../media/image395.wmf"/><Relationship Id="rId3" Type="http://schemas.openxmlformats.org/officeDocument/2006/relationships/oleObject" Target="../embeddings/oleObject416.bin"/><Relationship Id="rId7" Type="http://schemas.openxmlformats.org/officeDocument/2006/relationships/oleObject" Target="../embeddings/oleObject418.bin"/><Relationship Id="rId12" Type="http://schemas.openxmlformats.org/officeDocument/2006/relationships/image" Target="../media/image392.wmf"/><Relationship Id="rId17" Type="http://schemas.openxmlformats.org/officeDocument/2006/relationships/oleObject" Target="../embeddings/oleObject423.bin"/><Relationship Id="rId2" Type="http://schemas.openxmlformats.org/officeDocument/2006/relationships/slideLayout" Target="../slideLayouts/slideLayout6.xml"/><Relationship Id="rId16" Type="http://schemas.openxmlformats.org/officeDocument/2006/relationships/image" Target="../media/image394.wmf"/><Relationship Id="rId20" Type="http://schemas.openxmlformats.org/officeDocument/2006/relationships/image" Target="../media/image396.wmf"/><Relationship Id="rId1" Type="http://schemas.openxmlformats.org/officeDocument/2006/relationships/vmlDrawing" Target="../drawings/vmlDrawing79.vml"/><Relationship Id="rId6" Type="http://schemas.openxmlformats.org/officeDocument/2006/relationships/image" Target="../media/image389.wmf"/><Relationship Id="rId11" Type="http://schemas.openxmlformats.org/officeDocument/2006/relationships/oleObject" Target="../embeddings/oleObject420.bin"/><Relationship Id="rId5" Type="http://schemas.openxmlformats.org/officeDocument/2006/relationships/oleObject" Target="../embeddings/oleObject417.bin"/><Relationship Id="rId15" Type="http://schemas.openxmlformats.org/officeDocument/2006/relationships/oleObject" Target="../embeddings/oleObject422.bin"/><Relationship Id="rId10" Type="http://schemas.openxmlformats.org/officeDocument/2006/relationships/image" Target="../media/image391.wmf"/><Relationship Id="rId19" Type="http://schemas.openxmlformats.org/officeDocument/2006/relationships/oleObject" Target="../embeddings/oleObject424.bin"/><Relationship Id="rId4" Type="http://schemas.openxmlformats.org/officeDocument/2006/relationships/image" Target="../media/image388.wmf"/><Relationship Id="rId9" Type="http://schemas.openxmlformats.org/officeDocument/2006/relationships/oleObject" Target="../embeddings/oleObject419.bin"/><Relationship Id="rId14" Type="http://schemas.openxmlformats.org/officeDocument/2006/relationships/image" Target="../media/image393.wmf"/></Relationships>
</file>

<file path=ppt/slides/_rels/slide91.xml.rels><?xml version="1.0" encoding="UTF-8" standalone="yes"?>
<Relationships xmlns="http://schemas.openxmlformats.org/package/2006/relationships"><Relationship Id="rId8" Type="http://schemas.openxmlformats.org/officeDocument/2006/relationships/image" Target="../media/image399.wmf"/><Relationship Id="rId3" Type="http://schemas.openxmlformats.org/officeDocument/2006/relationships/oleObject" Target="../embeddings/oleObject425.bin"/><Relationship Id="rId7" Type="http://schemas.openxmlformats.org/officeDocument/2006/relationships/oleObject" Target="../embeddings/oleObject427.bin"/><Relationship Id="rId12" Type="http://schemas.openxmlformats.org/officeDocument/2006/relationships/image" Target="../media/image401.wmf"/><Relationship Id="rId2" Type="http://schemas.openxmlformats.org/officeDocument/2006/relationships/slideLayout" Target="../slideLayouts/slideLayout6.xml"/><Relationship Id="rId1" Type="http://schemas.openxmlformats.org/officeDocument/2006/relationships/vmlDrawing" Target="../drawings/vmlDrawing80.vml"/><Relationship Id="rId6" Type="http://schemas.openxmlformats.org/officeDocument/2006/relationships/image" Target="../media/image398.wmf"/><Relationship Id="rId11" Type="http://schemas.openxmlformats.org/officeDocument/2006/relationships/oleObject" Target="../embeddings/oleObject429.bin"/><Relationship Id="rId5" Type="http://schemas.openxmlformats.org/officeDocument/2006/relationships/oleObject" Target="../embeddings/oleObject426.bin"/><Relationship Id="rId10" Type="http://schemas.openxmlformats.org/officeDocument/2006/relationships/image" Target="../media/image400.wmf"/><Relationship Id="rId4" Type="http://schemas.openxmlformats.org/officeDocument/2006/relationships/image" Target="../media/image397.wmf"/><Relationship Id="rId9" Type="http://schemas.openxmlformats.org/officeDocument/2006/relationships/oleObject" Target="../embeddings/oleObject428.bin"/></Relationships>
</file>

<file path=ppt/slides/_rels/slide92.xml.rels><?xml version="1.0" encoding="UTF-8" standalone="yes"?>
<Relationships xmlns="http://schemas.openxmlformats.org/package/2006/relationships"><Relationship Id="rId8" Type="http://schemas.openxmlformats.org/officeDocument/2006/relationships/image" Target="../media/image404.wmf"/><Relationship Id="rId13" Type="http://schemas.openxmlformats.org/officeDocument/2006/relationships/oleObject" Target="../embeddings/oleObject435.bin"/><Relationship Id="rId3" Type="http://schemas.openxmlformats.org/officeDocument/2006/relationships/oleObject" Target="../embeddings/oleObject430.bin"/><Relationship Id="rId7" Type="http://schemas.openxmlformats.org/officeDocument/2006/relationships/oleObject" Target="../embeddings/oleObject432.bin"/><Relationship Id="rId12" Type="http://schemas.openxmlformats.org/officeDocument/2006/relationships/image" Target="../media/image406.wmf"/><Relationship Id="rId2" Type="http://schemas.openxmlformats.org/officeDocument/2006/relationships/slideLayout" Target="../slideLayouts/slideLayout6.xml"/><Relationship Id="rId1" Type="http://schemas.openxmlformats.org/officeDocument/2006/relationships/vmlDrawing" Target="../drawings/vmlDrawing81.vml"/><Relationship Id="rId6" Type="http://schemas.openxmlformats.org/officeDocument/2006/relationships/image" Target="../media/image403.wmf"/><Relationship Id="rId11" Type="http://schemas.openxmlformats.org/officeDocument/2006/relationships/oleObject" Target="../embeddings/oleObject434.bin"/><Relationship Id="rId5" Type="http://schemas.openxmlformats.org/officeDocument/2006/relationships/oleObject" Target="../embeddings/oleObject431.bin"/><Relationship Id="rId10" Type="http://schemas.openxmlformats.org/officeDocument/2006/relationships/image" Target="../media/image405.wmf"/><Relationship Id="rId4" Type="http://schemas.openxmlformats.org/officeDocument/2006/relationships/image" Target="../media/image402.wmf"/><Relationship Id="rId9" Type="http://schemas.openxmlformats.org/officeDocument/2006/relationships/oleObject" Target="../embeddings/oleObject433.bin"/><Relationship Id="rId14" Type="http://schemas.openxmlformats.org/officeDocument/2006/relationships/image" Target="../media/image407.wmf"/></Relationships>
</file>

<file path=ppt/slides/_rels/slide93.xml.rels><?xml version="1.0" encoding="UTF-8" standalone="yes"?>
<Relationships xmlns="http://schemas.openxmlformats.org/package/2006/relationships"><Relationship Id="rId8" Type="http://schemas.openxmlformats.org/officeDocument/2006/relationships/image" Target="../media/image410.wmf"/><Relationship Id="rId13" Type="http://schemas.openxmlformats.org/officeDocument/2006/relationships/oleObject" Target="../embeddings/oleObject441.bin"/><Relationship Id="rId3" Type="http://schemas.openxmlformats.org/officeDocument/2006/relationships/oleObject" Target="../embeddings/oleObject436.bin"/><Relationship Id="rId7" Type="http://schemas.openxmlformats.org/officeDocument/2006/relationships/oleObject" Target="../embeddings/oleObject438.bin"/><Relationship Id="rId12" Type="http://schemas.openxmlformats.org/officeDocument/2006/relationships/image" Target="../media/image412.wmf"/><Relationship Id="rId2" Type="http://schemas.openxmlformats.org/officeDocument/2006/relationships/slideLayout" Target="../slideLayouts/slideLayout6.xml"/><Relationship Id="rId16" Type="http://schemas.openxmlformats.org/officeDocument/2006/relationships/image" Target="../media/image414.wmf"/><Relationship Id="rId1" Type="http://schemas.openxmlformats.org/officeDocument/2006/relationships/vmlDrawing" Target="../drawings/vmlDrawing82.vml"/><Relationship Id="rId6" Type="http://schemas.openxmlformats.org/officeDocument/2006/relationships/image" Target="../media/image409.wmf"/><Relationship Id="rId11" Type="http://schemas.openxmlformats.org/officeDocument/2006/relationships/oleObject" Target="../embeddings/oleObject440.bin"/><Relationship Id="rId5" Type="http://schemas.openxmlformats.org/officeDocument/2006/relationships/oleObject" Target="../embeddings/oleObject437.bin"/><Relationship Id="rId15" Type="http://schemas.openxmlformats.org/officeDocument/2006/relationships/oleObject" Target="../embeddings/oleObject442.bin"/><Relationship Id="rId10" Type="http://schemas.openxmlformats.org/officeDocument/2006/relationships/image" Target="../media/image411.wmf"/><Relationship Id="rId4" Type="http://schemas.openxmlformats.org/officeDocument/2006/relationships/image" Target="../media/image408.wmf"/><Relationship Id="rId9" Type="http://schemas.openxmlformats.org/officeDocument/2006/relationships/oleObject" Target="../embeddings/oleObject439.bin"/><Relationship Id="rId14" Type="http://schemas.openxmlformats.org/officeDocument/2006/relationships/image" Target="../media/image413.wmf"/></Relationships>
</file>

<file path=ppt/slides/_rels/slide94.xml.rels><?xml version="1.0" encoding="UTF-8" standalone="yes"?>
<Relationships xmlns="http://schemas.openxmlformats.org/package/2006/relationships"><Relationship Id="rId8" Type="http://schemas.openxmlformats.org/officeDocument/2006/relationships/image" Target="../media/image417.wmf"/><Relationship Id="rId13" Type="http://schemas.openxmlformats.org/officeDocument/2006/relationships/oleObject" Target="../embeddings/oleObject448.bin"/><Relationship Id="rId3" Type="http://schemas.openxmlformats.org/officeDocument/2006/relationships/oleObject" Target="../embeddings/oleObject443.bin"/><Relationship Id="rId7" Type="http://schemas.openxmlformats.org/officeDocument/2006/relationships/oleObject" Target="../embeddings/oleObject445.bin"/><Relationship Id="rId12" Type="http://schemas.openxmlformats.org/officeDocument/2006/relationships/image" Target="../media/image419.wmf"/><Relationship Id="rId2" Type="http://schemas.openxmlformats.org/officeDocument/2006/relationships/slideLayout" Target="../slideLayouts/slideLayout6.xml"/><Relationship Id="rId16" Type="http://schemas.openxmlformats.org/officeDocument/2006/relationships/image" Target="../media/image421.wmf"/><Relationship Id="rId1" Type="http://schemas.openxmlformats.org/officeDocument/2006/relationships/vmlDrawing" Target="../drawings/vmlDrawing83.vml"/><Relationship Id="rId6" Type="http://schemas.openxmlformats.org/officeDocument/2006/relationships/image" Target="../media/image416.wmf"/><Relationship Id="rId11" Type="http://schemas.openxmlformats.org/officeDocument/2006/relationships/oleObject" Target="../embeddings/oleObject447.bin"/><Relationship Id="rId5" Type="http://schemas.openxmlformats.org/officeDocument/2006/relationships/oleObject" Target="../embeddings/oleObject444.bin"/><Relationship Id="rId15" Type="http://schemas.openxmlformats.org/officeDocument/2006/relationships/oleObject" Target="../embeddings/oleObject449.bin"/><Relationship Id="rId10" Type="http://schemas.openxmlformats.org/officeDocument/2006/relationships/image" Target="../media/image418.wmf"/><Relationship Id="rId4" Type="http://schemas.openxmlformats.org/officeDocument/2006/relationships/image" Target="../media/image415.wmf"/><Relationship Id="rId9" Type="http://schemas.openxmlformats.org/officeDocument/2006/relationships/oleObject" Target="../embeddings/oleObject446.bin"/><Relationship Id="rId14" Type="http://schemas.openxmlformats.org/officeDocument/2006/relationships/image" Target="../media/image420.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50.bin"/><Relationship Id="rId2" Type="http://schemas.openxmlformats.org/officeDocument/2006/relationships/slideLayout" Target="../slideLayouts/slideLayout6.xml"/><Relationship Id="rId1" Type="http://schemas.openxmlformats.org/officeDocument/2006/relationships/vmlDrawing" Target="../drawings/vmlDrawing84.vml"/><Relationship Id="rId6" Type="http://schemas.openxmlformats.org/officeDocument/2006/relationships/image" Target="../media/image423.wmf"/><Relationship Id="rId5" Type="http://schemas.openxmlformats.org/officeDocument/2006/relationships/oleObject" Target="../embeddings/oleObject451.bin"/><Relationship Id="rId4" Type="http://schemas.openxmlformats.org/officeDocument/2006/relationships/image" Target="../media/image422.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8" Type="http://schemas.openxmlformats.org/officeDocument/2006/relationships/image" Target="../media/image426.wmf"/><Relationship Id="rId3" Type="http://schemas.openxmlformats.org/officeDocument/2006/relationships/oleObject" Target="../embeddings/oleObject452.bin"/><Relationship Id="rId7" Type="http://schemas.openxmlformats.org/officeDocument/2006/relationships/oleObject" Target="../embeddings/oleObject454.bin"/><Relationship Id="rId2" Type="http://schemas.openxmlformats.org/officeDocument/2006/relationships/slideLayout" Target="../slideLayouts/slideLayout6.xml"/><Relationship Id="rId1" Type="http://schemas.openxmlformats.org/officeDocument/2006/relationships/vmlDrawing" Target="../drawings/vmlDrawing85.vml"/><Relationship Id="rId6" Type="http://schemas.openxmlformats.org/officeDocument/2006/relationships/image" Target="../media/image425.wmf"/><Relationship Id="rId5" Type="http://schemas.openxmlformats.org/officeDocument/2006/relationships/oleObject" Target="../embeddings/oleObject453.bin"/><Relationship Id="rId4" Type="http://schemas.openxmlformats.org/officeDocument/2006/relationships/image" Target="../media/image424.wmf"/></Relationships>
</file>

<file path=ppt/slides/_rels/slide99.xml.rels><?xml version="1.0" encoding="UTF-8" standalone="yes"?>
<Relationships xmlns="http://schemas.openxmlformats.org/package/2006/relationships"><Relationship Id="rId8" Type="http://schemas.openxmlformats.org/officeDocument/2006/relationships/image" Target="../media/image429.wmf"/><Relationship Id="rId3" Type="http://schemas.openxmlformats.org/officeDocument/2006/relationships/oleObject" Target="../embeddings/oleObject455.bin"/><Relationship Id="rId7" Type="http://schemas.openxmlformats.org/officeDocument/2006/relationships/oleObject" Target="../embeddings/oleObject457.bin"/><Relationship Id="rId2" Type="http://schemas.openxmlformats.org/officeDocument/2006/relationships/slideLayout" Target="../slideLayouts/slideLayout6.xml"/><Relationship Id="rId1" Type="http://schemas.openxmlformats.org/officeDocument/2006/relationships/vmlDrawing" Target="../drawings/vmlDrawing86.vml"/><Relationship Id="rId6" Type="http://schemas.openxmlformats.org/officeDocument/2006/relationships/image" Target="../media/image428.wmf"/><Relationship Id="rId5" Type="http://schemas.openxmlformats.org/officeDocument/2006/relationships/oleObject" Target="../embeddings/oleObject456.bin"/><Relationship Id="rId10" Type="http://schemas.openxmlformats.org/officeDocument/2006/relationships/image" Target="../media/image430.wmf"/><Relationship Id="rId4" Type="http://schemas.openxmlformats.org/officeDocument/2006/relationships/image" Target="../media/image427.wmf"/><Relationship Id="rId9" Type="http://schemas.openxmlformats.org/officeDocument/2006/relationships/oleObject" Target="../embeddings/oleObject45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2209800" y="1084263"/>
            <a:ext cx="77724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dirty="0"/>
              <a:t>系统工程导论</a:t>
            </a:r>
          </a:p>
        </p:txBody>
      </p:sp>
      <p:sp>
        <p:nvSpPr>
          <p:cNvPr id="11" name="副标题 2"/>
          <p:cNvSpPr txBox="1">
            <a:spLocks/>
          </p:cNvSpPr>
          <p:nvPr/>
        </p:nvSpPr>
        <p:spPr>
          <a:xfrm>
            <a:off x="2667000" y="3649663"/>
            <a:ext cx="6858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zh-CN" altLang="en-US" dirty="0"/>
              <a:t>开课单位：清华大学自动化系</a:t>
            </a:r>
            <a:endParaRPr lang="en-US" altLang="zh-CN" dirty="0"/>
          </a:p>
          <a:p>
            <a:pPr algn="ctr"/>
            <a:r>
              <a:rPr lang="zh-CN" altLang="en-US" dirty="0"/>
              <a:t>主讲教师：胡坚明 副教授</a:t>
            </a:r>
          </a:p>
        </p:txBody>
      </p:sp>
    </p:spTree>
    <p:extLst>
      <p:ext uri="{BB962C8B-B14F-4D97-AF65-F5344CB8AC3E}">
        <p14:creationId xmlns:p14="http://schemas.microsoft.com/office/powerpoint/2010/main" val="15632759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2800" dirty="0"/>
          </a:p>
          <a:p>
            <a:pPr marL="457200" lvl="1" indent="0">
              <a:lnSpc>
                <a:spcPct val="150000"/>
              </a:lnSpc>
              <a:buNone/>
            </a:pPr>
            <a:r>
              <a:rPr lang="zh-CN" altLang="en-US" sz="2800" dirty="0"/>
              <a:t>（</a:t>
            </a:r>
            <a:r>
              <a:rPr lang="en-US" altLang="zh-CN" sz="2800" dirty="0"/>
              <a:t>3</a:t>
            </a:r>
            <a:r>
              <a:rPr lang="zh-CN" altLang="en-US" sz="2800" dirty="0"/>
              <a:t>）容易确定模型参数</a:t>
            </a:r>
            <a:endParaRPr lang="en-US" altLang="zh-CN" sz="2800" dirty="0"/>
          </a:p>
          <a:p>
            <a:pPr lvl="2">
              <a:lnSpc>
                <a:spcPct val="150000"/>
              </a:lnSpc>
            </a:pPr>
            <a:r>
              <a:rPr lang="zh-CN" altLang="en-US" sz="2400" dirty="0"/>
              <a:t>采用最小二乘方法（</a:t>
            </a:r>
            <a:r>
              <a:rPr lang="en-US" altLang="zh-CN" sz="2400" dirty="0"/>
              <a:t>Least Square</a:t>
            </a:r>
            <a:r>
              <a:rPr lang="zh-CN" altLang="en-US" sz="2400" dirty="0"/>
              <a:t>）估计参数</a:t>
            </a:r>
          </a:p>
          <a:p>
            <a:pPr lvl="2">
              <a:lnSpc>
                <a:spcPct val="150000"/>
              </a:lnSpc>
            </a:pPr>
            <a:endParaRPr lang="en-US" altLang="zh-CN" sz="2400" dirty="0"/>
          </a:p>
          <a:p>
            <a:pPr lvl="2">
              <a:lnSpc>
                <a:spcPct val="150000"/>
              </a:lnSpc>
            </a:pPr>
            <a:r>
              <a:rPr lang="zh-CN" altLang="en-US" sz="2400" dirty="0"/>
              <a:t>若估计残差是白噪声（零均值、正态分布），则</a:t>
            </a:r>
            <a:r>
              <a:rPr lang="en-US" altLang="zh-CN" sz="2400" dirty="0"/>
              <a:t>LS</a:t>
            </a:r>
            <a:r>
              <a:rPr lang="zh-CN" altLang="en-US" sz="2400" dirty="0"/>
              <a:t>估计是无偏、有效、具最小方差的估计。</a:t>
            </a:r>
          </a:p>
          <a:p>
            <a:pPr lvl="2">
              <a:lnSpc>
                <a:spcPct val="150000"/>
              </a:lnSpc>
            </a:pPr>
            <a:r>
              <a:rPr lang="en-US" altLang="zh-CN" sz="2400" dirty="0"/>
              <a:t>LS</a:t>
            </a:r>
            <a:r>
              <a:rPr lang="zh-CN" altLang="en-US" sz="2400" dirty="0"/>
              <a:t>应用极为广泛。</a:t>
            </a:r>
          </a:p>
          <a:p>
            <a:pPr lvl="2">
              <a:lnSpc>
                <a:spcPct val="150000"/>
              </a:lnSpc>
            </a:pPr>
            <a:endParaRPr lang="zh-CN" altLang="en-US"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Object 3"/>
          <p:cNvGraphicFramePr>
            <a:graphicFrameLocks/>
          </p:cNvGraphicFramePr>
          <p:nvPr>
            <p:extLst>
              <p:ext uri="{D42A27DB-BD31-4B8C-83A1-F6EECF244321}">
                <p14:modId xmlns:p14="http://schemas.microsoft.com/office/powerpoint/2010/main" val="3431243593"/>
              </p:ext>
            </p:extLst>
          </p:nvPr>
        </p:nvGraphicFramePr>
        <p:xfrm>
          <a:off x="4954567" y="2768450"/>
          <a:ext cx="2607033" cy="757166"/>
        </p:xfrm>
        <a:graphic>
          <a:graphicData uri="http://schemas.openxmlformats.org/presentationml/2006/ole">
            <mc:AlternateContent xmlns:mc="http://schemas.openxmlformats.org/markup-compatibility/2006">
              <mc:Choice xmlns:v="urn:schemas-microsoft-com:vml" Requires="v">
                <p:oleObj spid="_x0000_s40227" name="Equation" r:id="rId3" imgW="1117440" imgH="304560" progId="Equation.DSMT4">
                  <p:embed/>
                </p:oleObj>
              </mc:Choice>
              <mc:Fallback>
                <p:oleObj name="Equation" r:id="rId3" imgW="1117440" imgH="304560" progId="Equation.DSMT4">
                  <p:embed/>
                  <p:pic>
                    <p:nvPicPr>
                      <p:cNvPr id="361475" name="Object 3"/>
                      <p:cNvPicPr>
                        <a:picLocks noChangeArrowheads="1"/>
                      </p:cNvPicPr>
                      <p:nvPr/>
                    </p:nvPicPr>
                    <p:blipFill>
                      <a:blip r:embed="rId4"/>
                      <a:srcRect/>
                      <a:stretch>
                        <a:fillRect/>
                      </a:stretch>
                    </p:blipFill>
                    <p:spPr bwMode="black">
                      <a:xfrm>
                        <a:off x="4954567" y="2768450"/>
                        <a:ext cx="2607033" cy="7571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24199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5</a:t>
            </a:r>
            <a:r>
              <a:rPr lang="zh-CN" altLang="en-US" sz="2800" dirty="0"/>
              <a:t>）实际使用中必要的规范化措施</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2"/>
          <p:cNvSpPr>
            <a:spLocks noChangeArrowheads="1"/>
          </p:cNvSpPr>
          <p:nvPr/>
        </p:nvSpPr>
        <p:spPr bwMode="auto">
          <a:xfrm>
            <a:off x="1958599" y="220002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令</a:t>
            </a:r>
          </a:p>
        </p:txBody>
      </p:sp>
      <p:graphicFrame>
        <p:nvGraphicFramePr>
          <p:cNvPr id="17" name="Object 2"/>
          <p:cNvGraphicFramePr>
            <a:graphicFrameLocks/>
          </p:cNvGraphicFramePr>
          <p:nvPr>
            <p:extLst>
              <p:ext uri="{D42A27DB-BD31-4B8C-83A1-F6EECF244321}">
                <p14:modId xmlns:p14="http://schemas.microsoft.com/office/powerpoint/2010/main" val="459817454"/>
              </p:ext>
            </p:extLst>
          </p:nvPr>
        </p:nvGraphicFramePr>
        <p:xfrm>
          <a:off x="2705008" y="2952660"/>
          <a:ext cx="2638142" cy="943551"/>
        </p:xfrm>
        <a:graphic>
          <a:graphicData uri="http://schemas.openxmlformats.org/presentationml/2006/ole">
            <mc:AlternateContent xmlns:mc="http://schemas.openxmlformats.org/markup-compatibility/2006">
              <mc:Choice xmlns:v="urn:schemas-microsoft-com:vml" Requires="v">
                <p:oleObj spid="_x0000_s134124" name="Equation" r:id="rId3" imgW="1218960" imgH="431640" progId="Equation.DSMT4">
                  <p:embed/>
                </p:oleObj>
              </mc:Choice>
              <mc:Fallback>
                <p:oleObj name="Equation" r:id="rId3" imgW="1218960" imgH="431640" progId="Equation.DSMT4">
                  <p:embed/>
                  <p:pic>
                    <p:nvPicPr>
                      <p:cNvPr id="107523" name="Object 2"/>
                      <p:cNvPicPr>
                        <a:picLocks noChangeArrowheads="1"/>
                      </p:cNvPicPr>
                      <p:nvPr/>
                    </p:nvPicPr>
                    <p:blipFill>
                      <a:blip r:embed="rId4"/>
                      <a:srcRect/>
                      <a:stretch>
                        <a:fillRect/>
                      </a:stretch>
                    </p:blipFill>
                    <p:spPr bwMode="black">
                      <a:xfrm>
                        <a:off x="2705008" y="2952660"/>
                        <a:ext cx="2638142" cy="943551"/>
                      </a:xfrm>
                      <a:prstGeom prst="rect">
                        <a:avLst/>
                      </a:prstGeom>
                      <a:noFill/>
                      <a:ln>
                        <a:noFill/>
                      </a:ln>
                      <a:effectLst/>
                    </p:spPr>
                  </p:pic>
                </p:oleObj>
              </mc:Fallback>
            </mc:AlternateContent>
          </a:graphicData>
        </a:graphic>
      </p:graphicFrame>
      <p:sp>
        <p:nvSpPr>
          <p:cNvPr id="18" name="Rectangle 4"/>
          <p:cNvSpPr>
            <a:spLocks noChangeArrowheads="1"/>
          </p:cNvSpPr>
          <p:nvPr/>
        </p:nvSpPr>
        <p:spPr bwMode="auto">
          <a:xfrm>
            <a:off x="2030037" y="314545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由于</a:t>
            </a:r>
          </a:p>
        </p:txBody>
      </p:sp>
      <p:graphicFrame>
        <p:nvGraphicFramePr>
          <p:cNvPr id="19" name="Object 3"/>
          <p:cNvGraphicFramePr>
            <a:graphicFrameLocks noChangeAspect="1"/>
          </p:cNvGraphicFramePr>
          <p:nvPr>
            <p:extLst>
              <p:ext uri="{D42A27DB-BD31-4B8C-83A1-F6EECF244321}">
                <p14:modId xmlns:p14="http://schemas.microsoft.com/office/powerpoint/2010/main" val="4254106611"/>
              </p:ext>
            </p:extLst>
          </p:nvPr>
        </p:nvGraphicFramePr>
        <p:xfrm>
          <a:off x="2428783" y="2018340"/>
          <a:ext cx="2789107" cy="1045199"/>
        </p:xfrm>
        <a:graphic>
          <a:graphicData uri="http://schemas.openxmlformats.org/presentationml/2006/ole">
            <mc:AlternateContent xmlns:mc="http://schemas.openxmlformats.org/markup-compatibility/2006">
              <mc:Choice xmlns:v="urn:schemas-microsoft-com:vml" Requires="v">
                <p:oleObj spid="_x0000_s134125" name="Equation" r:id="rId5" imgW="1523880" imgH="469800" progId="Equation.DSMT4">
                  <p:embed/>
                </p:oleObj>
              </mc:Choice>
              <mc:Fallback>
                <p:oleObj name="Equation" r:id="rId5" imgW="1523880" imgH="469800" progId="Equation.DSMT4">
                  <p:embed/>
                  <p:pic>
                    <p:nvPicPr>
                      <p:cNvPr id="107525" name="Object 3"/>
                      <p:cNvPicPr>
                        <a:picLocks noChangeAspect="1" noChangeArrowheads="1"/>
                      </p:cNvPicPr>
                      <p:nvPr/>
                    </p:nvPicPr>
                    <p:blipFill>
                      <a:blip r:embed="rId6"/>
                      <a:srcRect/>
                      <a:stretch>
                        <a:fillRect/>
                      </a:stretch>
                    </p:blipFill>
                    <p:spPr bwMode="auto">
                      <a:xfrm>
                        <a:off x="2428783" y="2018340"/>
                        <a:ext cx="2789107" cy="1045199"/>
                      </a:xfrm>
                      <a:prstGeom prst="rect">
                        <a:avLst/>
                      </a:prstGeom>
                      <a:noFill/>
                      <a:ln>
                        <a:noFill/>
                      </a:ln>
                      <a:effectLst/>
                    </p:spPr>
                  </p:pic>
                </p:oleObj>
              </mc:Fallback>
            </mc:AlternateContent>
          </a:graphicData>
        </a:graphic>
      </p:graphicFrame>
      <p:sp>
        <p:nvSpPr>
          <p:cNvPr id="20" name="Rectangle 6"/>
          <p:cNvSpPr>
            <a:spLocks noChangeArrowheads="1"/>
          </p:cNvSpPr>
          <p:nvPr/>
        </p:nvSpPr>
        <p:spPr bwMode="auto">
          <a:xfrm>
            <a:off x="2028449" y="427258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所以</a:t>
            </a:r>
          </a:p>
        </p:txBody>
      </p:sp>
      <p:graphicFrame>
        <p:nvGraphicFramePr>
          <p:cNvPr id="21" name="Object 4"/>
          <p:cNvGraphicFramePr>
            <a:graphicFrameLocks/>
          </p:cNvGraphicFramePr>
          <p:nvPr>
            <p:extLst>
              <p:ext uri="{D42A27DB-BD31-4B8C-83A1-F6EECF244321}">
                <p14:modId xmlns:p14="http://schemas.microsoft.com/office/powerpoint/2010/main" val="1939892372"/>
              </p:ext>
            </p:extLst>
          </p:nvPr>
        </p:nvGraphicFramePr>
        <p:xfrm>
          <a:off x="2768508" y="3937257"/>
          <a:ext cx="2700337" cy="1141412"/>
        </p:xfrm>
        <a:graphic>
          <a:graphicData uri="http://schemas.openxmlformats.org/presentationml/2006/ole">
            <mc:AlternateContent xmlns:mc="http://schemas.openxmlformats.org/markup-compatibility/2006">
              <mc:Choice xmlns:v="urn:schemas-microsoft-com:vml" Requires="v">
                <p:oleObj spid="_x0000_s134126" name="Equation" r:id="rId7" imgW="1091880" imgH="431640" progId="Equation.DSMT4">
                  <p:embed/>
                </p:oleObj>
              </mc:Choice>
              <mc:Fallback>
                <p:oleObj name="Equation" r:id="rId7" imgW="1091880" imgH="431640" progId="Equation.DSMT4">
                  <p:embed/>
                  <p:pic>
                    <p:nvPicPr>
                      <p:cNvPr id="107527" name="Object 4"/>
                      <p:cNvPicPr>
                        <a:picLocks noChangeArrowheads="1"/>
                      </p:cNvPicPr>
                      <p:nvPr/>
                    </p:nvPicPr>
                    <p:blipFill>
                      <a:blip r:embed="rId8"/>
                      <a:srcRect/>
                      <a:stretch>
                        <a:fillRect/>
                      </a:stretch>
                    </p:blipFill>
                    <p:spPr bwMode="black">
                      <a:xfrm>
                        <a:off x="2768508" y="3937257"/>
                        <a:ext cx="2700337" cy="11414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5"/>
          <p:cNvGraphicFramePr>
            <a:graphicFrameLocks noChangeAspect="1"/>
          </p:cNvGraphicFramePr>
          <p:nvPr>
            <p:extLst>
              <p:ext uri="{D42A27DB-BD31-4B8C-83A1-F6EECF244321}">
                <p14:modId xmlns:p14="http://schemas.microsoft.com/office/powerpoint/2010/main" val="2679938693"/>
              </p:ext>
            </p:extLst>
          </p:nvPr>
        </p:nvGraphicFramePr>
        <p:xfrm>
          <a:off x="2752633" y="4842153"/>
          <a:ext cx="5960018" cy="1031908"/>
        </p:xfrm>
        <a:graphic>
          <a:graphicData uri="http://schemas.openxmlformats.org/presentationml/2006/ole">
            <mc:AlternateContent xmlns:mc="http://schemas.openxmlformats.org/markup-compatibility/2006">
              <mc:Choice xmlns:v="urn:schemas-microsoft-com:vml" Requires="v">
                <p:oleObj spid="_x0000_s134127" name="Equation" r:id="rId9" imgW="2908080" imgH="444240" progId="Equation.DSMT4">
                  <p:embed/>
                </p:oleObj>
              </mc:Choice>
              <mc:Fallback>
                <p:oleObj name="Equation" r:id="rId9" imgW="2908080" imgH="444240" progId="Equation.DSMT4">
                  <p:embed/>
                  <p:pic>
                    <p:nvPicPr>
                      <p:cNvPr id="107528" name="Object 5"/>
                      <p:cNvPicPr>
                        <a:picLocks noChangeAspect="1" noChangeArrowheads="1"/>
                      </p:cNvPicPr>
                      <p:nvPr/>
                    </p:nvPicPr>
                    <p:blipFill>
                      <a:blip r:embed="rId10"/>
                      <a:srcRect/>
                      <a:stretch>
                        <a:fillRect/>
                      </a:stretch>
                    </p:blipFill>
                    <p:spPr bwMode="auto">
                      <a:xfrm>
                        <a:off x="2752633" y="4842153"/>
                        <a:ext cx="5960018" cy="1031908"/>
                      </a:xfrm>
                      <a:prstGeom prst="rect">
                        <a:avLst/>
                      </a:prstGeom>
                      <a:noFill/>
                      <a:ln>
                        <a:noFill/>
                      </a:ln>
                      <a:effectLst/>
                    </p:spPr>
                  </p:pic>
                </p:oleObj>
              </mc:Fallback>
            </mc:AlternateContent>
          </a:graphicData>
        </a:graphic>
      </p:graphicFrame>
      <p:sp>
        <p:nvSpPr>
          <p:cNvPr id="23" name="Rectangle 10"/>
          <p:cNvSpPr>
            <a:spLocks noChangeArrowheads="1"/>
          </p:cNvSpPr>
          <p:nvPr/>
        </p:nvSpPr>
        <p:spPr bwMode="auto">
          <a:xfrm>
            <a:off x="2390399" y="5874890"/>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solidFill>
                  <a:srgbClr val="FF0000"/>
                </a:solidFill>
                <a:latin typeface="+mn-ea"/>
                <a:ea typeface="+mn-ea"/>
              </a:rPr>
              <a:t>可以通过估计</a:t>
            </a:r>
          </a:p>
        </p:txBody>
      </p:sp>
      <p:graphicFrame>
        <p:nvGraphicFramePr>
          <p:cNvPr id="24" name="Object 6"/>
          <p:cNvGraphicFramePr>
            <a:graphicFrameLocks noChangeAspect="1"/>
          </p:cNvGraphicFramePr>
          <p:nvPr>
            <p:extLst>
              <p:ext uri="{D42A27DB-BD31-4B8C-83A1-F6EECF244321}">
                <p14:modId xmlns:p14="http://schemas.microsoft.com/office/powerpoint/2010/main" val="1835121288"/>
              </p:ext>
            </p:extLst>
          </p:nvPr>
        </p:nvGraphicFramePr>
        <p:xfrm>
          <a:off x="4331913" y="5916166"/>
          <a:ext cx="363537" cy="433387"/>
        </p:xfrm>
        <a:graphic>
          <a:graphicData uri="http://schemas.openxmlformats.org/presentationml/2006/ole">
            <mc:AlternateContent xmlns:mc="http://schemas.openxmlformats.org/markup-compatibility/2006">
              <mc:Choice xmlns:v="urn:schemas-microsoft-com:vml" Requires="v">
                <p:oleObj spid="_x0000_s134128" name="Equation" r:id="rId11" imgW="38070" imgH="57150" progId="Equation.DSMT4">
                  <p:embed/>
                </p:oleObj>
              </mc:Choice>
              <mc:Fallback>
                <p:oleObj name="Equation" r:id="rId11" imgW="38070" imgH="57150" progId="Equation.DSMT4">
                  <p:embed/>
                  <p:pic>
                    <p:nvPicPr>
                      <p:cNvPr id="10753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1913" y="5916166"/>
                        <a:ext cx="363537"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Rectangle 12"/>
          <p:cNvSpPr>
            <a:spLocks noChangeArrowheads="1"/>
          </p:cNvSpPr>
          <p:nvPr/>
        </p:nvSpPr>
        <p:spPr bwMode="auto">
          <a:xfrm>
            <a:off x="4622424" y="587489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solidFill>
                  <a:srgbClr val="FF0000"/>
                </a:solidFill>
                <a:latin typeface="+mn-ea"/>
                <a:ea typeface="+mn-ea"/>
              </a:rPr>
              <a:t>获得</a:t>
            </a:r>
          </a:p>
        </p:txBody>
      </p:sp>
      <p:sp>
        <p:nvSpPr>
          <p:cNvPr id="27" name="Rectangle 14"/>
          <p:cNvSpPr>
            <a:spLocks noChangeArrowheads="1"/>
          </p:cNvSpPr>
          <p:nvPr/>
        </p:nvSpPr>
        <p:spPr bwMode="auto">
          <a:xfrm>
            <a:off x="5774949" y="5868192"/>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solidFill>
                  <a:srgbClr val="FF0000"/>
                </a:solidFill>
                <a:latin typeface="+mn-ea"/>
                <a:ea typeface="+mn-ea"/>
              </a:rPr>
              <a:t>的估计！</a:t>
            </a:r>
          </a:p>
        </p:txBody>
      </p:sp>
      <p:graphicFrame>
        <p:nvGraphicFramePr>
          <p:cNvPr id="28" name="Object 6"/>
          <p:cNvGraphicFramePr>
            <a:graphicFrameLocks noChangeAspect="1"/>
          </p:cNvGraphicFramePr>
          <p:nvPr>
            <p:extLst>
              <p:ext uri="{D42A27DB-BD31-4B8C-83A1-F6EECF244321}">
                <p14:modId xmlns:p14="http://schemas.microsoft.com/office/powerpoint/2010/main" val="2073567757"/>
              </p:ext>
            </p:extLst>
          </p:nvPr>
        </p:nvGraphicFramePr>
        <p:xfrm>
          <a:off x="5419633" y="5912406"/>
          <a:ext cx="355316" cy="444737"/>
        </p:xfrm>
        <a:graphic>
          <a:graphicData uri="http://schemas.openxmlformats.org/presentationml/2006/ole">
            <mc:AlternateContent xmlns:mc="http://schemas.openxmlformats.org/markup-compatibility/2006">
              <mc:Choice xmlns:v="urn:schemas-microsoft-com:vml" Requires="v">
                <p:oleObj spid="_x0000_s134129" name="Equation" r:id="rId13" imgW="114120" imgH="139680" progId="Equation.DSMT4">
                  <p:embed/>
                </p:oleObj>
              </mc:Choice>
              <mc:Fallback>
                <p:oleObj name="Equation" r:id="rId13" imgW="114120" imgH="139680" progId="Equation.DSMT4">
                  <p:embed/>
                  <p:pic>
                    <p:nvPicPr>
                      <p:cNvPr id="24" name="Object 6"/>
                      <p:cNvPicPr>
                        <a:picLocks noChangeAspect="1" noChangeArrowheads="1"/>
                      </p:cNvPicPr>
                      <p:nvPr/>
                    </p:nvPicPr>
                    <p:blipFill>
                      <a:blip r:embed="rId14"/>
                      <a:srcRect/>
                      <a:stretch>
                        <a:fillRect/>
                      </a:stretch>
                    </p:blipFill>
                    <p:spPr bwMode="auto">
                      <a:xfrm>
                        <a:off x="5419633" y="5912406"/>
                        <a:ext cx="355316" cy="4447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639561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101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6" name="Text Box 4"/>
          <p:cNvSpPr txBox="1">
            <a:spLocks noChangeArrowheads="1"/>
          </p:cNvSpPr>
          <p:nvPr/>
        </p:nvSpPr>
        <p:spPr bwMode="auto">
          <a:xfrm>
            <a:off x="1900935" y="983011"/>
            <a:ext cx="8201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spcBef>
                <a:spcPct val="50000"/>
              </a:spcBef>
            </a:pPr>
            <a:r>
              <a:rPr kumimoji="1" lang="zh-CN" altLang="en-US" sz="2800" b="0" dirty="0">
                <a:latin typeface="+mn-ea"/>
                <a:ea typeface="+mn-ea"/>
              </a:rPr>
              <a:t>为什么回归分析之前要对样本数据进行归一化？</a:t>
            </a:r>
          </a:p>
        </p:txBody>
      </p:sp>
      <p:sp>
        <p:nvSpPr>
          <p:cNvPr id="29" name="Text Box 5"/>
          <p:cNvSpPr txBox="1">
            <a:spLocks noChangeArrowheads="1"/>
          </p:cNvSpPr>
          <p:nvPr/>
        </p:nvSpPr>
        <p:spPr bwMode="auto">
          <a:xfrm>
            <a:off x="2238899" y="1769123"/>
            <a:ext cx="8056563" cy="4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归一化的具体作用是</a:t>
            </a:r>
            <a:r>
              <a:rPr kumimoji="1" lang="zh-CN" altLang="en-US" sz="2400" b="0" dirty="0">
                <a:solidFill>
                  <a:srgbClr val="FF0000"/>
                </a:solidFill>
                <a:latin typeface="+mn-ea"/>
                <a:ea typeface="+mn-ea"/>
              </a:rPr>
              <a:t>统一样本的统计分布特性</a:t>
            </a:r>
            <a:r>
              <a:rPr kumimoji="1" lang="zh-CN" altLang="en-US" sz="2400" b="0" dirty="0">
                <a:latin typeface="+mn-ea"/>
                <a:ea typeface="+mn-ea"/>
              </a:rPr>
              <a:t>。无论是为了建模还是为了计算，首先基本度量单位要统一。 </a:t>
            </a:r>
          </a:p>
          <a:p>
            <a:pPr marL="342900" indent="-342900" algn="just">
              <a:lnSpc>
                <a:spcPct val="120000"/>
              </a:lnSpc>
              <a:spcBef>
                <a:spcPct val="20000"/>
              </a:spcBef>
              <a:buFont typeface="Wingdings" panose="05000000000000000000" pitchFamily="2" charset="2"/>
              <a:buChar char="l"/>
            </a:pPr>
            <a:r>
              <a:rPr kumimoji="1" lang="zh-CN" altLang="en-US" sz="2400" b="0" dirty="0">
                <a:latin typeface="+mn-ea"/>
                <a:ea typeface="+mn-ea"/>
              </a:rPr>
              <a:t> 如果不进行归一化，一旦样本中某个变量的值远远大于其他变量，就会导致</a:t>
            </a:r>
            <a:r>
              <a:rPr kumimoji="1" lang="zh-CN" altLang="en-US" sz="2400" b="0" dirty="0">
                <a:solidFill>
                  <a:srgbClr val="FF0000"/>
                </a:solidFill>
                <a:latin typeface="+mn-ea"/>
                <a:ea typeface="+mn-ea"/>
              </a:rPr>
              <a:t>回归算法收敛速度严重下降</a:t>
            </a:r>
            <a:r>
              <a:rPr kumimoji="1" lang="zh-CN" altLang="en-US" sz="2400" b="0" dirty="0">
                <a:latin typeface="+mn-ea"/>
                <a:ea typeface="+mn-ea"/>
              </a:rPr>
              <a:t>，甚至可能进入饱和区从而导致</a:t>
            </a:r>
            <a:r>
              <a:rPr kumimoji="1" lang="zh-CN" altLang="en-US" sz="2400" b="0" dirty="0">
                <a:solidFill>
                  <a:srgbClr val="FF0000"/>
                </a:solidFill>
                <a:latin typeface="+mn-ea"/>
                <a:ea typeface="+mn-ea"/>
              </a:rPr>
              <a:t>无法得到正确的回归参数</a:t>
            </a:r>
            <a:r>
              <a:rPr kumimoji="1" lang="zh-CN" altLang="en-US" sz="2400" b="0" dirty="0">
                <a:latin typeface="+mn-ea"/>
                <a:ea typeface="+mn-ea"/>
              </a:rPr>
              <a:t>。</a:t>
            </a:r>
          </a:p>
          <a:p>
            <a:pPr marL="342900" indent="-342900" algn="just">
              <a:lnSpc>
                <a:spcPct val="120000"/>
              </a:lnSpc>
              <a:spcBef>
                <a:spcPct val="20000"/>
              </a:spcBef>
              <a:buFont typeface="Wingdings" panose="05000000000000000000" pitchFamily="2" charset="2"/>
              <a:buChar char="l"/>
            </a:pPr>
            <a:r>
              <a:rPr kumimoji="1" lang="zh-CN" altLang="en-US" sz="2400" b="0" dirty="0">
                <a:latin typeface="+mn-ea"/>
                <a:ea typeface="+mn-ea"/>
              </a:rPr>
              <a:t> 一般来说，线性回归不一定要做归一化，但要此时想对</a:t>
            </a:r>
          </a:p>
          <a:p>
            <a:pPr algn="just">
              <a:lnSpc>
                <a:spcPct val="120000"/>
              </a:lnSpc>
              <a:spcBef>
                <a:spcPct val="20000"/>
              </a:spcBef>
              <a:buClr>
                <a:srgbClr val="FFFF00"/>
              </a:buClr>
              <a:buFont typeface="Wingdings" panose="05000000000000000000" pitchFamily="2" charset="2"/>
              <a:buNone/>
            </a:pPr>
            <a:r>
              <a:rPr kumimoji="1" lang="zh-CN" altLang="en-US" sz="2400" b="0" dirty="0">
                <a:latin typeface="+mn-ea"/>
                <a:ea typeface="+mn-ea"/>
              </a:rPr>
              <a:t>     各回归系数之间进行比较就不那么方便了，因为各系数</a:t>
            </a:r>
          </a:p>
          <a:p>
            <a:pPr algn="just">
              <a:lnSpc>
                <a:spcPct val="120000"/>
              </a:lnSpc>
              <a:spcBef>
                <a:spcPct val="20000"/>
              </a:spcBef>
              <a:buClr>
                <a:srgbClr val="FFFF00"/>
              </a:buClr>
              <a:buFont typeface="Wingdings" panose="05000000000000000000" pitchFamily="2" charset="2"/>
              <a:buNone/>
            </a:pPr>
            <a:r>
              <a:rPr kumimoji="1" lang="zh-CN" altLang="en-US" sz="2400" b="0" dirty="0">
                <a:latin typeface="+mn-ea"/>
                <a:ea typeface="+mn-ea"/>
              </a:rPr>
              <a:t>     值受各变量单位的影响。为便于比较，需要求出标准化</a:t>
            </a:r>
          </a:p>
          <a:p>
            <a:pPr algn="just">
              <a:lnSpc>
                <a:spcPct val="120000"/>
              </a:lnSpc>
              <a:spcBef>
                <a:spcPct val="20000"/>
              </a:spcBef>
              <a:buClr>
                <a:srgbClr val="FFFF00"/>
              </a:buClr>
              <a:buFont typeface="Wingdings" panose="05000000000000000000" pitchFamily="2" charset="2"/>
              <a:buNone/>
            </a:pPr>
            <a:r>
              <a:rPr kumimoji="1" lang="zh-CN" altLang="en-US" sz="2400" b="0" dirty="0">
                <a:latin typeface="+mn-ea"/>
                <a:ea typeface="+mn-ea"/>
              </a:rPr>
              <a:t>     回归系数，消除仅由单位不同所带来的差别。 </a:t>
            </a:r>
          </a:p>
        </p:txBody>
      </p:sp>
    </p:spTree>
    <p:extLst>
      <p:ext uri="{BB962C8B-B14F-4D97-AF65-F5344CB8AC3E}">
        <p14:creationId xmlns:p14="http://schemas.microsoft.com/office/powerpoint/2010/main" val="226848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5</a:t>
            </a:r>
            <a:r>
              <a:rPr lang="zh-CN" altLang="en-US" sz="2800" dirty="0"/>
              <a:t>）实际使用中必要的规范化措施</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102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16" name="Object 2"/>
          <p:cNvGraphicFramePr>
            <a:graphicFrameLocks noChangeAspect="1"/>
          </p:cNvGraphicFramePr>
          <p:nvPr>
            <p:extLst>
              <p:ext uri="{D42A27DB-BD31-4B8C-83A1-F6EECF244321}">
                <p14:modId xmlns:p14="http://schemas.microsoft.com/office/powerpoint/2010/main" val="4001769300"/>
              </p:ext>
            </p:extLst>
          </p:nvPr>
        </p:nvGraphicFramePr>
        <p:xfrm>
          <a:off x="3999021" y="3052958"/>
          <a:ext cx="5178382" cy="1575452"/>
        </p:xfrm>
        <a:graphic>
          <a:graphicData uri="http://schemas.openxmlformats.org/presentationml/2006/ole">
            <mc:AlternateContent xmlns:mc="http://schemas.openxmlformats.org/markup-compatibility/2006">
              <mc:Choice xmlns:v="urn:schemas-microsoft-com:vml" Requires="v">
                <p:oleObj spid="_x0000_s77278" name="Equation" r:id="rId3" imgW="3035160" imgH="838080" progId="Equation.DSMT4">
                  <p:embed/>
                </p:oleObj>
              </mc:Choice>
              <mc:Fallback>
                <p:oleObj name="Equation" r:id="rId3" imgW="3035160" imgH="838080" progId="Equation.DSMT4">
                  <p:embed/>
                  <p:pic>
                    <p:nvPicPr>
                      <p:cNvPr id="109570" name="Object 2"/>
                      <p:cNvPicPr>
                        <a:picLocks noChangeAspect="1" noChangeArrowheads="1"/>
                      </p:cNvPicPr>
                      <p:nvPr/>
                    </p:nvPicPr>
                    <p:blipFill>
                      <a:blip r:embed="rId4"/>
                      <a:srcRect/>
                      <a:stretch>
                        <a:fillRect/>
                      </a:stretch>
                    </p:blipFill>
                    <p:spPr bwMode="auto">
                      <a:xfrm>
                        <a:off x="3999021" y="3052958"/>
                        <a:ext cx="5178382" cy="1575452"/>
                      </a:xfrm>
                      <a:prstGeom prst="rect">
                        <a:avLst/>
                      </a:prstGeom>
                      <a:noFill/>
                      <a:ln>
                        <a:noFill/>
                      </a:ln>
                      <a:effectLst/>
                    </p:spPr>
                  </p:pic>
                </p:oleObj>
              </mc:Fallback>
            </mc:AlternateContent>
          </a:graphicData>
        </a:graphic>
      </p:graphicFrame>
      <p:sp>
        <p:nvSpPr>
          <p:cNvPr id="17" name="Rectangle 3"/>
          <p:cNvSpPr>
            <a:spLocks noChangeArrowheads="1"/>
          </p:cNvSpPr>
          <p:nvPr/>
        </p:nvSpPr>
        <p:spPr bwMode="auto">
          <a:xfrm>
            <a:off x="3422475" y="2357799"/>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根据相对误差</a:t>
            </a:r>
          </a:p>
        </p:txBody>
      </p:sp>
      <p:graphicFrame>
        <p:nvGraphicFramePr>
          <p:cNvPr id="18" name="Object 3"/>
          <p:cNvGraphicFramePr>
            <a:graphicFrameLocks/>
          </p:cNvGraphicFramePr>
          <p:nvPr>
            <p:extLst>
              <p:ext uri="{D42A27DB-BD31-4B8C-83A1-F6EECF244321}">
                <p14:modId xmlns:p14="http://schemas.microsoft.com/office/powerpoint/2010/main" val="3227071577"/>
              </p:ext>
            </p:extLst>
          </p:nvPr>
        </p:nvGraphicFramePr>
        <p:xfrm>
          <a:off x="6664238" y="4843267"/>
          <a:ext cx="441802" cy="451531"/>
        </p:xfrm>
        <a:graphic>
          <a:graphicData uri="http://schemas.openxmlformats.org/presentationml/2006/ole">
            <mc:AlternateContent xmlns:mc="http://schemas.openxmlformats.org/markup-compatibility/2006">
              <mc:Choice xmlns:v="urn:schemas-microsoft-com:vml" Requires="v">
                <p:oleObj spid="_x0000_s77279" name="Equation" r:id="rId5" imgW="164880" imgH="139680" progId="Equation.DSMT4">
                  <p:embed/>
                </p:oleObj>
              </mc:Choice>
              <mc:Fallback>
                <p:oleObj name="Equation" r:id="rId5" imgW="164880" imgH="139680" progId="Equation.DSMT4">
                  <p:embed/>
                  <p:pic>
                    <p:nvPicPr>
                      <p:cNvPr id="109572" name="Object 3"/>
                      <p:cNvPicPr>
                        <a:picLocks noChangeArrowheads="1"/>
                      </p:cNvPicPr>
                      <p:nvPr/>
                    </p:nvPicPr>
                    <p:blipFill>
                      <a:blip r:embed="rId6"/>
                      <a:srcRect/>
                      <a:stretch>
                        <a:fillRect/>
                      </a:stretch>
                    </p:blipFill>
                    <p:spPr bwMode="black">
                      <a:xfrm>
                        <a:off x="6664238" y="4843267"/>
                        <a:ext cx="441802" cy="451531"/>
                      </a:xfrm>
                      <a:prstGeom prst="rect">
                        <a:avLst/>
                      </a:prstGeom>
                      <a:noFill/>
                      <a:ln>
                        <a:noFill/>
                      </a:ln>
                      <a:effectLst/>
                    </p:spPr>
                  </p:pic>
                </p:oleObj>
              </mc:Fallback>
            </mc:AlternateContent>
          </a:graphicData>
        </a:graphic>
      </p:graphicFrame>
      <p:sp>
        <p:nvSpPr>
          <p:cNvPr id="19" name="Rectangle 5"/>
          <p:cNvSpPr>
            <a:spLocks noChangeArrowheads="1"/>
          </p:cNvSpPr>
          <p:nvPr/>
        </p:nvSpPr>
        <p:spPr bwMode="auto">
          <a:xfrm>
            <a:off x="3538363" y="4799374"/>
            <a:ext cx="323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是否小于给定阈值确定</a:t>
            </a:r>
          </a:p>
        </p:txBody>
      </p:sp>
      <p:sp>
        <p:nvSpPr>
          <p:cNvPr id="11" name="圆角矩形 10"/>
          <p:cNvSpPr/>
          <p:nvPr/>
        </p:nvSpPr>
        <p:spPr bwMode="auto">
          <a:xfrm>
            <a:off x="1775477" y="2243826"/>
            <a:ext cx="1474788" cy="642937"/>
          </a:xfrm>
          <a:prstGeom prst="roundRect">
            <a:avLst/>
          </a:prstGeom>
          <a:noFill/>
          <a:ln>
            <a:solidFill>
              <a:schemeClr val="tx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defRPr/>
            </a:pPr>
            <a:r>
              <a:rPr lang="zh-CN" altLang="en-US" sz="3200" dirty="0">
                <a:solidFill>
                  <a:srgbClr val="FF0000"/>
                </a:solidFill>
                <a:latin typeface="+mn-ea"/>
              </a:rPr>
              <a:t>问题二</a:t>
            </a:r>
          </a:p>
        </p:txBody>
      </p:sp>
    </p:spTree>
    <p:extLst>
      <p:ext uri="{BB962C8B-B14F-4D97-AF65-F5344CB8AC3E}">
        <p14:creationId xmlns:p14="http://schemas.microsoft.com/office/powerpoint/2010/main" val="2473742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103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2" name="Text Box 2"/>
          <p:cNvSpPr txBox="1">
            <a:spLocks noChangeArrowheads="1"/>
          </p:cNvSpPr>
          <p:nvPr/>
        </p:nvSpPr>
        <p:spPr bwMode="black">
          <a:xfrm>
            <a:off x="2943225" y="11969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用</a:t>
            </a:r>
          </a:p>
        </p:txBody>
      </p:sp>
      <p:graphicFrame>
        <p:nvGraphicFramePr>
          <p:cNvPr id="13" name="Object 2"/>
          <p:cNvGraphicFramePr>
            <a:graphicFrameLocks noChangeAspect="1"/>
          </p:cNvGraphicFramePr>
          <p:nvPr>
            <p:extLst>
              <p:ext uri="{D42A27DB-BD31-4B8C-83A1-F6EECF244321}">
                <p14:modId xmlns:p14="http://schemas.microsoft.com/office/powerpoint/2010/main" val="2619759516"/>
              </p:ext>
            </p:extLst>
          </p:nvPr>
        </p:nvGraphicFramePr>
        <p:xfrm>
          <a:off x="3408718" y="1138037"/>
          <a:ext cx="2320926" cy="587924"/>
        </p:xfrm>
        <a:graphic>
          <a:graphicData uri="http://schemas.openxmlformats.org/presentationml/2006/ole">
            <mc:AlternateContent xmlns:mc="http://schemas.openxmlformats.org/markup-compatibility/2006">
              <mc:Choice xmlns:v="urn:schemas-microsoft-com:vml" Requires="v">
                <p:oleObj spid="_x0000_s177770" name="Equation" r:id="rId3" imgW="1117440" imgH="253800" progId="Equation.DSMT4">
                  <p:embed/>
                </p:oleObj>
              </mc:Choice>
              <mc:Fallback>
                <p:oleObj name="Equation" r:id="rId3" imgW="1117440" imgH="253800" progId="Equation.DSMT4">
                  <p:embed/>
                  <p:pic>
                    <p:nvPicPr>
                      <p:cNvPr id="110595" name="Object 2"/>
                      <p:cNvPicPr>
                        <a:picLocks noChangeAspect="1" noChangeArrowheads="1"/>
                      </p:cNvPicPr>
                      <p:nvPr/>
                    </p:nvPicPr>
                    <p:blipFill>
                      <a:blip r:embed="rId4"/>
                      <a:srcRect/>
                      <a:stretch>
                        <a:fillRect/>
                      </a:stretch>
                    </p:blipFill>
                    <p:spPr bwMode="black">
                      <a:xfrm>
                        <a:off x="3408718" y="1138037"/>
                        <a:ext cx="2320926" cy="587924"/>
                      </a:xfrm>
                      <a:prstGeom prst="rect">
                        <a:avLst/>
                      </a:prstGeom>
                      <a:noFill/>
                      <a:ln>
                        <a:noFill/>
                      </a:ln>
                      <a:effectLst/>
                    </p:spPr>
                  </p:pic>
                </p:oleObj>
              </mc:Fallback>
            </mc:AlternateContent>
          </a:graphicData>
        </a:graphic>
      </p:graphicFrame>
      <p:sp>
        <p:nvSpPr>
          <p:cNvPr id="14" name="Text Box 4"/>
          <p:cNvSpPr txBox="1">
            <a:spLocks noChangeArrowheads="1"/>
          </p:cNvSpPr>
          <p:nvPr/>
        </p:nvSpPr>
        <p:spPr bwMode="black">
          <a:xfrm>
            <a:off x="6477000" y="1152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endParaRPr kumimoji="1" lang="zh-CN" altLang="en-US" sz="2400">
              <a:latin typeface="+mn-ea"/>
              <a:ea typeface="+mn-ea"/>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36976600"/>
              </p:ext>
            </p:extLst>
          </p:nvPr>
        </p:nvGraphicFramePr>
        <p:xfrm>
          <a:off x="6189973" y="1182744"/>
          <a:ext cx="2238375" cy="563203"/>
        </p:xfrm>
        <a:graphic>
          <a:graphicData uri="http://schemas.openxmlformats.org/presentationml/2006/ole">
            <mc:AlternateContent xmlns:mc="http://schemas.openxmlformats.org/markup-compatibility/2006">
              <mc:Choice xmlns:v="urn:schemas-microsoft-com:vml" Requires="v">
                <p:oleObj spid="_x0000_s177771" name="Equation" r:id="rId5" imgW="1143000" imgH="253800" progId="Equation.DSMT4">
                  <p:embed/>
                </p:oleObj>
              </mc:Choice>
              <mc:Fallback>
                <p:oleObj name="Equation" r:id="rId5" imgW="1143000" imgH="253800" progId="Equation.DSMT4">
                  <p:embed/>
                  <p:pic>
                    <p:nvPicPr>
                      <p:cNvPr id="110597" name="Object 3"/>
                      <p:cNvPicPr>
                        <a:picLocks noChangeAspect="1" noChangeArrowheads="1"/>
                      </p:cNvPicPr>
                      <p:nvPr/>
                    </p:nvPicPr>
                    <p:blipFill>
                      <a:blip r:embed="rId6"/>
                      <a:srcRect/>
                      <a:stretch>
                        <a:fillRect/>
                      </a:stretch>
                    </p:blipFill>
                    <p:spPr bwMode="black">
                      <a:xfrm>
                        <a:off x="6189973" y="1182744"/>
                        <a:ext cx="2238375" cy="563203"/>
                      </a:xfrm>
                      <a:prstGeom prst="rect">
                        <a:avLst/>
                      </a:prstGeom>
                      <a:noFill/>
                      <a:ln>
                        <a:noFill/>
                      </a:ln>
                      <a:effectLst/>
                    </p:spPr>
                  </p:pic>
                </p:oleObj>
              </mc:Fallback>
            </mc:AlternateContent>
          </a:graphicData>
        </a:graphic>
      </p:graphicFrame>
      <p:sp>
        <p:nvSpPr>
          <p:cNvPr id="20" name="Text Box 6"/>
          <p:cNvSpPr txBox="1">
            <a:spLocks noChangeArrowheads="1"/>
          </p:cNvSpPr>
          <p:nvPr/>
        </p:nvSpPr>
        <p:spPr bwMode="black">
          <a:xfrm>
            <a:off x="2927350" y="184467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表示</a:t>
            </a:r>
          </a:p>
        </p:txBody>
      </p:sp>
      <p:graphicFrame>
        <p:nvGraphicFramePr>
          <p:cNvPr id="21" name="Object 4"/>
          <p:cNvGraphicFramePr>
            <a:graphicFrameLocks noChangeAspect="1"/>
          </p:cNvGraphicFramePr>
          <p:nvPr>
            <p:extLst>
              <p:ext uri="{D42A27DB-BD31-4B8C-83A1-F6EECF244321}">
                <p14:modId xmlns:p14="http://schemas.microsoft.com/office/powerpoint/2010/main" val="4165416798"/>
              </p:ext>
            </p:extLst>
          </p:nvPr>
        </p:nvGraphicFramePr>
        <p:xfrm>
          <a:off x="3609541" y="1830485"/>
          <a:ext cx="972688" cy="466660"/>
        </p:xfrm>
        <a:graphic>
          <a:graphicData uri="http://schemas.openxmlformats.org/presentationml/2006/ole">
            <mc:AlternateContent xmlns:mc="http://schemas.openxmlformats.org/markup-compatibility/2006">
              <mc:Choice xmlns:v="urn:schemas-microsoft-com:vml" Requires="v">
                <p:oleObj spid="_x0000_s177772" name="Equation" r:id="rId7" imgW="419040" imgH="228600" progId="Equation.DSMT4">
                  <p:embed/>
                </p:oleObj>
              </mc:Choice>
              <mc:Fallback>
                <p:oleObj name="Equation" r:id="rId7" imgW="419040" imgH="228600" progId="Equation.DSMT4">
                  <p:embed/>
                  <p:pic>
                    <p:nvPicPr>
                      <p:cNvPr id="110599" name="Object 4"/>
                      <p:cNvPicPr>
                        <a:picLocks noChangeAspect="1" noChangeArrowheads="1"/>
                      </p:cNvPicPr>
                      <p:nvPr/>
                    </p:nvPicPr>
                    <p:blipFill>
                      <a:blip r:embed="rId8"/>
                      <a:srcRect/>
                      <a:stretch>
                        <a:fillRect/>
                      </a:stretch>
                    </p:blipFill>
                    <p:spPr bwMode="black">
                      <a:xfrm>
                        <a:off x="3609541" y="1830485"/>
                        <a:ext cx="972688" cy="466660"/>
                      </a:xfrm>
                      <a:prstGeom prst="rect">
                        <a:avLst/>
                      </a:prstGeom>
                      <a:noFill/>
                      <a:ln>
                        <a:noFill/>
                      </a:ln>
                      <a:effectLst/>
                    </p:spPr>
                  </p:pic>
                </p:oleObj>
              </mc:Fallback>
            </mc:AlternateContent>
          </a:graphicData>
        </a:graphic>
      </p:graphicFrame>
      <p:graphicFrame>
        <p:nvGraphicFramePr>
          <p:cNvPr id="22" name="Object 5"/>
          <p:cNvGraphicFramePr>
            <a:graphicFrameLocks noChangeAspect="1"/>
          </p:cNvGraphicFramePr>
          <p:nvPr>
            <p:extLst>
              <p:ext uri="{D42A27DB-BD31-4B8C-83A1-F6EECF244321}">
                <p14:modId xmlns:p14="http://schemas.microsoft.com/office/powerpoint/2010/main" val="2072465462"/>
              </p:ext>
            </p:extLst>
          </p:nvPr>
        </p:nvGraphicFramePr>
        <p:xfrm>
          <a:off x="4848350" y="1783573"/>
          <a:ext cx="979238" cy="523303"/>
        </p:xfrm>
        <a:graphic>
          <a:graphicData uri="http://schemas.openxmlformats.org/presentationml/2006/ole">
            <mc:AlternateContent xmlns:mc="http://schemas.openxmlformats.org/markup-compatibility/2006">
              <mc:Choice xmlns:v="urn:schemas-microsoft-com:vml" Requires="v">
                <p:oleObj spid="_x0000_s177773" name="Equation" r:id="rId9" imgW="419040" imgH="203040" progId="Equation.DSMT4">
                  <p:embed/>
                </p:oleObj>
              </mc:Choice>
              <mc:Fallback>
                <p:oleObj name="Equation" r:id="rId9" imgW="419040" imgH="203040" progId="Equation.DSMT4">
                  <p:embed/>
                  <p:pic>
                    <p:nvPicPr>
                      <p:cNvPr id="110600" name="Object 5"/>
                      <p:cNvPicPr>
                        <a:picLocks noChangeAspect="1" noChangeArrowheads="1"/>
                      </p:cNvPicPr>
                      <p:nvPr/>
                    </p:nvPicPr>
                    <p:blipFill>
                      <a:blip r:embed="rId10"/>
                      <a:srcRect/>
                      <a:stretch>
                        <a:fillRect/>
                      </a:stretch>
                    </p:blipFill>
                    <p:spPr bwMode="black">
                      <a:xfrm>
                        <a:off x="4848350" y="1783573"/>
                        <a:ext cx="979238" cy="523303"/>
                      </a:xfrm>
                      <a:prstGeom prst="rect">
                        <a:avLst/>
                      </a:prstGeom>
                      <a:noFill/>
                      <a:ln>
                        <a:noFill/>
                      </a:ln>
                      <a:effectLst/>
                    </p:spPr>
                  </p:pic>
                </p:oleObj>
              </mc:Fallback>
            </mc:AlternateContent>
          </a:graphicData>
        </a:graphic>
      </p:graphicFrame>
      <p:sp>
        <p:nvSpPr>
          <p:cNvPr id="23" name="Text Box 9"/>
          <p:cNvSpPr txBox="1">
            <a:spLocks noChangeArrowheads="1"/>
          </p:cNvSpPr>
          <p:nvPr/>
        </p:nvSpPr>
        <p:spPr bwMode="black">
          <a:xfrm>
            <a:off x="4440238" y="18446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和</a:t>
            </a:r>
          </a:p>
        </p:txBody>
      </p:sp>
      <p:sp>
        <p:nvSpPr>
          <p:cNvPr id="24" name="Text Box 10"/>
          <p:cNvSpPr txBox="1">
            <a:spLocks noChangeArrowheads="1"/>
          </p:cNvSpPr>
          <p:nvPr/>
        </p:nvSpPr>
        <p:spPr bwMode="black">
          <a:xfrm>
            <a:off x="5880100" y="1823342"/>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的样本矩阵，已知</a:t>
            </a:r>
          </a:p>
        </p:txBody>
      </p:sp>
      <p:graphicFrame>
        <p:nvGraphicFramePr>
          <p:cNvPr id="25" name="Object 6"/>
          <p:cNvGraphicFramePr>
            <a:graphicFrameLocks noChangeAspect="1"/>
          </p:cNvGraphicFramePr>
          <p:nvPr>
            <p:extLst>
              <p:ext uri="{D42A27DB-BD31-4B8C-83A1-F6EECF244321}">
                <p14:modId xmlns:p14="http://schemas.microsoft.com/office/powerpoint/2010/main" val="3663059209"/>
              </p:ext>
            </p:extLst>
          </p:nvPr>
        </p:nvGraphicFramePr>
        <p:xfrm>
          <a:off x="2999723" y="2297145"/>
          <a:ext cx="2611155" cy="593666"/>
        </p:xfrm>
        <a:graphic>
          <a:graphicData uri="http://schemas.openxmlformats.org/presentationml/2006/ole">
            <mc:AlternateContent xmlns:mc="http://schemas.openxmlformats.org/markup-compatibility/2006">
              <mc:Choice xmlns:v="urn:schemas-microsoft-com:vml" Requires="v">
                <p:oleObj spid="_x0000_s177774" name="Equation" r:id="rId11" imgW="1155600" imgH="228600" progId="Equation.DSMT4">
                  <p:embed/>
                </p:oleObj>
              </mc:Choice>
              <mc:Fallback>
                <p:oleObj name="Equation" r:id="rId11" imgW="1155600" imgH="228600" progId="Equation.DSMT4">
                  <p:embed/>
                  <p:pic>
                    <p:nvPicPr>
                      <p:cNvPr id="110603" name="Object 6"/>
                      <p:cNvPicPr>
                        <a:picLocks noChangeAspect="1" noChangeArrowheads="1"/>
                      </p:cNvPicPr>
                      <p:nvPr/>
                    </p:nvPicPr>
                    <p:blipFill>
                      <a:blip r:embed="rId12"/>
                      <a:srcRect/>
                      <a:stretch>
                        <a:fillRect/>
                      </a:stretch>
                    </p:blipFill>
                    <p:spPr bwMode="black">
                      <a:xfrm>
                        <a:off x="2999723" y="2297145"/>
                        <a:ext cx="2611155" cy="593666"/>
                      </a:xfrm>
                      <a:prstGeom prst="rect">
                        <a:avLst/>
                      </a:prstGeom>
                      <a:noFill/>
                      <a:ln>
                        <a:noFill/>
                      </a:ln>
                      <a:effectLst/>
                    </p:spPr>
                  </p:pic>
                </p:oleObj>
              </mc:Fallback>
            </mc:AlternateContent>
          </a:graphicData>
        </a:graphic>
      </p:graphicFrame>
      <p:sp>
        <p:nvSpPr>
          <p:cNvPr id="26" name="Text Box 12"/>
          <p:cNvSpPr txBox="1">
            <a:spLocks noChangeArrowheads="1"/>
          </p:cNvSpPr>
          <p:nvPr/>
        </p:nvSpPr>
        <p:spPr bwMode="black">
          <a:xfrm>
            <a:off x="5685534" y="2362026"/>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是正交矩阵，</a:t>
            </a:r>
          </a:p>
        </p:txBody>
      </p:sp>
      <p:graphicFrame>
        <p:nvGraphicFramePr>
          <p:cNvPr id="27" name="Object 7"/>
          <p:cNvGraphicFramePr>
            <a:graphicFrameLocks noChangeAspect="1"/>
          </p:cNvGraphicFramePr>
          <p:nvPr>
            <p:extLst>
              <p:ext uri="{D42A27DB-BD31-4B8C-83A1-F6EECF244321}">
                <p14:modId xmlns:p14="http://schemas.microsoft.com/office/powerpoint/2010/main" val="2900566570"/>
              </p:ext>
            </p:extLst>
          </p:nvPr>
        </p:nvGraphicFramePr>
        <p:xfrm>
          <a:off x="3092450" y="2897189"/>
          <a:ext cx="4491038" cy="2185987"/>
        </p:xfrm>
        <a:graphic>
          <a:graphicData uri="http://schemas.openxmlformats.org/presentationml/2006/ole">
            <mc:AlternateContent xmlns:mc="http://schemas.openxmlformats.org/markup-compatibility/2006">
              <mc:Choice xmlns:v="urn:schemas-microsoft-com:vml" Requires="v">
                <p:oleObj spid="_x0000_s177775" name="Equation" r:id="rId13" imgW="1955520" imgH="914400" progId="Equation.DSMT4">
                  <p:embed/>
                </p:oleObj>
              </mc:Choice>
              <mc:Fallback>
                <p:oleObj name="Equation" r:id="rId13" imgW="1955520" imgH="914400" progId="Equation.DSMT4">
                  <p:embed/>
                  <p:pic>
                    <p:nvPicPr>
                      <p:cNvPr id="110605" name="Object 7"/>
                      <p:cNvPicPr>
                        <a:picLocks noChangeAspect="1" noChangeArrowheads="1"/>
                      </p:cNvPicPr>
                      <p:nvPr/>
                    </p:nvPicPr>
                    <p:blipFill>
                      <a:blip r:embed="rId14"/>
                      <a:srcRect/>
                      <a:stretch>
                        <a:fillRect/>
                      </a:stretch>
                    </p:blipFill>
                    <p:spPr bwMode="black">
                      <a:xfrm>
                        <a:off x="3092450" y="2897189"/>
                        <a:ext cx="4491038" cy="218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8"/>
          <p:cNvGraphicFramePr>
            <a:graphicFrameLocks noChangeAspect="1"/>
          </p:cNvGraphicFramePr>
          <p:nvPr>
            <p:extLst>
              <p:ext uri="{D42A27DB-BD31-4B8C-83A1-F6EECF244321}">
                <p14:modId xmlns:p14="http://schemas.microsoft.com/office/powerpoint/2010/main" val="1105680268"/>
              </p:ext>
            </p:extLst>
          </p:nvPr>
        </p:nvGraphicFramePr>
        <p:xfrm>
          <a:off x="7773989" y="2949575"/>
          <a:ext cx="2060575" cy="2090738"/>
        </p:xfrm>
        <a:graphic>
          <a:graphicData uri="http://schemas.openxmlformats.org/presentationml/2006/ole">
            <mc:AlternateContent xmlns:mc="http://schemas.openxmlformats.org/markup-compatibility/2006">
              <mc:Choice xmlns:v="urn:schemas-microsoft-com:vml" Requires="v">
                <p:oleObj spid="_x0000_s177776" name="Equation" r:id="rId15" imgW="876240" imgH="914400" progId="Equation.DSMT4">
                  <p:embed/>
                </p:oleObj>
              </mc:Choice>
              <mc:Fallback>
                <p:oleObj name="Equation" r:id="rId15" imgW="876240" imgH="914400" progId="Equation.DSMT4">
                  <p:embed/>
                  <p:pic>
                    <p:nvPicPr>
                      <p:cNvPr id="110606" name="Object 8"/>
                      <p:cNvPicPr>
                        <a:picLocks noChangeAspect="1" noChangeArrowheads="1"/>
                      </p:cNvPicPr>
                      <p:nvPr/>
                    </p:nvPicPr>
                    <p:blipFill>
                      <a:blip r:embed="rId16"/>
                      <a:srcRect/>
                      <a:stretch>
                        <a:fillRect/>
                      </a:stretch>
                    </p:blipFill>
                    <p:spPr bwMode="black">
                      <a:xfrm>
                        <a:off x="7773989" y="2949575"/>
                        <a:ext cx="2060575" cy="209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9"/>
          <p:cNvGraphicFramePr>
            <a:graphicFrameLocks noChangeAspect="1"/>
          </p:cNvGraphicFramePr>
          <p:nvPr>
            <p:extLst>
              <p:ext uri="{D42A27DB-BD31-4B8C-83A1-F6EECF244321}">
                <p14:modId xmlns:p14="http://schemas.microsoft.com/office/powerpoint/2010/main" val="2380748141"/>
              </p:ext>
            </p:extLst>
          </p:nvPr>
        </p:nvGraphicFramePr>
        <p:xfrm>
          <a:off x="2999722" y="5050757"/>
          <a:ext cx="4559044" cy="683294"/>
        </p:xfrm>
        <a:graphic>
          <a:graphicData uri="http://schemas.openxmlformats.org/presentationml/2006/ole">
            <mc:AlternateContent xmlns:mc="http://schemas.openxmlformats.org/markup-compatibility/2006">
              <mc:Choice xmlns:v="urn:schemas-microsoft-com:vml" Requires="v">
                <p:oleObj spid="_x0000_s177777" name="Equation" r:id="rId17" imgW="1981080" imgH="253800" progId="Equation.DSMT4">
                  <p:embed/>
                </p:oleObj>
              </mc:Choice>
              <mc:Fallback>
                <p:oleObj name="Equation" r:id="rId17" imgW="1981080" imgH="253800" progId="Equation.DSMT4">
                  <p:embed/>
                  <p:pic>
                    <p:nvPicPr>
                      <p:cNvPr id="110607" name="Object 9"/>
                      <p:cNvPicPr>
                        <a:picLocks noChangeAspect="1" noChangeArrowheads="1"/>
                      </p:cNvPicPr>
                      <p:nvPr/>
                    </p:nvPicPr>
                    <p:blipFill>
                      <a:blip r:embed="rId18"/>
                      <a:srcRect/>
                      <a:stretch>
                        <a:fillRect/>
                      </a:stretch>
                    </p:blipFill>
                    <p:spPr bwMode="black">
                      <a:xfrm>
                        <a:off x="2999722" y="5050757"/>
                        <a:ext cx="4559044" cy="683294"/>
                      </a:xfrm>
                      <a:prstGeom prst="rect">
                        <a:avLst/>
                      </a:prstGeom>
                      <a:noFill/>
                      <a:ln>
                        <a:noFill/>
                      </a:ln>
                      <a:effectLst/>
                    </p:spPr>
                  </p:pic>
                </p:oleObj>
              </mc:Fallback>
            </mc:AlternateContent>
          </a:graphicData>
        </a:graphic>
      </p:graphicFrame>
      <p:sp>
        <p:nvSpPr>
          <p:cNvPr id="30" name="Text Box 16"/>
          <p:cNvSpPr txBox="1">
            <a:spLocks noChangeArrowheads="1"/>
          </p:cNvSpPr>
          <p:nvPr/>
        </p:nvSpPr>
        <p:spPr bwMode="black">
          <a:xfrm>
            <a:off x="2927350" y="566102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试建立</a:t>
            </a:r>
          </a:p>
        </p:txBody>
      </p:sp>
      <p:sp>
        <p:nvSpPr>
          <p:cNvPr id="31" name="Rectangle 17"/>
          <p:cNvSpPr>
            <a:spLocks noChangeArrowheads="1"/>
          </p:cNvSpPr>
          <p:nvPr/>
        </p:nvSpPr>
        <p:spPr bwMode="auto">
          <a:xfrm>
            <a:off x="4943475" y="5661025"/>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的线性回归方程。</a:t>
            </a:r>
            <a:endParaRPr kumimoji="1" lang="en-US" altLang="zh-CN" sz="2400" b="0">
              <a:latin typeface="+mn-ea"/>
              <a:ea typeface="+mn-ea"/>
            </a:endParaRPr>
          </a:p>
        </p:txBody>
      </p:sp>
      <p:sp>
        <p:nvSpPr>
          <p:cNvPr id="32" name="Rectangle 18"/>
          <p:cNvSpPr>
            <a:spLocks noChangeArrowheads="1"/>
          </p:cNvSpPr>
          <p:nvPr/>
        </p:nvSpPr>
        <p:spPr bwMode="auto">
          <a:xfrm>
            <a:off x="4238625" y="56610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对</a:t>
            </a:r>
          </a:p>
        </p:txBody>
      </p:sp>
      <p:graphicFrame>
        <p:nvGraphicFramePr>
          <p:cNvPr id="33" name="Object 10"/>
          <p:cNvGraphicFramePr>
            <a:graphicFrameLocks noChangeAspect="1"/>
          </p:cNvGraphicFramePr>
          <p:nvPr>
            <p:extLst>
              <p:ext uri="{D42A27DB-BD31-4B8C-83A1-F6EECF244321}">
                <p14:modId xmlns:p14="http://schemas.microsoft.com/office/powerpoint/2010/main" val="2591358945"/>
              </p:ext>
            </p:extLst>
          </p:nvPr>
        </p:nvGraphicFramePr>
        <p:xfrm>
          <a:off x="3911982" y="5691191"/>
          <a:ext cx="528257" cy="476249"/>
        </p:xfrm>
        <a:graphic>
          <a:graphicData uri="http://schemas.openxmlformats.org/presentationml/2006/ole">
            <mc:AlternateContent xmlns:mc="http://schemas.openxmlformats.org/markup-compatibility/2006">
              <mc:Choice xmlns:v="urn:schemas-microsoft-com:vml" Requires="v">
                <p:oleObj spid="_x0000_s177778" name="Equation" r:id="rId19" imgW="139680" imgH="164880" progId="Equation.DSMT4">
                  <p:embed/>
                </p:oleObj>
              </mc:Choice>
              <mc:Fallback>
                <p:oleObj name="Equation" r:id="rId19" imgW="139680" imgH="164880" progId="Equation.DSMT4">
                  <p:embed/>
                  <p:pic>
                    <p:nvPicPr>
                      <p:cNvPr id="110611" name="Object 10"/>
                      <p:cNvPicPr>
                        <a:picLocks noChangeAspect="1" noChangeArrowheads="1"/>
                      </p:cNvPicPr>
                      <p:nvPr/>
                    </p:nvPicPr>
                    <p:blipFill>
                      <a:blip r:embed="rId20"/>
                      <a:srcRect/>
                      <a:stretch>
                        <a:fillRect/>
                      </a:stretch>
                    </p:blipFill>
                    <p:spPr bwMode="black">
                      <a:xfrm>
                        <a:off x="3911982" y="5691191"/>
                        <a:ext cx="528257" cy="476249"/>
                      </a:xfrm>
                      <a:prstGeom prst="rect">
                        <a:avLst/>
                      </a:prstGeom>
                      <a:noFill/>
                      <a:ln>
                        <a:noFill/>
                      </a:ln>
                      <a:effectLst/>
                    </p:spPr>
                  </p:pic>
                </p:oleObj>
              </mc:Fallback>
            </mc:AlternateContent>
          </a:graphicData>
        </a:graphic>
      </p:graphicFrame>
      <p:graphicFrame>
        <p:nvGraphicFramePr>
          <p:cNvPr id="34" name="Object 11"/>
          <p:cNvGraphicFramePr>
            <a:graphicFrameLocks noChangeAspect="1"/>
          </p:cNvGraphicFramePr>
          <p:nvPr>
            <p:extLst>
              <p:ext uri="{D42A27DB-BD31-4B8C-83A1-F6EECF244321}">
                <p14:modId xmlns:p14="http://schemas.microsoft.com/office/powerpoint/2010/main" val="204024896"/>
              </p:ext>
            </p:extLst>
          </p:nvPr>
        </p:nvGraphicFramePr>
        <p:xfrm>
          <a:off x="4582517" y="5673488"/>
          <a:ext cx="434860" cy="501334"/>
        </p:xfrm>
        <a:graphic>
          <a:graphicData uri="http://schemas.openxmlformats.org/presentationml/2006/ole">
            <mc:AlternateContent xmlns:mc="http://schemas.openxmlformats.org/markup-compatibility/2006">
              <mc:Choice xmlns:v="urn:schemas-microsoft-com:vml" Requires="v">
                <p:oleObj spid="_x0000_s177779" name="Equation" r:id="rId21" imgW="126720" imgH="139680" progId="Equation.DSMT4">
                  <p:embed/>
                </p:oleObj>
              </mc:Choice>
              <mc:Fallback>
                <p:oleObj name="Equation" r:id="rId21" imgW="126720" imgH="139680" progId="Equation.DSMT4">
                  <p:embed/>
                  <p:pic>
                    <p:nvPicPr>
                      <p:cNvPr id="110612" name="Object 11"/>
                      <p:cNvPicPr>
                        <a:picLocks noChangeAspect="1" noChangeArrowheads="1"/>
                      </p:cNvPicPr>
                      <p:nvPr/>
                    </p:nvPicPr>
                    <p:blipFill>
                      <a:blip r:embed="rId22"/>
                      <a:srcRect/>
                      <a:stretch>
                        <a:fillRect/>
                      </a:stretch>
                    </p:blipFill>
                    <p:spPr bwMode="black">
                      <a:xfrm>
                        <a:off x="4582517" y="5673488"/>
                        <a:ext cx="434860" cy="501334"/>
                      </a:xfrm>
                      <a:prstGeom prst="rect">
                        <a:avLst/>
                      </a:prstGeom>
                      <a:noFill/>
                      <a:ln>
                        <a:noFill/>
                      </a:ln>
                      <a:effectLst/>
                    </p:spPr>
                  </p:pic>
                </p:oleObj>
              </mc:Fallback>
            </mc:AlternateContent>
          </a:graphicData>
        </a:graphic>
      </p:graphicFrame>
      <p:sp>
        <p:nvSpPr>
          <p:cNvPr id="35" name="Text Box 21"/>
          <p:cNvSpPr txBox="1">
            <a:spLocks noChangeArrowheads="1"/>
          </p:cNvSpPr>
          <p:nvPr/>
        </p:nvSpPr>
        <p:spPr bwMode="black">
          <a:xfrm>
            <a:off x="1858423" y="1080981"/>
            <a:ext cx="989373" cy="52322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800" b="0">
                <a:solidFill>
                  <a:srgbClr val="FF0000"/>
                </a:solidFill>
                <a:latin typeface="+mn-ea"/>
                <a:ea typeface="+mn-ea"/>
              </a:rPr>
              <a:t>例题</a:t>
            </a:r>
            <a:r>
              <a:rPr kumimoji="1" lang="en-US" altLang="zh-CN" sz="2800" b="0">
                <a:solidFill>
                  <a:srgbClr val="FF0000"/>
                </a:solidFill>
                <a:latin typeface="+mn-ea"/>
                <a:ea typeface="+mn-ea"/>
              </a:rPr>
              <a:t>:</a:t>
            </a:r>
          </a:p>
        </p:txBody>
      </p:sp>
      <p:sp>
        <p:nvSpPr>
          <p:cNvPr id="36" name="Rectangle 23"/>
          <p:cNvSpPr>
            <a:spLocks noChangeArrowheads="1"/>
          </p:cNvSpPr>
          <p:nvPr/>
        </p:nvSpPr>
        <p:spPr bwMode="black">
          <a:xfrm>
            <a:off x="5808663" y="11969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和</a:t>
            </a:r>
          </a:p>
        </p:txBody>
      </p:sp>
    </p:spTree>
    <p:extLst>
      <p:ext uri="{BB962C8B-B14F-4D97-AF65-F5344CB8AC3E}">
        <p14:creationId xmlns:p14="http://schemas.microsoft.com/office/powerpoint/2010/main" val="16768085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104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7" name="Text Box 2"/>
          <p:cNvSpPr txBox="1">
            <a:spLocks noChangeArrowheads="1"/>
          </p:cNvSpPr>
          <p:nvPr/>
        </p:nvSpPr>
        <p:spPr bwMode="black">
          <a:xfrm>
            <a:off x="2067469" y="1353209"/>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首先对特征值排序后看出</a:t>
            </a:r>
          </a:p>
        </p:txBody>
      </p:sp>
      <p:graphicFrame>
        <p:nvGraphicFramePr>
          <p:cNvPr id="38" name="Object 2"/>
          <p:cNvGraphicFramePr>
            <a:graphicFrameLocks noChangeAspect="1"/>
          </p:cNvGraphicFramePr>
          <p:nvPr>
            <p:extLst>
              <p:ext uri="{D42A27DB-BD31-4B8C-83A1-F6EECF244321}">
                <p14:modId xmlns:p14="http://schemas.microsoft.com/office/powerpoint/2010/main" val="292301220"/>
              </p:ext>
            </p:extLst>
          </p:nvPr>
        </p:nvGraphicFramePr>
        <p:xfrm>
          <a:off x="5274456" y="1677689"/>
          <a:ext cx="2519911" cy="1925964"/>
        </p:xfrm>
        <a:graphic>
          <a:graphicData uri="http://schemas.openxmlformats.org/presentationml/2006/ole">
            <mc:AlternateContent xmlns:mc="http://schemas.openxmlformats.org/markup-compatibility/2006">
              <mc:Choice xmlns:v="urn:schemas-microsoft-com:vml" Requires="v">
                <p:oleObj spid="_x0000_s136846" name="Equation" r:id="rId3" imgW="1206360" imgH="914400" progId="Equation.DSMT4">
                  <p:embed/>
                </p:oleObj>
              </mc:Choice>
              <mc:Fallback>
                <p:oleObj name="Equation" r:id="rId3" imgW="1206360" imgH="914400" progId="Equation.DSMT4">
                  <p:embed/>
                  <p:pic>
                    <p:nvPicPr>
                      <p:cNvPr id="111619" name="Object 2"/>
                      <p:cNvPicPr>
                        <a:picLocks noChangeAspect="1" noChangeArrowheads="1"/>
                      </p:cNvPicPr>
                      <p:nvPr/>
                    </p:nvPicPr>
                    <p:blipFill>
                      <a:blip r:embed="rId4"/>
                      <a:srcRect/>
                      <a:stretch>
                        <a:fillRect/>
                      </a:stretch>
                    </p:blipFill>
                    <p:spPr bwMode="black">
                      <a:xfrm>
                        <a:off x="5274456" y="1677689"/>
                        <a:ext cx="2519911" cy="1925964"/>
                      </a:xfrm>
                      <a:prstGeom prst="rect">
                        <a:avLst/>
                      </a:prstGeom>
                      <a:noFill/>
                      <a:ln>
                        <a:noFill/>
                      </a:ln>
                      <a:effectLst/>
                    </p:spPr>
                  </p:pic>
                </p:oleObj>
              </mc:Fallback>
            </mc:AlternateContent>
          </a:graphicData>
        </a:graphic>
      </p:graphicFrame>
      <p:graphicFrame>
        <p:nvGraphicFramePr>
          <p:cNvPr id="39" name="Object 3"/>
          <p:cNvGraphicFramePr>
            <a:graphicFrameLocks noChangeAspect="1"/>
          </p:cNvGraphicFramePr>
          <p:nvPr>
            <p:extLst>
              <p:ext uri="{D42A27DB-BD31-4B8C-83A1-F6EECF244321}">
                <p14:modId xmlns:p14="http://schemas.microsoft.com/office/powerpoint/2010/main" val="4017771475"/>
              </p:ext>
            </p:extLst>
          </p:nvPr>
        </p:nvGraphicFramePr>
        <p:xfrm>
          <a:off x="3849341" y="2377831"/>
          <a:ext cx="859250" cy="466619"/>
        </p:xfrm>
        <a:graphic>
          <a:graphicData uri="http://schemas.openxmlformats.org/presentationml/2006/ole">
            <mc:AlternateContent xmlns:mc="http://schemas.openxmlformats.org/markup-compatibility/2006">
              <mc:Choice xmlns:v="urn:schemas-microsoft-com:vml" Requires="v">
                <p:oleObj spid="_x0000_s136847" name="Equation" r:id="rId5" imgW="393480" imgH="177480" progId="Equation.DSMT4">
                  <p:embed/>
                </p:oleObj>
              </mc:Choice>
              <mc:Fallback>
                <p:oleObj name="Equation" r:id="rId5" imgW="393480" imgH="177480" progId="Equation.DSMT4">
                  <p:embed/>
                  <p:pic>
                    <p:nvPicPr>
                      <p:cNvPr id="111620" name="Object 3"/>
                      <p:cNvPicPr>
                        <a:picLocks noChangeAspect="1" noChangeArrowheads="1"/>
                      </p:cNvPicPr>
                      <p:nvPr/>
                    </p:nvPicPr>
                    <p:blipFill>
                      <a:blip r:embed="rId6"/>
                      <a:srcRect/>
                      <a:stretch>
                        <a:fillRect/>
                      </a:stretch>
                    </p:blipFill>
                    <p:spPr bwMode="black">
                      <a:xfrm>
                        <a:off x="3849341" y="2377831"/>
                        <a:ext cx="859250" cy="466619"/>
                      </a:xfrm>
                      <a:prstGeom prst="rect">
                        <a:avLst/>
                      </a:prstGeom>
                      <a:noFill/>
                      <a:ln>
                        <a:noFill/>
                      </a:ln>
                      <a:effectLst/>
                    </p:spPr>
                  </p:pic>
                </p:oleObj>
              </mc:Fallback>
            </mc:AlternateContent>
          </a:graphicData>
        </a:graphic>
      </p:graphicFrame>
      <p:graphicFrame>
        <p:nvGraphicFramePr>
          <p:cNvPr id="40" name="Object 4"/>
          <p:cNvGraphicFramePr>
            <a:graphicFrameLocks noChangeAspect="1"/>
          </p:cNvGraphicFramePr>
          <p:nvPr>
            <p:extLst>
              <p:ext uri="{D42A27DB-BD31-4B8C-83A1-F6EECF244321}">
                <p14:modId xmlns:p14="http://schemas.microsoft.com/office/powerpoint/2010/main" val="2677396365"/>
              </p:ext>
            </p:extLst>
          </p:nvPr>
        </p:nvGraphicFramePr>
        <p:xfrm>
          <a:off x="2817813" y="4655754"/>
          <a:ext cx="7236412" cy="1058351"/>
        </p:xfrm>
        <a:graphic>
          <a:graphicData uri="http://schemas.openxmlformats.org/presentationml/2006/ole">
            <mc:AlternateContent xmlns:mc="http://schemas.openxmlformats.org/markup-compatibility/2006">
              <mc:Choice xmlns:v="urn:schemas-microsoft-com:vml" Requires="v">
                <p:oleObj spid="_x0000_s136848" name="Equation" r:id="rId7" imgW="3263760" imgH="457200" progId="Equation.DSMT4">
                  <p:embed/>
                </p:oleObj>
              </mc:Choice>
              <mc:Fallback>
                <p:oleObj name="Equation" r:id="rId7" imgW="3263760" imgH="457200" progId="Equation.DSMT4">
                  <p:embed/>
                  <p:pic>
                    <p:nvPicPr>
                      <p:cNvPr id="111621" name="Object 4"/>
                      <p:cNvPicPr>
                        <a:picLocks noChangeAspect="1" noChangeArrowheads="1"/>
                      </p:cNvPicPr>
                      <p:nvPr/>
                    </p:nvPicPr>
                    <p:blipFill>
                      <a:blip r:embed="rId8"/>
                      <a:srcRect/>
                      <a:stretch>
                        <a:fillRect/>
                      </a:stretch>
                    </p:blipFill>
                    <p:spPr bwMode="black">
                      <a:xfrm>
                        <a:off x="2817813" y="4655754"/>
                        <a:ext cx="7236412" cy="1058351"/>
                      </a:xfrm>
                      <a:prstGeom prst="rect">
                        <a:avLst/>
                      </a:prstGeom>
                      <a:noFill/>
                      <a:ln>
                        <a:noFill/>
                      </a:ln>
                      <a:effectLst/>
                    </p:spPr>
                  </p:pic>
                </p:oleObj>
              </mc:Fallback>
            </mc:AlternateContent>
          </a:graphicData>
        </a:graphic>
      </p:graphicFrame>
      <p:sp>
        <p:nvSpPr>
          <p:cNvPr id="41" name="Text Box 6"/>
          <p:cNvSpPr txBox="1">
            <a:spLocks noChangeArrowheads="1"/>
          </p:cNvSpPr>
          <p:nvPr/>
        </p:nvSpPr>
        <p:spPr bwMode="black">
          <a:xfrm>
            <a:off x="2352850" y="329158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再利用</a:t>
            </a:r>
          </a:p>
        </p:txBody>
      </p:sp>
      <p:graphicFrame>
        <p:nvGraphicFramePr>
          <p:cNvPr id="42" name="Object 5"/>
          <p:cNvGraphicFramePr>
            <a:graphicFrameLocks noChangeAspect="1"/>
          </p:cNvGraphicFramePr>
          <p:nvPr>
            <p:extLst>
              <p:ext uri="{D42A27DB-BD31-4B8C-83A1-F6EECF244321}">
                <p14:modId xmlns:p14="http://schemas.microsoft.com/office/powerpoint/2010/main" val="3773682544"/>
              </p:ext>
            </p:extLst>
          </p:nvPr>
        </p:nvGraphicFramePr>
        <p:xfrm>
          <a:off x="2902125" y="4046235"/>
          <a:ext cx="2298936" cy="609518"/>
        </p:xfrm>
        <a:graphic>
          <a:graphicData uri="http://schemas.openxmlformats.org/presentationml/2006/ole">
            <mc:AlternateContent xmlns:mc="http://schemas.openxmlformats.org/markup-compatibility/2006">
              <mc:Choice xmlns:v="urn:schemas-microsoft-com:vml" Requires="v">
                <p:oleObj spid="_x0000_s136849" name="Equation" r:id="rId9" imgW="914400" imgH="241200" progId="Equation.DSMT4">
                  <p:embed/>
                </p:oleObj>
              </mc:Choice>
              <mc:Fallback>
                <p:oleObj name="Equation" r:id="rId9" imgW="914400" imgH="241200" progId="Equation.DSMT4">
                  <p:embed/>
                  <p:pic>
                    <p:nvPicPr>
                      <p:cNvPr id="111623" name="Object 5"/>
                      <p:cNvPicPr>
                        <a:picLocks noChangeAspect="1" noChangeArrowheads="1"/>
                      </p:cNvPicPr>
                      <p:nvPr/>
                    </p:nvPicPr>
                    <p:blipFill>
                      <a:blip r:embed="rId10"/>
                      <a:srcRect/>
                      <a:stretch>
                        <a:fillRect/>
                      </a:stretch>
                    </p:blipFill>
                    <p:spPr bwMode="black">
                      <a:xfrm>
                        <a:off x="2902125" y="4046235"/>
                        <a:ext cx="2298936" cy="60951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181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105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5" name="Object 8"/>
          <p:cNvGraphicFramePr>
            <a:graphicFrameLocks/>
          </p:cNvGraphicFramePr>
          <p:nvPr>
            <p:extLst>
              <p:ext uri="{D42A27DB-BD31-4B8C-83A1-F6EECF244321}">
                <p14:modId xmlns:p14="http://schemas.microsoft.com/office/powerpoint/2010/main" val="2280789064"/>
              </p:ext>
            </p:extLst>
          </p:nvPr>
        </p:nvGraphicFramePr>
        <p:xfrm>
          <a:off x="3665895" y="1088636"/>
          <a:ext cx="3958094" cy="668096"/>
        </p:xfrm>
        <a:graphic>
          <a:graphicData uri="http://schemas.openxmlformats.org/presentationml/2006/ole">
            <mc:AlternateContent xmlns:mc="http://schemas.openxmlformats.org/markup-compatibility/2006">
              <mc:Choice xmlns:v="urn:schemas-microsoft-com:vml" Requires="v">
                <p:oleObj spid="_x0000_s137870" name="Equation" r:id="rId3" imgW="1879560" imgH="304560" progId="Equation.DSMT4">
                  <p:embed/>
                </p:oleObj>
              </mc:Choice>
              <mc:Fallback>
                <p:oleObj name="Equation" r:id="rId3" imgW="1879560" imgH="304560" progId="Equation.DSMT4">
                  <p:embed/>
                  <p:pic>
                    <p:nvPicPr>
                      <p:cNvPr id="112642" name="Object 8"/>
                      <p:cNvPicPr>
                        <a:picLocks noChangeArrowheads="1"/>
                      </p:cNvPicPr>
                      <p:nvPr/>
                    </p:nvPicPr>
                    <p:blipFill>
                      <a:blip r:embed="rId4"/>
                      <a:srcRect/>
                      <a:stretch>
                        <a:fillRect/>
                      </a:stretch>
                    </p:blipFill>
                    <p:spPr bwMode="black">
                      <a:xfrm>
                        <a:off x="3665895" y="1088636"/>
                        <a:ext cx="3958094" cy="668096"/>
                      </a:xfrm>
                      <a:prstGeom prst="rect">
                        <a:avLst/>
                      </a:prstGeom>
                      <a:noFill/>
                      <a:ln>
                        <a:noFill/>
                      </a:ln>
                      <a:effectLst/>
                    </p:spPr>
                  </p:pic>
                </p:oleObj>
              </mc:Fallback>
            </mc:AlternateContent>
          </a:graphicData>
        </a:graphic>
      </p:graphicFrame>
      <p:graphicFrame>
        <p:nvGraphicFramePr>
          <p:cNvPr id="8" name="Object 9"/>
          <p:cNvGraphicFramePr>
            <a:graphicFrameLocks/>
          </p:cNvGraphicFramePr>
          <p:nvPr>
            <p:extLst>
              <p:ext uri="{D42A27DB-BD31-4B8C-83A1-F6EECF244321}">
                <p14:modId xmlns:p14="http://schemas.microsoft.com/office/powerpoint/2010/main" val="1482356254"/>
              </p:ext>
            </p:extLst>
          </p:nvPr>
        </p:nvGraphicFramePr>
        <p:xfrm>
          <a:off x="3468689" y="4377803"/>
          <a:ext cx="5307882" cy="509780"/>
        </p:xfrm>
        <a:graphic>
          <a:graphicData uri="http://schemas.openxmlformats.org/presentationml/2006/ole">
            <mc:AlternateContent xmlns:mc="http://schemas.openxmlformats.org/markup-compatibility/2006">
              <mc:Choice xmlns:v="urn:schemas-microsoft-com:vml" Requires="v">
                <p:oleObj spid="_x0000_s137871" name="Equation" r:id="rId5" imgW="2908080" imgH="253800" progId="Equation.DSMT4">
                  <p:embed/>
                </p:oleObj>
              </mc:Choice>
              <mc:Fallback>
                <p:oleObj name="Equation" r:id="rId5" imgW="2908080" imgH="253800" progId="Equation.DSMT4">
                  <p:embed/>
                  <p:pic>
                    <p:nvPicPr>
                      <p:cNvPr id="112643" name="Object 9"/>
                      <p:cNvPicPr>
                        <a:picLocks noChangeArrowheads="1"/>
                      </p:cNvPicPr>
                      <p:nvPr/>
                    </p:nvPicPr>
                    <p:blipFill>
                      <a:blip r:embed="rId6"/>
                      <a:srcRect/>
                      <a:stretch>
                        <a:fillRect/>
                      </a:stretch>
                    </p:blipFill>
                    <p:spPr bwMode="black">
                      <a:xfrm>
                        <a:off x="3468689" y="4377803"/>
                        <a:ext cx="5307882" cy="509780"/>
                      </a:xfrm>
                      <a:prstGeom prst="rect">
                        <a:avLst/>
                      </a:prstGeom>
                      <a:noFill/>
                      <a:ln>
                        <a:noFill/>
                      </a:ln>
                      <a:effectLst/>
                    </p:spPr>
                  </p:pic>
                </p:oleObj>
              </mc:Fallback>
            </mc:AlternateContent>
          </a:graphicData>
        </a:graphic>
      </p:graphicFrame>
      <p:sp>
        <p:nvSpPr>
          <p:cNvPr id="9" name="Rectangle 10"/>
          <p:cNvSpPr>
            <a:spLocks noChangeArrowheads="1"/>
          </p:cNvSpPr>
          <p:nvPr/>
        </p:nvSpPr>
        <p:spPr bwMode="auto">
          <a:xfrm>
            <a:off x="2567345" y="117073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可求得</a:t>
            </a:r>
          </a:p>
        </p:txBody>
      </p:sp>
      <p:graphicFrame>
        <p:nvGraphicFramePr>
          <p:cNvPr id="11" name="Object 11"/>
          <p:cNvGraphicFramePr>
            <a:graphicFrameLocks/>
          </p:cNvGraphicFramePr>
          <p:nvPr>
            <p:extLst>
              <p:ext uri="{D42A27DB-BD31-4B8C-83A1-F6EECF244321}">
                <p14:modId xmlns:p14="http://schemas.microsoft.com/office/powerpoint/2010/main" val="1440059742"/>
              </p:ext>
            </p:extLst>
          </p:nvPr>
        </p:nvGraphicFramePr>
        <p:xfrm>
          <a:off x="3106737" y="5509190"/>
          <a:ext cx="7298216" cy="534302"/>
        </p:xfrm>
        <a:graphic>
          <a:graphicData uri="http://schemas.openxmlformats.org/presentationml/2006/ole">
            <mc:AlternateContent xmlns:mc="http://schemas.openxmlformats.org/markup-compatibility/2006">
              <mc:Choice xmlns:v="urn:schemas-microsoft-com:vml" Requires="v">
                <p:oleObj spid="_x0000_s137872" name="Equation" r:id="rId7" imgW="3213000" imgH="241200" progId="Equation.DSMT4">
                  <p:embed/>
                </p:oleObj>
              </mc:Choice>
              <mc:Fallback>
                <p:oleObj name="Equation" r:id="rId7" imgW="3213000" imgH="241200" progId="Equation.DSMT4">
                  <p:embed/>
                  <p:pic>
                    <p:nvPicPr>
                      <p:cNvPr id="112645" name="Object 11"/>
                      <p:cNvPicPr>
                        <a:picLocks noChangeArrowheads="1"/>
                      </p:cNvPicPr>
                      <p:nvPr/>
                    </p:nvPicPr>
                    <p:blipFill>
                      <a:blip r:embed="rId8"/>
                      <a:srcRect/>
                      <a:stretch>
                        <a:fillRect/>
                      </a:stretch>
                    </p:blipFill>
                    <p:spPr bwMode="black">
                      <a:xfrm>
                        <a:off x="3106737" y="5509190"/>
                        <a:ext cx="7298216" cy="534302"/>
                      </a:xfrm>
                      <a:prstGeom prst="rect">
                        <a:avLst/>
                      </a:prstGeom>
                      <a:noFill/>
                      <a:ln>
                        <a:noFill/>
                      </a:ln>
                      <a:effectLst/>
                    </p:spPr>
                  </p:pic>
                </p:oleObj>
              </mc:Fallback>
            </mc:AlternateContent>
          </a:graphicData>
        </a:graphic>
      </p:graphicFrame>
      <p:sp>
        <p:nvSpPr>
          <p:cNvPr id="12" name="Rectangle 13"/>
          <p:cNvSpPr>
            <a:spLocks noChangeArrowheads="1"/>
          </p:cNvSpPr>
          <p:nvPr/>
        </p:nvSpPr>
        <p:spPr bwMode="auto">
          <a:xfrm>
            <a:off x="2568933" y="506010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则有：</a:t>
            </a:r>
          </a:p>
        </p:txBody>
      </p:sp>
      <p:graphicFrame>
        <p:nvGraphicFramePr>
          <p:cNvPr id="13" name="Object 14"/>
          <p:cNvGraphicFramePr>
            <a:graphicFrameLocks/>
          </p:cNvGraphicFramePr>
          <p:nvPr>
            <p:extLst>
              <p:ext uri="{D42A27DB-BD31-4B8C-83A1-F6EECF244321}">
                <p14:modId xmlns:p14="http://schemas.microsoft.com/office/powerpoint/2010/main" val="512372247"/>
              </p:ext>
            </p:extLst>
          </p:nvPr>
        </p:nvGraphicFramePr>
        <p:xfrm>
          <a:off x="3624510" y="1502554"/>
          <a:ext cx="5324475" cy="2717800"/>
        </p:xfrm>
        <a:graphic>
          <a:graphicData uri="http://schemas.openxmlformats.org/presentationml/2006/ole">
            <mc:AlternateContent xmlns:mc="http://schemas.openxmlformats.org/markup-compatibility/2006">
              <mc:Choice xmlns:v="urn:schemas-microsoft-com:vml" Requires="v">
                <p:oleObj spid="_x0000_s137873" name="Equation" r:id="rId9" imgW="2628720" imgH="1447560" progId="Equation.DSMT4">
                  <p:embed/>
                </p:oleObj>
              </mc:Choice>
              <mc:Fallback>
                <p:oleObj name="Equation" r:id="rId9" imgW="2628720" imgH="1447560" progId="Equation.DSMT4">
                  <p:embed/>
                  <p:pic>
                    <p:nvPicPr>
                      <p:cNvPr id="112648" name="Object 14"/>
                      <p:cNvPicPr>
                        <a:picLocks noChangeArrowheads="1"/>
                      </p:cNvPicPr>
                      <p:nvPr/>
                    </p:nvPicPr>
                    <p:blipFill>
                      <a:blip r:embed="rId10"/>
                      <a:srcRect/>
                      <a:stretch>
                        <a:fillRect/>
                      </a:stretch>
                    </p:blipFill>
                    <p:spPr bwMode="black">
                      <a:xfrm>
                        <a:off x="3624510" y="1502554"/>
                        <a:ext cx="5324475" cy="2717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15"/>
          <p:cNvSpPr>
            <a:spLocks noChangeArrowheads="1"/>
          </p:cNvSpPr>
          <p:nvPr/>
        </p:nvSpPr>
        <p:spPr bwMode="auto">
          <a:xfrm>
            <a:off x="2568933" y="441240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于是：</a:t>
            </a:r>
          </a:p>
        </p:txBody>
      </p:sp>
    </p:spTree>
    <p:extLst>
      <p:ext uri="{BB962C8B-B14F-4D97-AF65-F5344CB8AC3E}">
        <p14:creationId xmlns:p14="http://schemas.microsoft.com/office/powerpoint/2010/main" val="4258765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106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5" name="Rectangle 6"/>
          <p:cNvSpPr>
            <a:spLocks noChangeArrowheads="1"/>
          </p:cNvSpPr>
          <p:nvPr/>
        </p:nvSpPr>
        <p:spPr bwMode="auto">
          <a:xfrm>
            <a:off x="2060032" y="1073809"/>
            <a:ext cx="806450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buFont typeface="Wingdings" panose="05000000000000000000" pitchFamily="2" charset="2"/>
              <a:buChar char="p"/>
            </a:pPr>
            <a:r>
              <a:rPr lang="zh-CN" altLang="en-US" sz="2800" b="0" dirty="0">
                <a:latin typeface="+mn-ea"/>
                <a:ea typeface="+mn-ea"/>
              </a:rPr>
              <a:t> 城市交通流的预测</a:t>
            </a:r>
          </a:p>
          <a:p>
            <a:pPr algn="l" eaLnBrk="1" hangingPunct="1">
              <a:spcBef>
                <a:spcPct val="20000"/>
              </a:spcBef>
            </a:pPr>
            <a:r>
              <a:rPr kumimoji="1" lang="zh-CN" altLang="en-US" sz="2400" b="0" dirty="0">
                <a:latin typeface="+mn-ea"/>
                <a:ea typeface="+mn-ea"/>
              </a:rPr>
              <a:t>       即处理交通参数的时间序列。</a:t>
            </a:r>
          </a:p>
          <a:p>
            <a:pPr algn="l" eaLnBrk="1" hangingPunct="1">
              <a:spcBef>
                <a:spcPct val="20000"/>
              </a:spcBef>
            </a:pPr>
            <a:r>
              <a:rPr kumimoji="1" lang="zh-CN" altLang="en-US" sz="2400" b="0" dirty="0">
                <a:latin typeface="+mn-ea"/>
                <a:ea typeface="+mn-ea"/>
              </a:rPr>
              <a:t>       在现实生活中存在各种各样的时间序列问题</a:t>
            </a:r>
            <a:r>
              <a:rPr kumimoji="1" lang="en-US" altLang="zh-CN" sz="2400" b="0" dirty="0">
                <a:latin typeface="+mn-ea"/>
                <a:ea typeface="+mn-ea"/>
              </a:rPr>
              <a:t>,</a:t>
            </a:r>
            <a:r>
              <a:rPr kumimoji="1" lang="zh-CN" altLang="en-US" sz="2400" b="0" dirty="0">
                <a:latin typeface="+mn-ea"/>
                <a:ea typeface="+mn-ea"/>
              </a:rPr>
              <a:t>人们对于时序的研究主要基于两种方法：一种是用随机过程的理论建立线性关系模型，如回归模型、</a:t>
            </a:r>
            <a:r>
              <a:rPr kumimoji="1" lang="en-US" altLang="zh-CN" sz="2400" b="0" dirty="0">
                <a:latin typeface="+mn-ea"/>
                <a:ea typeface="+mn-ea"/>
              </a:rPr>
              <a:t>ARIMA</a:t>
            </a:r>
            <a:r>
              <a:rPr kumimoji="1" lang="zh-CN" altLang="en-US" sz="2400" b="0" dirty="0">
                <a:latin typeface="+mn-ea"/>
                <a:ea typeface="+mn-ea"/>
              </a:rPr>
              <a:t>模型等；另外一种方法则是利用非线性动力学方法，研究低自由度的混沌系统。</a:t>
            </a:r>
          </a:p>
          <a:p>
            <a:pPr algn="l" eaLnBrk="1" hangingPunct="1">
              <a:spcBef>
                <a:spcPct val="20000"/>
              </a:spcBef>
              <a:buFont typeface="Wingdings" panose="05000000000000000000" pitchFamily="2" charset="2"/>
              <a:buChar char="p"/>
            </a:pPr>
            <a:r>
              <a:rPr lang="zh-CN" altLang="en-US" sz="2800" b="0" dirty="0">
                <a:latin typeface="+mn-ea"/>
                <a:ea typeface="+mn-ea"/>
              </a:rPr>
              <a:t> 预测方法举例</a:t>
            </a:r>
            <a:endParaRPr lang="en-US" altLang="zh-CN" sz="2800" b="0" dirty="0">
              <a:latin typeface="+mn-ea"/>
              <a:ea typeface="+mn-ea"/>
            </a:endParaRPr>
          </a:p>
          <a:p>
            <a:pPr algn="l" eaLnBrk="1" hangingPunct="1">
              <a:spcBef>
                <a:spcPct val="20000"/>
              </a:spcBef>
            </a:pPr>
            <a:r>
              <a:rPr kumimoji="1" lang="zh-CN" altLang="en-US" sz="2400" b="0" dirty="0">
                <a:latin typeface="+mn-ea"/>
                <a:ea typeface="+mn-ea"/>
              </a:rPr>
              <a:t>时空自回归滑动平均求和模型</a:t>
            </a:r>
            <a:r>
              <a:rPr kumimoji="1" lang="en-US" altLang="zh-CN" sz="2400" b="0" dirty="0">
                <a:latin typeface="+mn-ea"/>
                <a:ea typeface="+mn-ea"/>
              </a:rPr>
              <a:t>----</a:t>
            </a:r>
            <a:r>
              <a:rPr kumimoji="1" lang="en-US" altLang="zh-CN" sz="2400" b="0" dirty="0">
                <a:solidFill>
                  <a:srgbClr val="FF0000"/>
                </a:solidFill>
                <a:latin typeface="+mn-ea"/>
                <a:ea typeface="+mn-ea"/>
              </a:rPr>
              <a:t>STARIMA</a:t>
            </a:r>
            <a:r>
              <a:rPr kumimoji="1" lang="zh-CN" altLang="en-US" sz="2400" b="0" dirty="0">
                <a:latin typeface="+mn-ea"/>
                <a:ea typeface="+mn-ea"/>
              </a:rPr>
              <a:t>（</a:t>
            </a:r>
            <a:r>
              <a:rPr kumimoji="1" lang="en-US" altLang="zh-CN" sz="2400" b="0" dirty="0">
                <a:latin typeface="+mn-ea"/>
                <a:ea typeface="+mn-ea"/>
              </a:rPr>
              <a:t>Autoregressive Integrated Moving Average Model</a:t>
            </a:r>
            <a:r>
              <a:rPr kumimoji="1" lang="zh-CN" altLang="en-US" sz="2400" b="0" dirty="0">
                <a:latin typeface="+mn-ea"/>
                <a:ea typeface="+mn-ea"/>
              </a:rPr>
              <a:t>）</a:t>
            </a:r>
            <a:endParaRPr kumimoji="1" lang="en-US" altLang="zh-CN" sz="2400" b="0" dirty="0">
              <a:latin typeface="+mn-ea"/>
              <a:ea typeface="+mn-ea"/>
            </a:endParaRPr>
          </a:p>
          <a:p>
            <a:pPr algn="l" eaLnBrk="1" hangingPunct="1">
              <a:spcBef>
                <a:spcPct val="20000"/>
              </a:spcBef>
            </a:pPr>
            <a:r>
              <a:rPr kumimoji="1" lang="zh-CN" altLang="en-US" sz="2400" b="0" dirty="0">
                <a:latin typeface="+mn-ea"/>
                <a:ea typeface="+mn-ea"/>
              </a:rPr>
              <a:t>多变量自适应回归样条模型</a:t>
            </a:r>
            <a:r>
              <a:rPr kumimoji="1" lang="en-US" altLang="zh-CN" sz="2400" b="0" dirty="0">
                <a:latin typeface="+mn-ea"/>
                <a:ea typeface="+mn-ea"/>
              </a:rPr>
              <a:t>----</a:t>
            </a:r>
            <a:r>
              <a:rPr kumimoji="1" lang="en-US" altLang="zh-CN" sz="2400" b="0" dirty="0">
                <a:solidFill>
                  <a:srgbClr val="FF0000"/>
                </a:solidFill>
                <a:latin typeface="+mn-ea"/>
                <a:ea typeface="+mn-ea"/>
              </a:rPr>
              <a:t>MARS</a:t>
            </a:r>
            <a:r>
              <a:rPr kumimoji="1" lang="en-US" altLang="zh-CN" sz="2400" b="0" dirty="0">
                <a:latin typeface="+mn-ea"/>
                <a:ea typeface="+mn-ea"/>
              </a:rPr>
              <a:t> </a:t>
            </a:r>
            <a:r>
              <a:rPr kumimoji="1" lang="zh-CN" altLang="en-US" sz="2400" b="0" dirty="0">
                <a:latin typeface="+mn-ea"/>
                <a:ea typeface="+mn-ea"/>
              </a:rPr>
              <a:t>（</a:t>
            </a:r>
            <a:r>
              <a:rPr kumimoji="1" lang="en-US" altLang="zh-CN" sz="2400" b="0" dirty="0">
                <a:latin typeface="+mn-ea"/>
                <a:ea typeface="+mn-ea"/>
              </a:rPr>
              <a:t>Multivariate Adaptive Regressive Splines</a:t>
            </a:r>
            <a:r>
              <a:rPr kumimoji="1" lang="zh-CN" altLang="en-US" sz="2400" b="0" dirty="0">
                <a:latin typeface="+mn-ea"/>
                <a:ea typeface="+mn-ea"/>
              </a:rPr>
              <a:t>）</a:t>
            </a:r>
            <a:endParaRPr kumimoji="1" lang="en-US" altLang="en-US" sz="2400" b="0" dirty="0">
              <a:latin typeface="+mn-ea"/>
              <a:ea typeface="+mn-ea"/>
            </a:endParaRPr>
          </a:p>
          <a:p>
            <a:pPr algn="l" eaLnBrk="1" hangingPunct="1">
              <a:spcBef>
                <a:spcPct val="20000"/>
              </a:spcBef>
            </a:pPr>
            <a:endParaRPr kumimoji="1" lang="en-US" altLang="zh-CN" sz="2400" b="0" dirty="0">
              <a:latin typeface="+mn-ea"/>
              <a:ea typeface="+mn-ea"/>
            </a:endParaRPr>
          </a:p>
        </p:txBody>
      </p:sp>
    </p:spTree>
    <p:extLst>
      <p:ext uri="{BB962C8B-B14F-4D97-AF65-F5344CB8AC3E}">
        <p14:creationId xmlns:p14="http://schemas.microsoft.com/office/powerpoint/2010/main" val="7482066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107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Rectangle 3"/>
          <p:cNvSpPr>
            <a:spLocks noChangeArrowheads="1"/>
          </p:cNvSpPr>
          <p:nvPr/>
        </p:nvSpPr>
        <p:spPr bwMode="auto">
          <a:xfrm>
            <a:off x="2135188" y="1341439"/>
            <a:ext cx="8064500"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buFont typeface="Wingdings" panose="05000000000000000000" pitchFamily="2" charset="2"/>
              <a:buChar char="p"/>
            </a:pPr>
            <a:r>
              <a:rPr lang="zh-CN" altLang="en-US" sz="2800" b="0" dirty="0">
                <a:latin typeface="+mn-ea"/>
                <a:ea typeface="+mn-ea"/>
              </a:rPr>
              <a:t> 时空自回归滑动平均求和模型</a:t>
            </a:r>
            <a:r>
              <a:rPr lang="en-US" altLang="zh-CN" sz="2800" b="0" dirty="0">
                <a:latin typeface="+mn-ea"/>
                <a:ea typeface="+mn-ea"/>
              </a:rPr>
              <a:t>(STARIMA)</a:t>
            </a:r>
          </a:p>
          <a:p>
            <a:pPr algn="l" eaLnBrk="1" hangingPunct="1">
              <a:spcBef>
                <a:spcPct val="20000"/>
              </a:spcBef>
              <a:buFont typeface="Wingdings" panose="05000000000000000000" pitchFamily="2" charset="2"/>
              <a:buNone/>
            </a:pPr>
            <a:r>
              <a:rPr kumimoji="1" lang="zh-CN" altLang="en-US" sz="2400" b="0" dirty="0">
                <a:latin typeface="+mn-ea"/>
                <a:ea typeface="+mn-ea"/>
              </a:rPr>
              <a:t>        由</a:t>
            </a:r>
            <a:r>
              <a:rPr kumimoji="1" lang="en-US" altLang="zh-CN" sz="2400" b="0" dirty="0">
                <a:latin typeface="+mn-ea"/>
                <a:ea typeface="+mn-ea"/>
              </a:rPr>
              <a:t>Pfeifer</a:t>
            </a:r>
            <a:r>
              <a:rPr kumimoji="1" lang="zh-CN" altLang="en-US" sz="2400" b="0" dirty="0">
                <a:latin typeface="+mn-ea"/>
                <a:ea typeface="+mn-ea"/>
              </a:rPr>
              <a:t>在</a:t>
            </a:r>
            <a:r>
              <a:rPr kumimoji="1" lang="en-US" altLang="zh-CN" sz="2400" b="0" dirty="0">
                <a:latin typeface="+mn-ea"/>
                <a:ea typeface="+mn-ea"/>
              </a:rPr>
              <a:t>1980</a:t>
            </a:r>
            <a:r>
              <a:rPr kumimoji="1" lang="zh-CN" altLang="en-US" sz="2400" b="0" dirty="0">
                <a:latin typeface="+mn-ea"/>
                <a:ea typeface="+mn-ea"/>
              </a:rPr>
              <a:t>年提出，后来广泛应用于多个领域的预测问题。它的主要优点在于综合了数据本身的相关性，以及在某种区域内各位置相邻采集点所采集数据间的相关性。</a:t>
            </a:r>
          </a:p>
          <a:p>
            <a:pPr algn="l" eaLnBrk="1" hangingPunct="1">
              <a:spcBef>
                <a:spcPct val="20000"/>
              </a:spcBef>
              <a:buFont typeface="Wingdings" panose="05000000000000000000" pitchFamily="2" charset="2"/>
              <a:buNone/>
            </a:pPr>
            <a:endParaRPr kumimoji="1" lang="zh-CN" altLang="en-US" sz="2400" b="0" dirty="0">
              <a:latin typeface="+mn-ea"/>
              <a:ea typeface="+mn-ea"/>
            </a:endParaRPr>
          </a:p>
          <a:p>
            <a:pPr algn="l" eaLnBrk="1" hangingPunct="1">
              <a:spcBef>
                <a:spcPct val="20000"/>
              </a:spcBef>
              <a:buFont typeface="Wingdings" panose="05000000000000000000" pitchFamily="2" charset="2"/>
              <a:buChar char="p"/>
            </a:pPr>
            <a:r>
              <a:rPr lang="zh-CN" altLang="en-US" sz="2800" b="0" dirty="0">
                <a:latin typeface="+mn-ea"/>
                <a:ea typeface="+mn-ea"/>
              </a:rPr>
              <a:t> </a:t>
            </a:r>
            <a:r>
              <a:rPr lang="en-US" altLang="zh-CN" sz="2800" b="0" dirty="0">
                <a:latin typeface="+mn-ea"/>
                <a:ea typeface="+mn-ea"/>
              </a:rPr>
              <a:t>STARIMA</a:t>
            </a:r>
            <a:r>
              <a:rPr lang="zh-CN" altLang="en-US" sz="2800" b="0" dirty="0">
                <a:latin typeface="+mn-ea"/>
                <a:ea typeface="+mn-ea"/>
              </a:rPr>
              <a:t>在交通预测方面的应用</a:t>
            </a:r>
          </a:p>
          <a:p>
            <a:pPr algn="l" eaLnBrk="1" hangingPunct="1">
              <a:spcBef>
                <a:spcPct val="20000"/>
              </a:spcBef>
              <a:buFont typeface="Wingdings" panose="05000000000000000000" pitchFamily="2" charset="2"/>
              <a:buNone/>
            </a:pPr>
            <a:r>
              <a:rPr kumimoji="1" lang="zh-CN" altLang="en-US" sz="2400" b="0" dirty="0">
                <a:latin typeface="+mn-ea"/>
                <a:ea typeface="+mn-ea"/>
              </a:rPr>
              <a:t>     交通流作为实际交通路网中的数据，在时间上其自身有自相关性，而在空间位置上与其相邻的路段也具有相关性，因此在交通流的预测上希望同时考虑这两方面的因素。</a:t>
            </a:r>
            <a:endParaRPr kumimoji="1" lang="en-US" altLang="zh-CN" sz="2400" b="0" dirty="0">
              <a:latin typeface="+mn-ea"/>
              <a:ea typeface="+mn-ea"/>
            </a:endParaRPr>
          </a:p>
        </p:txBody>
      </p:sp>
    </p:spTree>
    <p:extLst>
      <p:ext uri="{BB962C8B-B14F-4D97-AF65-F5344CB8AC3E}">
        <p14:creationId xmlns:p14="http://schemas.microsoft.com/office/powerpoint/2010/main" val="9314566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108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5" name="Object 4"/>
          <p:cNvGraphicFramePr>
            <a:graphicFrameLocks noChangeAspect="1"/>
          </p:cNvGraphicFramePr>
          <p:nvPr/>
        </p:nvGraphicFramePr>
        <p:xfrm>
          <a:off x="1774826" y="1311276"/>
          <a:ext cx="5184775" cy="1973263"/>
        </p:xfrm>
        <a:graphic>
          <a:graphicData uri="http://schemas.openxmlformats.org/presentationml/2006/ole">
            <mc:AlternateContent xmlns:mc="http://schemas.openxmlformats.org/markup-compatibility/2006">
              <mc:Choice xmlns:v="urn:schemas-microsoft-com:vml" Requires="v">
                <p:oleObj spid="_x0000_s166133" name="Visio" r:id="rId3" imgW="3768667" imgH="1631380" progId="Visio.Drawing.11">
                  <p:embed/>
                </p:oleObj>
              </mc:Choice>
              <mc:Fallback>
                <p:oleObj name="Visio" r:id="rId3" imgW="3768667" imgH="1631380" progId="Visio.Drawing.1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t="8827" b="4413"/>
                      <a:stretch>
                        <a:fillRect/>
                      </a:stretch>
                    </p:blipFill>
                    <p:spPr bwMode="auto">
                      <a:xfrm>
                        <a:off x="1774826" y="1311276"/>
                        <a:ext cx="5184775"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6"/>
          <p:cNvGraphicFramePr>
            <a:graphicFrameLocks noChangeAspect="1"/>
          </p:cNvGraphicFramePr>
          <p:nvPr/>
        </p:nvGraphicFramePr>
        <p:xfrm>
          <a:off x="1774825" y="3500438"/>
          <a:ext cx="4033838" cy="2743200"/>
        </p:xfrm>
        <a:graphic>
          <a:graphicData uri="http://schemas.openxmlformats.org/presentationml/2006/ole">
            <mc:AlternateContent xmlns:mc="http://schemas.openxmlformats.org/markup-compatibility/2006">
              <mc:Choice xmlns:v="urn:schemas-microsoft-com:vml" Requires="v">
                <p:oleObj spid="_x0000_s166134" name="Equation" r:id="rId5" imgW="3365500" imgH="2286000" progId="Equation.DSMT4">
                  <p:embed/>
                </p:oleObj>
              </mc:Choice>
              <mc:Fallback>
                <p:oleObj name="Equation" r:id="rId5" imgW="3365500" imgH="2286000" progId="Equation.DSMT4">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825" y="3500438"/>
                        <a:ext cx="403383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6270626" y="3500438"/>
          <a:ext cx="4143375" cy="2741612"/>
        </p:xfrm>
        <a:graphic>
          <a:graphicData uri="http://schemas.openxmlformats.org/presentationml/2006/ole">
            <mc:AlternateContent xmlns:mc="http://schemas.openxmlformats.org/markup-compatibility/2006">
              <mc:Choice xmlns:v="urn:schemas-microsoft-com:vml" Requires="v">
                <p:oleObj spid="_x0000_s166135" name="Equation" r:id="rId7" imgW="3454400" imgH="2286000" progId="Equation.DSMT4">
                  <p:embed/>
                </p:oleObj>
              </mc:Choice>
              <mc:Fallback>
                <p:oleObj name="Equation" r:id="rId7" imgW="3454400" imgH="2286000" progId="Equation.DSMT4">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0626" y="3500438"/>
                        <a:ext cx="4143375"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10"/>
          <p:cNvSpPr txBox="1">
            <a:spLocks noChangeArrowheads="1"/>
          </p:cNvSpPr>
          <p:nvPr/>
        </p:nvSpPr>
        <p:spPr bwMode="auto">
          <a:xfrm>
            <a:off x="6959601" y="1665289"/>
            <a:ext cx="35290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pPr>
            <a:r>
              <a:rPr kumimoji="1" lang="zh-CN" altLang="en-US" sz="2400" b="0">
                <a:latin typeface="+mn-ea"/>
                <a:ea typeface="+mn-ea"/>
              </a:rPr>
              <a:t>第</a:t>
            </a:r>
            <a:r>
              <a:rPr kumimoji="1" lang="en-US" altLang="zh-CN" sz="2400" b="0">
                <a:latin typeface="+mn-ea"/>
                <a:ea typeface="+mn-ea"/>
              </a:rPr>
              <a:t>i</a:t>
            </a:r>
            <a:r>
              <a:rPr kumimoji="1" lang="zh-CN" altLang="en-US" sz="2400" b="0">
                <a:latin typeface="+mn-ea"/>
                <a:ea typeface="+mn-ea"/>
              </a:rPr>
              <a:t>阶空间权值矩阵表示了与下游路段相隔</a:t>
            </a:r>
            <a:r>
              <a:rPr kumimoji="1" lang="en-US" altLang="zh-CN" sz="2400" b="0">
                <a:latin typeface="+mn-ea"/>
                <a:ea typeface="+mn-ea"/>
              </a:rPr>
              <a:t>i</a:t>
            </a:r>
            <a:r>
              <a:rPr kumimoji="1" lang="zh-CN" altLang="en-US" sz="2400" b="0">
                <a:latin typeface="+mn-ea"/>
                <a:ea typeface="+mn-ea"/>
              </a:rPr>
              <a:t>条路段的上游路段的权值</a:t>
            </a:r>
            <a:r>
              <a:rPr lang="zh-CN" altLang="en-US">
                <a:latin typeface="+mn-ea"/>
                <a:ea typeface="+mn-ea"/>
              </a:rPr>
              <a:t> </a:t>
            </a:r>
          </a:p>
        </p:txBody>
      </p:sp>
    </p:spTree>
    <p:extLst>
      <p:ext uri="{BB962C8B-B14F-4D97-AF65-F5344CB8AC3E}">
        <p14:creationId xmlns:p14="http://schemas.microsoft.com/office/powerpoint/2010/main" val="15744537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109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135188" y="1628775"/>
            <a:ext cx="8064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buFont typeface="Wingdings" panose="05000000000000000000" pitchFamily="2" charset="2"/>
              <a:buNone/>
            </a:pPr>
            <a:r>
              <a:rPr kumimoji="1" lang="zh-CN" altLang="en-US" sz="2400" b="0">
                <a:latin typeface="+mn-ea"/>
                <a:ea typeface="+mn-ea"/>
              </a:rPr>
              <a:t>      假设该时间序列由自身前</a:t>
            </a:r>
            <a:r>
              <a:rPr kumimoji="1" lang="en-US" altLang="zh-CN" sz="2400" b="0">
                <a:latin typeface="+mn-ea"/>
                <a:ea typeface="+mn-ea"/>
              </a:rPr>
              <a:t>3</a:t>
            </a:r>
            <a:r>
              <a:rPr kumimoji="1" lang="zh-CN" altLang="en-US" sz="2400" b="0">
                <a:latin typeface="+mn-ea"/>
                <a:ea typeface="+mn-ea"/>
              </a:rPr>
              <a:t>个时间点的数据、</a:t>
            </a:r>
            <a:r>
              <a:rPr kumimoji="1" lang="en-US" altLang="zh-CN" sz="2400" b="0">
                <a:latin typeface="+mn-ea"/>
                <a:ea typeface="+mn-ea"/>
              </a:rPr>
              <a:t>(t-1)</a:t>
            </a:r>
            <a:r>
              <a:rPr kumimoji="1" lang="zh-CN" altLang="en-US" sz="2400" b="0">
                <a:latin typeface="+mn-ea"/>
                <a:ea typeface="+mn-ea"/>
              </a:rPr>
              <a:t>时刻</a:t>
            </a:r>
            <a:r>
              <a:rPr kumimoji="1" lang="en-US" altLang="zh-CN" sz="2400" b="0">
                <a:latin typeface="+mn-ea"/>
                <a:ea typeface="+mn-ea"/>
              </a:rPr>
              <a:t>1</a:t>
            </a:r>
            <a:r>
              <a:rPr kumimoji="1" lang="zh-CN" altLang="en-US" sz="2400" b="0">
                <a:latin typeface="+mn-ea"/>
                <a:ea typeface="+mn-ea"/>
              </a:rPr>
              <a:t>阶邻居和</a:t>
            </a:r>
            <a:r>
              <a:rPr kumimoji="1" lang="en-US" altLang="zh-CN" sz="2400" b="0">
                <a:latin typeface="+mn-ea"/>
                <a:ea typeface="+mn-ea"/>
              </a:rPr>
              <a:t>2</a:t>
            </a:r>
            <a:r>
              <a:rPr kumimoji="1" lang="zh-CN" altLang="en-US" sz="2400" b="0">
                <a:latin typeface="+mn-ea"/>
                <a:ea typeface="+mn-ea"/>
              </a:rPr>
              <a:t>阶邻居采集点数据、以及模型误差项构成，则预测模型如下：</a:t>
            </a:r>
            <a:endParaRPr lang="en-US" altLang="zh-CN">
              <a:latin typeface="+mn-ea"/>
              <a:ea typeface="+mn-ea"/>
            </a:endParaRPr>
          </a:p>
        </p:txBody>
      </p:sp>
      <p:graphicFrame>
        <p:nvGraphicFramePr>
          <p:cNvPr id="8" name="Object 4"/>
          <p:cNvGraphicFramePr>
            <a:graphicFrameLocks noChangeAspect="1"/>
          </p:cNvGraphicFramePr>
          <p:nvPr/>
        </p:nvGraphicFramePr>
        <p:xfrm>
          <a:off x="2351088" y="2997200"/>
          <a:ext cx="7751762" cy="457200"/>
        </p:xfrm>
        <a:graphic>
          <a:graphicData uri="http://schemas.openxmlformats.org/presentationml/2006/ole">
            <mc:AlternateContent xmlns:mc="http://schemas.openxmlformats.org/markup-compatibility/2006">
              <mc:Choice xmlns:v="urn:schemas-microsoft-com:vml" Requires="v">
                <p:oleObj spid="_x0000_s166995" name="Equation" r:id="rId3" imgW="3873500" imgH="228600" progId="Equation.DSMT4">
                  <p:embed/>
                </p:oleObj>
              </mc:Choice>
              <mc:Fallback>
                <p:oleObj name="Equation" r:id="rId3" imgW="3873500" imgH="228600" progId="Equation.DSMT4">
                  <p:embed/>
                  <p:pic>
                    <p:nvPicPr>
                      <p:cNvPr id="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2997200"/>
                        <a:ext cx="7751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6"/>
          <p:cNvSpPr>
            <a:spLocks noChangeArrowheads="1"/>
          </p:cNvSpPr>
          <p:nvPr/>
        </p:nvSpPr>
        <p:spPr bwMode="auto">
          <a:xfrm>
            <a:off x="2208214" y="3716338"/>
            <a:ext cx="79914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buFont typeface="Wingdings" panose="05000000000000000000" pitchFamily="2" charset="2"/>
              <a:buNone/>
            </a:pPr>
            <a:r>
              <a:rPr kumimoji="1" lang="zh-CN" altLang="en-US" sz="2400" b="0">
                <a:latin typeface="+mn-ea"/>
                <a:ea typeface="+mn-ea"/>
              </a:rPr>
              <a:t>上式右边前三项代表了该序列的时间相关性，第</a:t>
            </a:r>
            <a:r>
              <a:rPr kumimoji="1" lang="en-US" altLang="zh-CN" sz="2400" b="0">
                <a:latin typeface="+mn-ea"/>
                <a:ea typeface="+mn-ea"/>
              </a:rPr>
              <a:t>4</a:t>
            </a:r>
            <a:r>
              <a:rPr kumimoji="1" lang="zh-CN" altLang="en-US" sz="2400" b="0">
                <a:latin typeface="+mn-ea"/>
                <a:ea typeface="+mn-ea"/>
              </a:rPr>
              <a:t>、</a:t>
            </a:r>
            <a:r>
              <a:rPr kumimoji="1" lang="en-US" altLang="zh-CN" sz="2400" b="0">
                <a:latin typeface="+mn-ea"/>
                <a:ea typeface="+mn-ea"/>
              </a:rPr>
              <a:t>5</a:t>
            </a:r>
            <a:r>
              <a:rPr kumimoji="1" lang="zh-CN" altLang="en-US" sz="2400" b="0">
                <a:latin typeface="+mn-ea"/>
                <a:ea typeface="+mn-ea"/>
              </a:rPr>
              <a:t>项代表了该序列的空间相关性。 </a:t>
            </a:r>
            <a:endParaRPr kumimoji="1" lang="en-US" altLang="zh-CN" sz="2400" b="0">
              <a:latin typeface="+mn-ea"/>
              <a:ea typeface="+mn-ea"/>
            </a:endParaRPr>
          </a:p>
        </p:txBody>
      </p:sp>
    </p:spTree>
    <p:extLst>
      <p:ext uri="{BB962C8B-B14F-4D97-AF65-F5344CB8AC3E}">
        <p14:creationId xmlns:p14="http://schemas.microsoft.com/office/powerpoint/2010/main" val="2497033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2800" dirty="0"/>
          </a:p>
          <a:p>
            <a:pPr marL="457200" lvl="1" indent="0">
              <a:lnSpc>
                <a:spcPct val="150000"/>
              </a:lnSpc>
              <a:buNone/>
            </a:pPr>
            <a:r>
              <a:rPr lang="zh-CN" altLang="en-US" sz="2800" dirty="0"/>
              <a:t>（</a:t>
            </a:r>
            <a:r>
              <a:rPr lang="en-US" altLang="zh-CN" sz="2800" dirty="0"/>
              <a:t>3</a:t>
            </a:r>
            <a:r>
              <a:rPr lang="zh-CN" altLang="en-US" sz="2800" dirty="0"/>
              <a:t>）容易确定模型参数（估计方法证明）</a:t>
            </a:r>
            <a:endParaRPr lang="en-US" altLang="zh-CN" sz="2800" dirty="0"/>
          </a:p>
          <a:p>
            <a:pPr lvl="2">
              <a:lnSpc>
                <a:spcPct val="150000"/>
              </a:lnSpc>
            </a:pPr>
            <a:endParaRPr lang="zh-CN" altLang="en-US"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1" name="Group 26"/>
          <p:cNvGrpSpPr>
            <a:grpSpLocks/>
          </p:cNvGrpSpPr>
          <p:nvPr/>
        </p:nvGrpSpPr>
        <p:grpSpPr bwMode="auto">
          <a:xfrm>
            <a:off x="2618940" y="5154615"/>
            <a:ext cx="6899275" cy="962026"/>
            <a:chOff x="340" y="3191"/>
            <a:chExt cx="4346" cy="606"/>
          </a:xfrm>
        </p:grpSpPr>
        <p:graphicFrame>
          <p:nvGraphicFramePr>
            <p:cNvPr id="12" name="Object 4"/>
            <p:cNvGraphicFramePr>
              <a:graphicFrameLocks/>
            </p:cNvGraphicFramePr>
            <p:nvPr>
              <p:extLst>
                <p:ext uri="{D42A27DB-BD31-4B8C-83A1-F6EECF244321}">
                  <p14:modId xmlns:p14="http://schemas.microsoft.com/office/powerpoint/2010/main" val="1962934639"/>
                </p:ext>
              </p:extLst>
            </p:nvPr>
          </p:nvGraphicFramePr>
          <p:xfrm>
            <a:off x="1566" y="3191"/>
            <a:ext cx="3116" cy="346"/>
          </p:xfrm>
          <a:graphic>
            <a:graphicData uri="http://schemas.openxmlformats.org/presentationml/2006/ole">
              <mc:AlternateContent xmlns:mc="http://schemas.openxmlformats.org/markup-compatibility/2006">
                <mc:Choice xmlns:v="urn:schemas-microsoft-com:vml" Requires="v">
                  <p:oleObj spid="_x0000_s157514" name="Equation" r:id="rId3" imgW="2692080" imgH="317160" progId="Equation.DSMT4">
                    <p:embed/>
                  </p:oleObj>
                </mc:Choice>
                <mc:Fallback>
                  <p:oleObj name="Equation" r:id="rId3" imgW="2692080" imgH="317160" progId="Equation.DSMT4">
                    <p:embed/>
                    <p:pic>
                      <p:nvPicPr>
                        <p:cNvPr id="12308" name="Object 4"/>
                        <p:cNvPicPr>
                          <a:picLocks noChangeArrowheads="1"/>
                        </p:cNvPicPr>
                        <p:nvPr/>
                      </p:nvPicPr>
                      <p:blipFill>
                        <a:blip r:embed="rId4"/>
                        <a:srcRect/>
                        <a:stretch>
                          <a:fillRect/>
                        </a:stretch>
                      </p:blipFill>
                      <p:spPr bwMode="black">
                        <a:xfrm>
                          <a:off x="1566" y="3191"/>
                          <a:ext cx="3116" cy="346"/>
                        </a:xfrm>
                        <a:prstGeom prst="rect">
                          <a:avLst/>
                        </a:prstGeom>
                        <a:noFill/>
                        <a:ln>
                          <a:noFill/>
                        </a:ln>
                        <a:effectLst/>
                      </p:spPr>
                    </p:pic>
                  </p:oleObj>
                </mc:Fallback>
              </mc:AlternateContent>
            </a:graphicData>
          </a:graphic>
        </p:graphicFrame>
        <p:graphicFrame>
          <p:nvGraphicFramePr>
            <p:cNvPr id="13" name="Object 5"/>
            <p:cNvGraphicFramePr>
              <a:graphicFrameLocks/>
            </p:cNvGraphicFramePr>
            <p:nvPr>
              <p:extLst>
                <p:ext uri="{D42A27DB-BD31-4B8C-83A1-F6EECF244321}">
                  <p14:modId xmlns:p14="http://schemas.microsoft.com/office/powerpoint/2010/main" val="2476552030"/>
                </p:ext>
              </p:extLst>
            </p:nvPr>
          </p:nvGraphicFramePr>
          <p:xfrm>
            <a:off x="802" y="3525"/>
            <a:ext cx="3884" cy="272"/>
          </p:xfrm>
          <a:graphic>
            <a:graphicData uri="http://schemas.openxmlformats.org/presentationml/2006/ole">
              <mc:AlternateContent xmlns:mc="http://schemas.openxmlformats.org/markup-compatibility/2006">
                <mc:Choice xmlns:v="urn:schemas-microsoft-com:vml" Requires="v">
                  <p:oleObj spid="_x0000_s157515" name="Equation" r:id="rId5" imgW="3238200" imgH="253800" progId="Equation.DSMT4">
                    <p:embed/>
                  </p:oleObj>
                </mc:Choice>
                <mc:Fallback>
                  <p:oleObj name="Equation" r:id="rId5" imgW="3238200" imgH="253800" progId="Equation.DSMT4">
                    <p:embed/>
                    <p:pic>
                      <p:nvPicPr>
                        <p:cNvPr id="12309" name="Object 5"/>
                        <p:cNvPicPr>
                          <a:picLocks noChangeArrowheads="1"/>
                        </p:cNvPicPr>
                        <p:nvPr/>
                      </p:nvPicPr>
                      <p:blipFill>
                        <a:blip r:embed="rId6"/>
                        <a:srcRect/>
                        <a:stretch>
                          <a:fillRect/>
                        </a:stretch>
                      </p:blipFill>
                      <p:spPr bwMode="black">
                        <a:xfrm>
                          <a:off x="802" y="3525"/>
                          <a:ext cx="3884" cy="272"/>
                        </a:xfrm>
                        <a:prstGeom prst="rect">
                          <a:avLst/>
                        </a:prstGeom>
                        <a:noFill/>
                        <a:ln>
                          <a:noFill/>
                        </a:ln>
                        <a:effectLst/>
                      </p:spPr>
                    </p:pic>
                  </p:oleObj>
                </mc:Fallback>
              </mc:AlternateContent>
            </a:graphicData>
          </a:graphic>
        </p:graphicFrame>
        <p:sp>
          <p:nvSpPr>
            <p:cNvPr id="14" name="Rectangle 6"/>
            <p:cNvSpPr>
              <a:spLocks noChangeArrowheads="1"/>
            </p:cNvSpPr>
            <p:nvPr/>
          </p:nvSpPr>
          <p:spPr bwMode="auto">
            <a:xfrm>
              <a:off x="340" y="3249"/>
              <a:ext cx="99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bg2"/>
                </a:buClr>
                <a:buFont typeface="Wingdings" panose="05000000000000000000" pitchFamily="2" charset="2"/>
                <a:buNone/>
              </a:pPr>
              <a:r>
                <a:rPr kumimoji="1" lang="zh-CN" altLang="en-US" sz="2400" b="0">
                  <a:latin typeface="+mn-ea"/>
                  <a:ea typeface="+mn-ea"/>
                </a:rPr>
                <a:t>向量表示</a:t>
              </a:r>
            </a:p>
          </p:txBody>
        </p:sp>
      </p:grpSp>
      <p:grpSp>
        <p:nvGrpSpPr>
          <p:cNvPr id="15" name="Group 25"/>
          <p:cNvGrpSpPr>
            <a:grpSpLocks/>
          </p:cNvGrpSpPr>
          <p:nvPr/>
        </p:nvGrpSpPr>
        <p:grpSpPr bwMode="auto">
          <a:xfrm>
            <a:off x="2618940" y="4582942"/>
            <a:ext cx="7429501" cy="649288"/>
            <a:chOff x="340" y="2823"/>
            <a:chExt cx="4680" cy="409"/>
          </a:xfrm>
        </p:grpSpPr>
        <p:sp>
          <p:nvSpPr>
            <p:cNvPr id="16" name="Rectangle 8"/>
            <p:cNvSpPr>
              <a:spLocks noChangeArrowheads="1"/>
            </p:cNvSpPr>
            <p:nvPr/>
          </p:nvSpPr>
          <p:spPr bwMode="auto">
            <a:xfrm>
              <a:off x="340" y="2824"/>
              <a:ext cx="15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bg2"/>
                </a:buClr>
                <a:buFont typeface="Wingdings" panose="05000000000000000000" pitchFamily="2" charset="2"/>
                <a:buNone/>
              </a:pPr>
              <a:r>
                <a:rPr kumimoji="1" lang="zh-CN" altLang="en-US" sz="2400" b="0" dirty="0">
                  <a:latin typeface="+mn-ea"/>
                  <a:ea typeface="+mn-ea"/>
                </a:rPr>
                <a:t>待确定参数</a:t>
              </a:r>
            </a:p>
          </p:txBody>
        </p:sp>
        <p:graphicFrame>
          <p:nvGraphicFramePr>
            <p:cNvPr id="17" name="Object 9"/>
            <p:cNvGraphicFramePr>
              <a:graphicFrameLocks/>
            </p:cNvGraphicFramePr>
            <p:nvPr>
              <p:extLst>
                <p:ext uri="{D42A27DB-BD31-4B8C-83A1-F6EECF244321}">
                  <p14:modId xmlns:p14="http://schemas.microsoft.com/office/powerpoint/2010/main" val="246558257"/>
                </p:ext>
              </p:extLst>
            </p:nvPr>
          </p:nvGraphicFramePr>
          <p:xfrm>
            <a:off x="1566" y="2823"/>
            <a:ext cx="3454" cy="352"/>
          </p:xfrm>
          <a:graphic>
            <a:graphicData uri="http://schemas.openxmlformats.org/presentationml/2006/ole">
              <mc:AlternateContent xmlns:mc="http://schemas.openxmlformats.org/markup-compatibility/2006">
                <mc:Choice xmlns:v="urn:schemas-microsoft-com:vml" Requires="v">
                  <p:oleObj spid="_x0000_s157516" name="Equation" r:id="rId7" imgW="3288960" imgH="279360" progId="Equation.DSMT4">
                    <p:embed/>
                  </p:oleObj>
                </mc:Choice>
                <mc:Fallback>
                  <p:oleObj name="Equation" r:id="rId7" imgW="3288960" imgH="279360" progId="Equation.DSMT4">
                    <p:embed/>
                    <p:pic>
                      <p:nvPicPr>
                        <p:cNvPr id="12307" name="Object 9"/>
                        <p:cNvPicPr>
                          <a:picLocks noChangeArrowheads="1"/>
                        </p:cNvPicPr>
                        <p:nvPr/>
                      </p:nvPicPr>
                      <p:blipFill>
                        <a:blip r:embed="rId8"/>
                        <a:srcRect/>
                        <a:stretch>
                          <a:fillRect/>
                        </a:stretch>
                      </p:blipFill>
                      <p:spPr bwMode="black">
                        <a:xfrm>
                          <a:off x="1566" y="2823"/>
                          <a:ext cx="3454" cy="352"/>
                        </a:xfrm>
                        <a:prstGeom prst="rect">
                          <a:avLst/>
                        </a:prstGeom>
                        <a:noFill/>
                        <a:ln>
                          <a:noFill/>
                        </a:ln>
                        <a:effectLst/>
                      </p:spPr>
                    </p:pic>
                  </p:oleObj>
                </mc:Fallback>
              </mc:AlternateContent>
            </a:graphicData>
          </a:graphic>
        </p:graphicFrame>
      </p:grpSp>
      <p:grpSp>
        <p:nvGrpSpPr>
          <p:cNvPr id="18" name="Group 24"/>
          <p:cNvGrpSpPr>
            <a:grpSpLocks/>
          </p:cNvGrpSpPr>
          <p:nvPr/>
        </p:nvGrpSpPr>
        <p:grpSpPr bwMode="auto">
          <a:xfrm>
            <a:off x="2579252" y="3109241"/>
            <a:ext cx="6318250" cy="1714501"/>
            <a:chOff x="340" y="1797"/>
            <a:chExt cx="3980" cy="1080"/>
          </a:xfrm>
        </p:grpSpPr>
        <p:graphicFrame>
          <p:nvGraphicFramePr>
            <p:cNvPr id="19" name="Object 11"/>
            <p:cNvGraphicFramePr>
              <a:graphicFrameLocks/>
            </p:cNvGraphicFramePr>
            <p:nvPr>
              <p:extLst>
                <p:ext uri="{D42A27DB-BD31-4B8C-83A1-F6EECF244321}">
                  <p14:modId xmlns:p14="http://schemas.microsoft.com/office/powerpoint/2010/main" val="4060439126"/>
                </p:ext>
              </p:extLst>
            </p:nvPr>
          </p:nvGraphicFramePr>
          <p:xfrm>
            <a:off x="1463" y="1806"/>
            <a:ext cx="2857" cy="1071"/>
          </p:xfrm>
          <a:graphic>
            <a:graphicData uri="http://schemas.openxmlformats.org/presentationml/2006/ole">
              <mc:AlternateContent xmlns:mc="http://schemas.openxmlformats.org/markup-compatibility/2006">
                <mc:Choice xmlns:v="urn:schemas-microsoft-com:vml" Requires="v">
                  <p:oleObj spid="_x0000_s157517" name="Equation" r:id="rId9" imgW="2514600" imgH="965160" progId="Equation.DSMT4">
                    <p:embed/>
                  </p:oleObj>
                </mc:Choice>
                <mc:Fallback>
                  <p:oleObj name="Equation" r:id="rId9" imgW="2514600" imgH="965160" progId="Equation.DSMT4">
                    <p:embed/>
                    <p:pic>
                      <p:nvPicPr>
                        <p:cNvPr id="12304" name="Object 11"/>
                        <p:cNvPicPr>
                          <a:picLocks noChangeArrowheads="1"/>
                        </p:cNvPicPr>
                        <p:nvPr/>
                      </p:nvPicPr>
                      <p:blipFill>
                        <a:blip r:embed="rId10"/>
                        <a:srcRect/>
                        <a:stretch>
                          <a:fillRect/>
                        </a:stretch>
                      </p:blipFill>
                      <p:spPr bwMode="black">
                        <a:xfrm>
                          <a:off x="1463" y="1806"/>
                          <a:ext cx="2857" cy="1071"/>
                        </a:xfrm>
                        <a:prstGeom prst="rect">
                          <a:avLst/>
                        </a:prstGeom>
                        <a:noFill/>
                        <a:ln>
                          <a:noFill/>
                        </a:ln>
                        <a:effectLst/>
                      </p:spPr>
                    </p:pic>
                  </p:oleObj>
                </mc:Fallback>
              </mc:AlternateContent>
            </a:graphicData>
          </a:graphic>
        </p:graphicFrame>
        <p:sp>
          <p:nvSpPr>
            <p:cNvPr id="20" name="Rectangle 12"/>
            <p:cNvSpPr>
              <a:spLocks noChangeArrowheads="1"/>
            </p:cNvSpPr>
            <p:nvPr/>
          </p:nvSpPr>
          <p:spPr bwMode="auto">
            <a:xfrm>
              <a:off x="340" y="1797"/>
              <a:ext cx="15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bg2"/>
                </a:buClr>
                <a:buFont typeface="Wingdings" panose="05000000000000000000" pitchFamily="2" charset="2"/>
                <a:buNone/>
              </a:pPr>
              <a:r>
                <a:rPr kumimoji="1" lang="zh-CN" altLang="en-US" sz="2400" b="0">
                  <a:latin typeface="+mn-ea"/>
                  <a:ea typeface="+mn-ea"/>
                </a:rPr>
                <a:t>逼近多项式</a:t>
              </a:r>
            </a:p>
          </p:txBody>
        </p:sp>
      </p:grpSp>
      <p:grpSp>
        <p:nvGrpSpPr>
          <p:cNvPr id="21" name="Group 22"/>
          <p:cNvGrpSpPr>
            <a:grpSpLocks/>
          </p:cNvGrpSpPr>
          <p:nvPr/>
        </p:nvGrpSpPr>
        <p:grpSpPr bwMode="auto">
          <a:xfrm>
            <a:off x="3523814" y="2158370"/>
            <a:ext cx="4075112" cy="552450"/>
            <a:chOff x="910" y="1059"/>
            <a:chExt cx="2567" cy="348"/>
          </a:xfrm>
        </p:grpSpPr>
        <p:graphicFrame>
          <p:nvGraphicFramePr>
            <p:cNvPr id="22" name="Object 14"/>
            <p:cNvGraphicFramePr>
              <a:graphicFrameLocks/>
            </p:cNvGraphicFramePr>
            <p:nvPr>
              <p:extLst>
                <p:ext uri="{D42A27DB-BD31-4B8C-83A1-F6EECF244321}">
                  <p14:modId xmlns:p14="http://schemas.microsoft.com/office/powerpoint/2010/main" val="2827495049"/>
                </p:ext>
              </p:extLst>
            </p:nvPr>
          </p:nvGraphicFramePr>
          <p:xfrm>
            <a:off x="910" y="1059"/>
            <a:ext cx="1099" cy="348"/>
          </p:xfrm>
          <a:graphic>
            <a:graphicData uri="http://schemas.openxmlformats.org/presentationml/2006/ole">
              <mc:AlternateContent xmlns:mc="http://schemas.openxmlformats.org/markup-compatibility/2006">
                <mc:Choice xmlns:v="urn:schemas-microsoft-com:vml" Requires="v">
                  <p:oleObj spid="_x0000_s157518" name="Equation" r:id="rId11" imgW="1028520" imgH="279360" progId="Equation.DSMT4">
                    <p:embed/>
                  </p:oleObj>
                </mc:Choice>
                <mc:Fallback>
                  <p:oleObj name="Equation" r:id="rId11" imgW="1028520" imgH="279360" progId="Equation.DSMT4">
                    <p:embed/>
                    <p:pic>
                      <p:nvPicPr>
                        <p:cNvPr id="12299" name="Object 14"/>
                        <p:cNvPicPr>
                          <a:picLocks noChangeArrowheads="1"/>
                        </p:cNvPicPr>
                        <p:nvPr/>
                      </p:nvPicPr>
                      <p:blipFill>
                        <a:blip r:embed="rId12"/>
                        <a:srcRect/>
                        <a:stretch>
                          <a:fillRect/>
                        </a:stretch>
                      </p:blipFill>
                      <p:spPr bwMode="black">
                        <a:xfrm>
                          <a:off x="910" y="1059"/>
                          <a:ext cx="1099" cy="348"/>
                        </a:xfrm>
                        <a:prstGeom prst="rect">
                          <a:avLst/>
                        </a:prstGeom>
                        <a:noFill/>
                        <a:ln>
                          <a:noFill/>
                        </a:ln>
                        <a:effectLst/>
                      </p:spPr>
                    </p:pic>
                  </p:oleObj>
                </mc:Fallback>
              </mc:AlternateContent>
            </a:graphicData>
          </a:graphic>
        </p:graphicFrame>
        <p:graphicFrame>
          <p:nvGraphicFramePr>
            <p:cNvPr id="23" name="Object 15"/>
            <p:cNvGraphicFramePr>
              <a:graphicFrameLocks/>
            </p:cNvGraphicFramePr>
            <p:nvPr>
              <p:extLst>
                <p:ext uri="{D42A27DB-BD31-4B8C-83A1-F6EECF244321}">
                  <p14:modId xmlns:p14="http://schemas.microsoft.com/office/powerpoint/2010/main" val="4275453876"/>
                </p:ext>
              </p:extLst>
            </p:nvPr>
          </p:nvGraphicFramePr>
          <p:xfrm>
            <a:off x="3276" y="1129"/>
            <a:ext cx="201" cy="206"/>
          </p:xfrm>
          <a:graphic>
            <a:graphicData uri="http://schemas.openxmlformats.org/presentationml/2006/ole">
              <mc:AlternateContent xmlns:mc="http://schemas.openxmlformats.org/markup-compatibility/2006">
                <mc:Choice xmlns:v="urn:schemas-microsoft-com:vml" Requires="v">
                  <p:oleObj spid="_x0000_s157519" name="Equation" r:id="rId13" imgW="139680" imgH="164880" progId="Equation.DSMT4">
                    <p:embed/>
                  </p:oleObj>
                </mc:Choice>
                <mc:Fallback>
                  <p:oleObj name="Equation" r:id="rId13" imgW="139680" imgH="164880" progId="Equation.DSMT4">
                    <p:embed/>
                    <p:pic>
                      <p:nvPicPr>
                        <p:cNvPr id="12300" name="Object 15"/>
                        <p:cNvPicPr>
                          <a:picLocks noChangeArrowheads="1"/>
                        </p:cNvPicPr>
                        <p:nvPr/>
                      </p:nvPicPr>
                      <p:blipFill>
                        <a:blip r:embed="rId14"/>
                        <a:srcRect/>
                        <a:stretch>
                          <a:fillRect/>
                        </a:stretch>
                      </p:blipFill>
                      <p:spPr bwMode="black">
                        <a:xfrm>
                          <a:off x="3276" y="1129"/>
                          <a:ext cx="201" cy="206"/>
                        </a:xfrm>
                        <a:prstGeom prst="rect">
                          <a:avLst/>
                        </a:prstGeom>
                        <a:noFill/>
                        <a:ln>
                          <a:noFill/>
                        </a:ln>
                        <a:effectLst/>
                      </p:spPr>
                    </p:pic>
                  </p:oleObj>
                </mc:Fallback>
              </mc:AlternateContent>
            </a:graphicData>
          </a:graphic>
        </p:graphicFrame>
        <p:graphicFrame>
          <p:nvGraphicFramePr>
            <p:cNvPr id="24" name="Object 16"/>
            <p:cNvGraphicFramePr>
              <a:graphicFrameLocks/>
            </p:cNvGraphicFramePr>
            <p:nvPr>
              <p:extLst>
                <p:ext uri="{D42A27DB-BD31-4B8C-83A1-F6EECF244321}">
                  <p14:modId xmlns:p14="http://schemas.microsoft.com/office/powerpoint/2010/main" val="2144025746"/>
                </p:ext>
              </p:extLst>
            </p:nvPr>
          </p:nvGraphicFramePr>
          <p:xfrm>
            <a:off x="2366" y="1095"/>
            <a:ext cx="574" cy="300"/>
          </p:xfrm>
          <a:graphic>
            <a:graphicData uri="http://schemas.openxmlformats.org/presentationml/2006/ole">
              <mc:AlternateContent xmlns:mc="http://schemas.openxmlformats.org/markup-compatibility/2006">
                <mc:Choice xmlns:v="urn:schemas-microsoft-com:vml" Requires="v">
                  <p:oleObj spid="_x0000_s157520" name="Equation" r:id="rId15" imgW="368280" imgH="203040" progId="Equation.DSMT4">
                    <p:embed/>
                  </p:oleObj>
                </mc:Choice>
                <mc:Fallback>
                  <p:oleObj name="Equation" r:id="rId15" imgW="368280" imgH="203040" progId="Equation.DSMT4">
                    <p:embed/>
                    <p:pic>
                      <p:nvPicPr>
                        <p:cNvPr id="12301" name="Object 16"/>
                        <p:cNvPicPr>
                          <a:picLocks noChangeArrowheads="1"/>
                        </p:cNvPicPr>
                        <p:nvPr/>
                      </p:nvPicPr>
                      <p:blipFill>
                        <a:blip r:embed="rId16"/>
                        <a:srcRect/>
                        <a:stretch>
                          <a:fillRect/>
                        </a:stretch>
                      </p:blipFill>
                      <p:spPr bwMode="black">
                        <a:xfrm>
                          <a:off x="2366" y="1095"/>
                          <a:ext cx="574" cy="300"/>
                        </a:xfrm>
                        <a:prstGeom prst="rect">
                          <a:avLst/>
                        </a:prstGeom>
                        <a:noFill/>
                        <a:ln>
                          <a:noFill/>
                        </a:ln>
                        <a:effectLst/>
                      </p:spPr>
                    </p:pic>
                  </p:oleObj>
                </mc:Fallback>
              </mc:AlternateContent>
            </a:graphicData>
          </a:graphic>
        </p:graphicFrame>
        <p:sp>
          <p:nvSpPr>
            <p:cNvPr id="25" name="Line 17"/>
            <p:cNvSpPr>
              <a:spLocks noChangeShapeType="1"/>
            </p:cNvSpPr>
            <p:nvPr/>
          </p:nvSpPr>
          <p:spPr bwMode="black">
            <a:xfrm>
              <a:off x="2078" y="1240"/>
              <a:ext cx="194" cy="1"/>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 name="Line 18"/>
            <p:cNvSpPr>
              <a:spLocks noChangeShapeType="1"/>
            </p:cNvSpPr>
            <p:nvPr/>
          </p:nvSpPr>
          <p:spPr bwMode="black">
            <a:xfrm>
              <a:off x="3022" y="1240"/>
              <a:ext cx="194" cy="1"/>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7" name="Group 23"/>
          <p:cNvGrpSpPr>
            <a:grpSpLocks/>
          </p:cNvGrpSpPr>
          <p:nvPr/>
        </p:nvGrpSpPr>
        <p:grpSpPr bwMode="auto">
          <a:xfrm>
            <a:off x="2618939" y="2638816"/>
            <a:ext cx="5138738" cy="647700"/>
            <a:chOff x="340" y="1480"/>
            <a:chExt cx="3237" cy="408"/>
          </a:xfrm>
        </p:grpSpPr>
        <p:graphicFrame>
          <p:nvGraphicFramePr>
            <p:cNvPr id="28" name="Object 20"/>
            <p:cNvGraphicFramePr>
              <a:graphicFrameLocks/>
            </p:cNvGraphicFramePr>
            <p:nvPr>
              <p:extLst>
                <p:ext uri="{D42A27DB-BD31-4B8C-83A1-F6EECF244321}">
                  <p14:modId xmlns:p14="http://schemas.microsoft.com/office/powerpoint/2010/main" val="2626417655"/>
                </p:ext>
              </p:extLst>
            </p:nvPr>
          </p:nvGraphicFramePr>
          <p:xfrm>
            <a:off x="1502" y="1482"/>
            <a:ext cx="2075" cy="331"/>
          </p:xfrm>
          <a:graphic>
            <a:graphicData uri="http://schemas.openxmlformats.org/presentationml/2006/ole">
              <mc:AlternateContent xmlns:mc="http://schemas.openxmlformats.org/markup-compatibility/2006">
                <mc:Choice xmlns:v="urn:schemas-microsoft-com:vml" Requires="v">
                  <p:oleObj spid="_x0000_s157521" name="Equation" r:id="rId17" imgW="1511280" imgH="228600" progId="Equation.DSMT4">
                    <p:embed/>
                  </p:oleObj>
                </mc:Choice>
                <mc:Fallback>
                  <p:oleObj name="Equation" r:id="rId17" imgW="1511280" imgH="228600" progId="Equation.DSMT4">
                    <p:embed/>
                    <p:pic>
                      <p:nvPicPr>
                        <p:cNvPr id="12297" name="Object 20"/>
                        <p:cNvPicPr>
                          <a:picLocks noChangeArrowheads="1"/>
                        </p:cNvPicPr>
                        <p:nvPr/>
                      </p:nvPicPr>
                      <p:blipFill>
                        <a:blip r:embed="rId18"/>
                        <a:srcRect/>
                        <a:stretch>
                          <a:fillRect/>
                        </a:stretch>
                      </p:blipFill>
                      <p:spPr bwMode="black">
                        <a:xfrm>
                          <a:off x="1502" y="1482"/>
                          <a:ext cx="2075" cy="331"/>
                        </a:xfrm>
                        <a:prstGeom prst="rect">
                          <a:avLst/>
                        </a:prstGeom>
                        <a:noFill/>
                        <a:ln>
                          <a:noFill/>
                        </a:ln>
                        <a:effectLst/>
                      </p:spPr>
                    </p:pic>
                  </p:oleObj>
                </mc:Fallback>
              </mc:AlternateContent>
            </a:graphicData>
          </a:graphic>
        </p:graphicFrame>
        <p:sp>
          <p:nvSpPr>
            <p:cNvPr id="29" name="Rectangle 21"/>
            <p:cNvSpPr>
              <a:spLocks noChangeArrowheads="1"/>
            </p:cNvSpPr>
            <p:nvPr/>
          </p:nvSpPr>
          <p:spPr bwMode="auto">
            <a:xfrm>
              <a:off x="340" y="1480"/>
              <a:ext cx="113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bg2"/>
                </a:buClr>
                <a:buFont typeface="Wingdings" panose="05000000000000000000" pitchFamily="2" charset="2"/>
                <a:buNone/>
              </a:pPr>
              <a:r>
                <a:rPr kumimoji="1" lang="zh-CN" altLang="en-US" sz="2400" b="0">
                  <a:latin typeface="+mn-ea"/>
                  <a:ea typeface="+mn-ea"/>
                </a:rPr>
                <a:t>观测值</a:t>
              </a:r>
            </a:p>
          </p:txBody>
        </p:sp>
      </p:grpSp>
    </p:spTree>
    <p:extLst>
      <p:ext uri="{BB962C8B-B14F-4D97-AF65-F5344CB8AC3E}">
        <p14:creationId xmlns:p14="http://schemas.microsoft.com/office/powerpoint/2010/main" val="217371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i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110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135188" y="1484313"/>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buFont typeface="Wingdings" panose="05000000000000000000" pitchFamily="2" charset="2"/>
              <a:buNone/>
            </a:pPr>
            <a:r>
              <a:rPr kumimoji="1" lang="en-US" altLang="zh-CN" sz="2400" b="0">
                <a:latin typeface="+mn-ea"/>
                <a:ea typeface="+mn-ea"/>
              </a:rPr>
              <a:t>STARIMA</a:t>
            </a:r>
            <a:r>
              <a:rPr kumimoji="1" lang="zh-CN" altLang="en-US" sz="2400" b="0">
                <a:latin typeface="+mn-ea"/>
                <a:ea typeface="+mn-ea"/>
              </a:rPr>
              <a:t>预测结果</a:t>
            </a:r>
            <a:endParaRPr lang="en-US" altLang="zh-CN">
              <a:latin typeface="+mn-ea"/>
              <a:ea typeface="+mn-ea"/>
            </a:endParaRPr>
          </a:p>
        </p:txBody>
      </p:sp>
      <p:sp>
        <p:nvSpPr>
          <p:cNvPr id="8" name="Rectangle 4"/>
          <p:cNvSpPr>
            <a:spLocks noChangeArrowheads="1"/>
          </p:cNvSpPr>
          <p:nvPr/>
        </p:nvSpPr>
        <p:spPr bwMode="auto">
          <a:xfrm>
            <a:off x="1524001" y="311464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mn-ea"/>
              <a:ea typeface="+mn-ea"/>
            </a:endParaRPr>
          </a:p>
        </p:txBody>
      </p:sp>
      <p:pic>
        <p:nvPicPr>
          <p:cNvPr id="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6" y="2349500"/>
            <a:ext cx="4556125"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326" y="2335214"/>
            <a:ext cx="4530725"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2795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111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697" y="1170733"/>
            <a:ext cx="6484937"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068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112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135188" y="1341438"/>
            <a:ext cx="80645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buFont typeface="Wingdings" panose="05000000000000000000" pitchFamily="2" charset="2"/>
              <a:buChar char="p"/>
            </a:pPr>
            <a:r>
              <a:rPr lang="zh-CN" altLang="en-US" sz="2800" b="0" dirty="0">
                <a:latin typeface="+mn-ea"/>
                <a:ea typeface="+mn-ea"/>
              </a:rPr>
              <a:t> 多变量自适应回归样条模型 </a:t>
            </a:r>
            <a:r>
              <a:rPr lang="en-US" altLang="zh-CN" sz="2800" b="0" dirty="0">
                <a:latin typeface="+mn-ea"/>
                <a:ea typeface="+mn-ea"/>
              </a:rPr>
              <a:t>(MARS)</a:t>
            </a:r>
          </a:p>
          <a:p>
            <a:pPr algn="l" eaLnBrk="1" hangingPunct="1">
              <a:spcBef>
                <a:spcPct val="20000"/>
              </a:spcBef>
              <a:buFont typeface="Wingdings" panose="05000000000000000000" pitchFamily="2" charset="2"/>
              <a:buNone/>
            </a:pPr>
            <a:r>
              <a:rPr kumimoji="1" lang="zh-CN" altLang="en-US" sz="2400" b="0" dirty="0">
                <a:latin typeface="+mn-ea"/>
                <a:ea typeface="+mn-ea"/>
              </a:rPr>
              <a:t>       该算法在</a:t>
            </a:r>
            <a:r>
              <a:rPr kumimoji="1" lang="en-US" altLang="zh-CN" sz="2400" b="0" dirty="0">
                <a:latin typeface="+mn-ea"/>
                <a:ea typeface="+mn-ea"/>
              </a:rPr>
              <a:t>1991</a:t>
            </a:r>
            <a:r>
              <a:rPr kumimoji="1" lang="zh-CN" altLang="en-US" sz="2400" b="0" dirty="0">
                <a:latin typeface="+mn-ea"/>
                <a:ea typeface="+mn-ea"/>
              </a:rPr>
              <a:t>年由</a:t>
            </a:r>
            <a:r>
              <a:rPr kumimoji="1" lang="en-US" altLang="zh-CN" sz="2400" b="0" dirty="0">
                <a:latin typeface="+mn-ea"/>
                <a:ea typeface="+mn-ea"/>
              </a:rPr>
              <a:t>Stanford University</a:t>
            </a:r>
            <a:r>
              <a:rPr kumimoji="1" lang="zh-CN" altLang="en-US" sz="2400" b="0" dirty="0">
                <a:latin typeface="+mn-ea"/>
                <a:ea typeface="+mn-ea"/>
              </a:rPr>
              <a:t>的统计学家、物理学家</a:t>
            </a:r>
            <a:r>
              <a:rPr kumimoji="1" lang="en-US" altLang="zh-CN" sz="2400" b="0" dirty="0">
                <a:latin typeface="+mn-ea"/>
                <a:ea typeface="+mn-ea"/>
              </a:rPr>
              <a:t>Jerome Friedman</a:t>
            </a:r>
            <a:r>
              <a:rPr kumimoji="1" lang="zh-CN" altLang="en-US" sz="2400" b="0" dirty="0">
                <a:latin typeface="+mn-ea"/>
                <a:ea typeface="+mn-ea"/>
              </a:rPr>
              <a:t>首先提出。作为一种新的回归建模算法，</a:t>
            </a:r>
            <a:r>
              <a:rPr kumimoji="1" lang="en-US" altLang="zh-CN" sz="2400" b="0" dirty="0">
                <a:latin typeface="+mn-ea"/>
                <a:ea typeface="+mn-ea"/>
              </a:rPr>
              <a:t>MARS</a:t>
            </a:r>
            <a:r>
              <a:rPr kumimoji="1" lang="zh-CN" altLang="en-US" sz="2400" b="0" dirty="0">
                <a:latin typeface="+mn-ea"/>
                <a:ea typeface="+mn-ea"/>
              </a:rPr>
              <a:t>在对高维数据中的一些复杂结构，如非线性和变量之间的相关性分析等方面被证明是非常有效的。</a:t>
            </a:r>
          </a:p>
          <a:p>
            <a:pPr algn="l" eaLnBrk="1" hangingPunct="1">
              <a:spcBef>
                <a:spcPct val="20000"/>
              </a:spcBef>
              <a:buFont typeface="Wingdings" panose="05000000000000000000" pitchFamily="2" charset="2"/>
              <a:buNone/>
            </a:pPr>
            <a:endParaRPr kumimoji="1" lang="zh-CN" altLang="en-US" sz="2400" b="0" dirty="0">
              <a:latin typeface="+mn-ea"/>
              <a:ea typeface="+mn-ea"/>
            </a:endParaRPr>
          </a:p>
          <a:p>
            <a:pPr algn="l" eaLnBrk="1" hangingPunct="1">
              <a:spcBef>
                <a:spcPct val="20000"/>
              </a:spcBef>
              <a:buFont typeface="Wingdings" panose="05000000000000000000" pitchFamily="2" charset="2"/>
              <a:buChar char="p"/>
            </a:pPr>
            <a:r>
              <a:rPr lang="zh-CN" altLang="en-US" sz="2800" b="0" dirty="0">
                <a:latin typeface="+mn-ea"/>
                <a:ea typeface="+mn-ea"/>
              </a:rPr>
              <a:t> </a:t>
            </a:r>
            <a:r>
              <a:rPr lang="en-US" altLang="zh-CN" sz="2800" b="0" dirty="0">
                <a:latin typeface="+mn-ea"/>
                <a:ea typeface="+mn-ea"/>
              </a:rPr>
              <a:t>MARS</a:t>
            </a:r>
            <a:r>
              <a:rPr lang="zh-CN" altLang="en-US" sz="2800" b="0" dirty="0">
                <a:latin typeface="+mn-ea"/>
                <a:ea typeface="+mn-ea"/>
              </a:rPr>
              <a:t>在交通预测方面的应用</a:t>
            </a:r>
          </a:p>
          <a:p>
            <a:pPr algn="l" eaLnBrk="1" hangingPunct="1">
              <a:spcBef>
                <a:spcPct val="20000"/>
              </a:spcBef>
              <a:buFont typeface="Wingdings" panose="05000000000000000000" pitchFamily="2" charset="2"/>
              <a:buNone/>
            </a:pPr>
            <a:r>
              <a:rPr kumimoji="1" lang="zh-CN" altLang="en-US" sz="2400" b="0" dirty="0">
                <a:latin typeface="+mn-ea"/>
                <a:ea typeface="+mn-ea"/>
              </a:rPr>
              <a:t>       因为各相邻路口之间流量存在着一定的相关关系，利用</a:t>
            </a:r>
            <a:r>
              <a:rPr kumimoji="1" lang="en-US" altLang="zh-CN" sz="2400" b="0" dirty="0">
                <a:latin typeface="+mn-ea"/>
                <a:ea typeface="+mn-ea"/>
              </a:rPr>
              <a:t>MARS</a:t>
            </a:r>
            <a:r>
              <a:rPr kumimoji="1" lang="zh-CN" altLang="en-US" sz="2400" b="0" dirty="0">
                <a:latin typeface="+mn-ea"/>
                <a:ea typeface="+mn-ea"/>
              </a:rPr>
              <a:t>算法对已知的完整数据进行拟合，就可以得到某一时刻相邻路口之间流量的近似函数关系。 </a:t>
            </a:r>
            <a:endParaRPr kumimoji="1" lang="en-US" altLang="zh-CN" sz="2400" b="0" dirty="0">
              <a:latin typeface="+mn-ea"/>
              <a:ea typeface="+mn-ea"/>
            </a:endParaRPr>
          </a:p>
        </p:txBody>
      </p:sp>
    </p:spTree>
    <p:extLst>
      <p:ext uri="{BB962C8B-B14F-4D97-AF65-F5344CB8AC3E}">
        <p14:creationId xmlns:p14="http://schemas.microsoft.com/office/powerpoint/2010/main" val="3470548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113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135188" y="1484313"/>
            <a:ext cx="80645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buFont typeface="Wingdings" panose="05000000000000000000" pitchFamily="2" charset="2"/>
              <a:buNone/>
            </a:pPr>
            <a:r>
              <a:rPr kumimoji="1" lang="zh-CN" altLang="en-US" sz="2400" b="0" dirty="0">
                <a:latin typeface="+mn-ea"/>
                <a:ea typeface="+mn-ea"/>
              </a:rPr>
              <a:t>       考虑到交通流数据是一个时间序列，流量与时间的关系是非常密切的，汽车从一个路口开到下一个路口中间会经过一段时间，因此有理由相信，相邻路口之间的流量之间存在着某种时间上的“滞后”关系。</a:t>
            </a:r>
            <a:endParaRPr kumimoji="1" lang="en-US" altLang="zh-CN" sz="2400" b="0" dirty="0">
              <a:latin typeface="+mn-ea"/>
              <a:ea typeface="+mn-ea"/>
            </a:endParaRPr>
          </a:p>
          <a:p>
            <a:pPr algn="l" eaLnBrk="1" hangingPunct="1">
              <a:buFont typeface="Wingdings" panose="05000000000000000000" pitchFamily="2" charset="2"/>
              <a:buNone/>
            </a:pPr>
            <a:r>
              <a:rPr kumimoji="1" lang="en-US" altLang="zh-CN" sz="2400" b="0" dirty="0">
                <a:latin typeface="+mn-ea"/>
                <a:ea typeface="+mn-ea"/>
              </a:rPr>
              <a:t>       </a:t>
            </a:r>
            <a:r>
              <a:rPr kumimoji="1" lang="zh-CN" altLang="en-US" sz="2400" b="0" dirty="0">
                <a:latin typeface="+mn-ea"/>
                <a:ea typeface="+mn-ea"/>
              </a:rPr>
              <a:t>因为拟合用到的是相邻路段的数据，所以这种滞后关系不应当太长，谨慎起见在拟合的时候加入相邻路段前后</a:t>
            </a:r>
            <a:r>
              <a:rPr kumimoji="1" lang="en-US" altLang="zh-CN" sz="2400" b="0" dirty="0">
                <a:latin typeface="+mn-ea"/>
                <a:ea typeface="+mn-ea"/>
              </a:rPr>
              <a:t>25</a:t>
            </a:r>
            <a:r>
              <a:rPr kumimoji="1" lang="zh-CN" altLang="en-US" sz="2400" b="0" dirty="0">
                <a:latin typeface="+mn-ea"/>
                <a:ea typeface="+mn-ea"/>
              </a:rPr>
              <a:t>分钟的数据，即得到模型：</a:t>
            </a:r>
            <a:r>
              <a:rPr lang="zh-CN" altLang="en-US" dirty="0">
                <a:latin typeface="+mn-ea"/>
                <a:ea typeface="+mn-ea"/>
              </a:rPr>
              <a:t> </a:t>
            </a:r>
            <a:endParaRPr lang="en-US" altLang="zh-CN" dirty="0">
              <a:latin typeface="+mn-ea"/>
              <a:ea typeface="+mn-ea"/>
            </a:endParaRPr>
          </a:p>
        </p:txBody>
      </p:sp>
      <p:graphicFrame>
        <p:nvGraphicFramePr>
          <p:cNvPr id="8" name="Object 7"/>
          <p:cNvGraphicFramePr>
            <a:graphicFrameLocks noChangeAspect="1"/>
          </p:cNvGraphicFramePr>
          <p:nvPr/>
        </p:nvGraphicFramePr>
        <p:xfrm>
          <a:off x="2381251" y="4357689"/>
          <a:ext cx="7362825" cy="1601787"/>
        </p:xfrm>
        <a:graphic>
          <a:graphicData uri="http://schemas.openxmlformats.org/presentationml/2006/ole">
            <mc:AlternateContent xmlns:mc="http://schemas.openxmlformats.org/markup-compatibility/2006">
              <mc:Choice xmlns:v="urn:schemas-microsoft-com:vml" Requires="v">
                <p:oleObj spid="_x0000_s168019" name="Equation" r:id="rId3" imgW="4902200" imgH="1066800" progId="Equation.DSMT4">
                  <p:embed/>
                </p:oleObj>
              </mc:Choice>
              <mc:Fallback>
                <p:oleObj name="Equation" r:id="rId3" imgW="4902200" imgH="1066800" progId="Equation.DSMT4">
                  <p:embed/>
                  <p:pic>
                    <p:nvPicPr>
                      <p:cNvPr id="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1" y="4357689"/>
                        <a:ext cx="7362825"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364425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114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135188" y="1170733"/>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buFont typeface="Wingdings" panose="05000000000000000000" pitchFamily="2" charset="2"/>
              <a:buNone/>
            </a:pPr>
            <a:r>
              <a:rPr kumimoji="1" lang="en-US" altLang="zh-CN" sz="2400" b="0" dirty="0">
                <a:latin typeface="+mn-ea"/>
                <a:ea typeface="+mn-ea"/>
              </a:rPr>
              <a:t>MARS</a:t>
            </a:r>
            <a:r>
              <a:rPr kumimoji="1" lang="zh-CN" altLang="en-US" sz="2400" b="0" dirty="0">
                <a:latin typeface="+mn-ea"/>
                <a:ea typeface="+mn-ea"/>
              </a:rPr>
              <a:t>预测结果（红色为预测数据）</a:t>
            </a:r>
            <a:endParaRPr lang="zh-CN" altLang="en-US" dirty="0">
              <a:latin typeface="+mn-ea"/>
              <a:ea typeface="+mn-ea"/>
            </a:endParaRPr>
          </a:p>
        </p:txBody>
      </p:sp>
      <p:pic>
        <p:nvPicPr>
          <p:cNvPr id="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1673970"/>
            <a:ext cx="676910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2784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115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交通流量预测</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135188" y="1170733"/>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buFont typeface="Wingdings" panose="05000000000000000000" pitchFamily="2" charset="2"/>
              <a:buNone/>
            </a:pPr>
            <a:r>
              <a:rPr kumimoji="1" lang="zh-CN" altLang="en-US" sz="2400" b="0">
                <a:latin typeface="+mn-ea"/>
                <a:ea typeface="+mn-ea"/>
              </a:rPr>
              <a:t>软件演示：</a:t>
            </a:r>
            <a:r>
              <a:rPr kumimoji="1" lang="en-US" altLang="zh-CN" sz="2400" b="0">
                <a:latin typeface="+mn-ea"/>
                <a:ea typeface="+mn-ea"/>
              </a:rPr>
              <a:t>《</a:t>
            </a:r>
            <a:r>
              <a:rPr kumimoji="1" lang="zh-CN" altLang="en-US" sz="2400" b="0">
                <a:latin typeface="+mn-ea"/>
                <a:ea typeface="+mn-ea"/>
              </a:rPr>
              <a:t>城市路网交通流预测和分析系统 </a:t>
            </a:r>
            <a:r>
              <a:rPr kumimoji="1" lang="en-US" altLang="zh-CN" sz="2400" b="0">
                <a:latin typeface="+mn-ea"/>
                <a:ea typeface="+mn-ea"/>
              </a:rPr>
              <a:t>》</a:t>
            </a:r>
          </a:p>
        </p:txBody>
      </p:sp>
      <p:pic>
        <p:nvPicPr>
          <p:cNvPr id="8" name="交通预测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2809875" y="1758108"/>
            <a:ext cx="6834188"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3773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dirty="0"/>
              <a:t>机器学习方法与深度学习方法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116</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Text Box 5"/>
          <p:cNvSpPr txBox="1">
            <a:spLocks noChangeArrowheads="1"/>
          </p:cNvSpPr>
          <p:nvPr/>
        </p:nvSpPr>
        <p:spPr bwMode="auto">
          <a:xfrm>
            <a:off x="1132559" y="1297915"/>
            <a:ext cx="8056563"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一般机器学习方法范式</a:t>
            </a:r>
            <a:endParaRPr kumimoji="1" lang="en-US" altLang="zh-CN" sz="2400" b="0" dirty="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b="0" dirty="0">
                <a:latin typeface="+mn-ea"/>
                <a:ea typeface="+mn-ea"/>
              </a:rPr>
              <a:t>假设空间（</a:t>
            </a:r>
            <a:r>
              <a:rPr kumimoji="1" lang="en-US" altLang="zh-CN" b="0" dirty="0">
                <a:latin typeface="+mn-ea"/>
                <a:ea typeface="+mn-ea"/>
              </a:rPr>
              <a:t>Hypothesis Space</a:t>
            </a:r>
            <a:r>
              <a:rPr kumimoji="1" lang="zh-CN" altLang="en-US" b="0" dirty="0">
                <a:latin typeface="+mn-ea"/>
                <a:ea typeface="+mn-ea"/>
              </a:rPr>
              <a:t>）</a:t>
            </a:r>
            <a:endParaRPr kumimoji="1" lang="en-US" altLang="zh-CN" b="0" dirty="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b="0" dirty="0">
                <a:latin typeface="+mn-ea"/>
                <a:ea typeface="+mn-ea"/>
              </a:rPr>
              <a:t>学习算法</a:t>
            </a:r>
            <a:endParaRPr kumimoji="1" lang="en-US" altLang="zh-CN" b="0" dirty="0">
              <a:latin typeface="+mn-ea"/>
              <a:ea typeface="+mn-ea"/>
            </a:endParaRPr>
          </a:p>
          <a:p>
            <a:pPr marL="1485900" lvl="2" indent="-342900" algn="just">
              <a:lnSpc>
                <a:spcPct val="120000"/>
              </a:lnSpc>
              <a:spcBef>
                <a:spcPct val="20000"/>
              </a:spcBef>
              <a:buFont typeface="Wingdings" panose="05000000000000000000" pitchFamily="2" charset="2"/>
              <a:buChar char="l"/>
            </a:pPr>
            <a:r>
              <a:rPr kumimoji="1" lang="zh-CN" altLang="en-US" sz="1400" b="0" dirty="0">
                <a:latin typeface="+mn-ea"/>
                <a:ea typeface="+mn-ea"/>
              </a:rPr>
              <a:t>参数型：回归、决策树等</a:t>
            </a:r>
            <a:endParaRPr kumimoji="1" lang="en-US" altLang="zh-CN" sz="1400" b="0" dirty="0">
              <a:latin typeface="+mn-ea"/>
              <a:ea typeface="+mn-ea"/>
            </a:endParaRPr>
          </a:p>
          <a:p>
            <a:pPr marL="1485900" lvl="2" indent="-342900" algn="just">
              <a:lnSpc>
                <a:spcPct val="120000"/>
              </a:lnSpc>
              <a:spcBef>
                <a:spcPct val="20000"/>
              </a:spcBef>
              <a:buFont typeface="Wingdings" panose="05000000000000000000" pitchFamily="2" charset="2"/>
              <a:buChar char="l"/>
            </a:pPr>
            <a:r>
              <a:rPr kumimoji="1" lang="zh-CN" altLang="en-US" sz="1400" b="0" dirty="0">
                <a:latin typeface="+mn-ea"/>
                <a:ea typeface="+mn-ea"/>
              </a:rPr>
              <a:t>非参数型：</a:t>
            </a:r>
            <a:r>
              <a:rPr kumimoji="1" lang="en-US" altLang="zh-CN" sz="1400" b="0" dirty="0">
                <a:latin typeface="+mn-ea"/>
                <a:ea typeface="+mn-ea"/>
              </a:rPr>
              <a:t>KNN</a:t>
            </a:r>
            <a:r>
              <a:rPr kumimoji="1" lang="zh-CN" altLang="en-US" sz="1400" b="0" dirty="0">
                <a:latin typeface="+mn-ea"/>
                <a:ea typeface="+mn-ea"/>
              </a:rPr>
              <a:t>（</a:t>
            </a:r>
            <a:r>
              <a:rPr kumimoji="1" lang="en-US" altLang="zh-CN" sz="1400" b="0" dirty="0">
                <a:latin typeface="+mn-ea"/>
                <a:ea typeface="+mn-ea"/>
              </a:rPr>
              <a:t>K</a:t>
            </a:r>
            <a:r>
              <a:rPr kumimoji="1" lang="zh-CN" altLang="en-US" sz="1400" b="0" dirty="0">
                <a:latin typeface="+mn-ea"/>
                <a:ea typeface="+mn-ea"/>
              </a:rPr>
              <a:t>最近邻）等</a:t>
            </a:r>
            <a:endParaRPr kumimoji="1" lang="en-US" altLang="zh-CN" sz="1400" b="0" dirty="0">
              <a:latin typeface="+mn-ea"/>
              <a:ea typeface="+mn-ea"/>
            </a:endParaRPr>
          </a:p>
        </p:txBody>
      </p:sp>
      <p:grpSp>
        <p:nvGrpSpPr>
          <p:cNvPr id="38" name="组合 37"/>
          <p:cNvGrpSpPr/>
          <p:nvPr/>
        </p:nvGrpSpPr>
        <p:grpSpPr>
          <a:xfrm>
            <a:off x="1879302" y="2873418"/>
            <a:ext cx="5874198" cy="2737025"/>
            <a:chOff x="1147259" y="2384075"/>
            <a:chExt cx="5874198" cy="2737025"/>
          </a:xfrm>
        </p:grpSpPr>
        <p:sp>
          <p:nvSpPr>
            <p:cNvPr id="3" name="矩形 2"/>
            <p:cNvSpPr/>
            <p:nvPr/>
          </p:nvSpPr>
          <p:spPr>
            <a:xfrm>
              <a:off x="1147259" y="3512654"/>
              <a:ext cx="1178496" cy="539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柱形 3"/>
            <p:cNvSpPr/>
            <p:nvPr/>
          </p:nvSpPr>
          <p:spPr>
            <a:xfrm>
              <a:off x="2877041" y="3280843"/>
              <a:ext cx="1187015" cy="100317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80757" y="3512653"/>
              <a:ext cx="1016631" cy="539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618342" y="3196819"/>
              <a:ext cx="403115" cy="11712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209002" y="3597762"/>
              <a:ext cx="1116754" cy="338554"/>
            </a:xfrm>
            <a:prstGeom prst="rect">
              <a:avLst/>
            </a:prstGeom>
            <a:noFill/>
          </p:spPr>
          <p:txBody>
            <a:bodyPr wrap="square" rtlCol="0">
              <a:spAutoFit/>
            </a:bodyPr>
            <a:lstStyle/>
            <a:p>
              <a:r>
                <a:rPr lang="zh-CN" altLang="en-US" sz="1600"/>
                <a:t>特征提取</a:t>
              </a:r>
            </a:p>
          </p:txBody>
        </p:sp>
        <p:cxnSp>
          <p:nvCxnSpPr>
            <p:cNvPr id="21" name="直接箭头连接符 20"/>
            <p:cNvCxnSpPr>
              <a:stCxn id="3" idx="3"/>
              <a:endCxn id="4" idx="2"/>
            </p:cNvCxnSpPr>
            <p:nvPr/>
          </p:nvCxnSpPr>
          <p:spPr>
            <a:xfrm flipV="1">
              <a:off x="2325755" y="3782429"/>
              <a:ext cx="551286" cy="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p:cNvSpPr txBox="1"/>
                <p:nvPr/>
              </p:nvSpPr>
              <p:spPr>
                <a:xfrm>
                  <a:off x="2919262" y="3575781"/>
                  <a:ext cx="1187015" cy="585610"/>
                </a:xfrm>
                <a:prstGeom prst="rect">
                  <a:avLst/>
                </a:prstGeom>
                <a:noFill/>
              </p:spPr>
              <p:txBody>
                <a:bodyPr wrap="square" rtlCol="0">
                  <a:spAutoFit/>
                </a:bodyPr>
                <a:lstStyle/>
                <a:p>
                  <a:r>
                    <a:rPr lang="zh-CN" altLang="en-US" sz="1600"/>
                    <a:t>训练数据</a:t>
                  </a:r>
                  <a:endParaRPr lang="en-US" altLang="zh-CN" sz="160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d>
                              <m:dPr>
                                <m:begChr m:val="{"/>
                                <m:endChr m:val="}"/>
                                <m:ctrlPr>
                                  <a:rPr lang="en-US" altLang="zh-CN" sz="1600" i="1">
                                    <a:latin typeface="Cambria Math" panose="02040503050406030204" pitchFamily="18" charset="0"/>
                                  </a:rPr>
                                </m:ctrlPr>
                              </m:d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e>
                                </m:d>
                              </m:e>
                            </m:d>
                          </m:e>
                          <m:sub>
                            <m: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sSubSup>
                      </m:oMath>
                    </m:oMathPara>
                  </a14:m>
                  <a:endParaRPr lang="zh-CN" altLang="en-US"/>
                </a:p>
              </p:txBody>
            </p:sp>
          </mc:Choice>
          <mc:Fallback xmlns="">
            <p:sp>
              <p:nvSpPr>
                <p:cNvPr id="23" name="文本框 22"/>
                <p:cNvSpPr txBox="1">
                  <a:spLocks noRot="1" noChangeAspect="1" noMove="1" noResize="1" noEditPoints="1" noAdjustHandles="1" noChangeArrowheads="1" noChangeShapeType="1" noTextEdit="1"/>
                </p:cNvSpPr>
                <p:nvPr/>
              </p:nvSpPr>
              <p:spPr>
                <a:xfrm>
                  <a:off x="2919262" y="3575781"/>
                  <a:ext cx="1187015" cy="585610"/>
                </a:xfrm>
                <a:prstGeom prst="rect">
                  <a:avLst/>
                </a:prstGeom>
                <a:blipFill>
                  <a:blip r:embed="rId2"/>
                  <a:stretch>
                    <a:fillRect l="-3077" t="-3125" b="-3125"/>
                  </a:stretch>
                </a:blipFill>
              </p:spPr>
              <p:txBody>
                <a:bodyPr/>
                <a:lstStyle/>
                <a:p>
                  <a:r>
                    <a:rPr lang="zh-CN" altLang="en-US">
                      <a:noFill/>
                    </a:rPr>
                    <a:t> </a:t>
                  </a:r>
                </a:p>
              </p:txBody>
            </p:sp>
          </mc:Fallback>
        </mc:AlternateContent>
        <p:cxnSp>
          <p:nvCxnSpPr>
            <p:cNvPr id="25" name="直接箭头连接符 24"/>
            <p:cNvCxnSpPr>
              <a:stCxn id="4" idx="4"/>
              <a:endCxn id="17" idx="1"/>
            </p:cNvCxnSpPr>
            <p:nvPr/>
          </p:nvCxnSpPr>
          <p:spPr>
            <a:xfrm>
              <a:off x="4064056" y="3782429"/>
              <a:ext cx="7167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907766" y="3613151"/>
              <a:ext cx="824645" cy="338554"/>
            </a:xfrm>
            <a:prstGeom prst="rect">
              <a:avLst/>
            </a:prstGeom>
            <a:noFill/>
          </p:spPr>
          <p:txBody>
            <a:bodyPr wrap="square" rtlCol="0">
              <a:spAutoFit/>
            </a:bodyPr>
            <a:lstStyle/>
            <a:p>
              <a:r>
                <a:rPr lang="zh-CN" altLang="en-US" sz="1600"/>
                <a:t>学习器</a:t>
              </a:r>
            </a:p>
          </p:txBody>
        </p:sp>
        <p:cxnSp>
          <p:nvCxnSpPr>
            <p:cNvPr id="30" name="直接箭头连接符 29"/>
            <p:cNvCxnSpPr>
              <a:stCxn id="17" idx="3"/>
              <a:endCxn id="18" idx="1"/>
            </p:cNvCxnSpPr>
            <p:nvPr/>
          </p:nvCxnSpPr>
          <p:spPr>
            <a:xfrm flipV="1">
              <a:off x="5797388" y="3782428"/>
              <a:ext cx="82095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6671178" y="3614138"/>
                  <a:ext cx="262553" cy="339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𝑓</m:t>
                        </m:r>
                      </m:oMath>
                    </m:oMathPara>
                  </a14:m>
                  <a:endParaRPr lang="zh-CN" altLang="en-US" sz="1600"/>
                </a:p>
              </p:txBody>
            </p:sp>
          </mc:Choice>
          <mc:Fallback xmlns="">
            <p:sp>
              <p:nvSpPr>
                <p:cNvPr id="32" name="文本框 31"/>
                <p:cNvSpPr txBox="1">
                  <a:spLocks noRot="1" noChangeAspect="1" noMove="1" noResize="1" noEditPoints="1" noAdjustHandles="1" noChangeArrowheads="1" noChangeShapeType="1" noTextEdit="1"/>
                </p:cNvSpPr>
                <p:nvPr/>
              </p:nvSpPr>
              <p:spPr>
                <a:xfrm>
                  <a:off x="6671178" y="3614138"/>
                  <a:ext cx="262553" cy="339388"/>
                </a:xfrm>
                <a:prstGeom prst="rect">
                  <a:avLst/>
                </a:prstGeom>
                <a:blipFill>
                  <a:blip r:embed="rId3"/>
                  <a:stretch>
                    <a:fillRect r="-13953" b="-10714"/>
                  </a:stretch>
                </a:blipFill>
              </p:spPr>
              <p:txBody>
                <a:bodyPr/>
                <a:lstStyle/>
                <a:p>
                  <a:r>
                    <a:rPr lang="zh-CN" altLang="en-US">
                      <a:noFill/>
                    </a:rPr>
                    <a:t> </a:t>
                  </a:r>
                </a:p>
              </p:txBody>
            </p:sp>
          </mc:Fallback>
        </mc:AlternateContent>
        <p:cxnSp>
          <p:nvCxnSpPr>
            <p:cNvPr id="34" name="直接箭头连接符 33"/>
            <p:cNvCxnSpPr>
              <a:stCxn id="18" idx="2"/>
            </p:cNvCxnSpPr>
            <p:nvPr/>
          </p:nvCxnSpPr>
          <p:spPr>
            <a:xfrm flipH="1">
              <a:off x="6819899" y="4368036"/>
              <a:ext cx="1" cy="45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6819898" y="2732029"/>
              <a:ext cx="1" cy="45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p:cNvSpPr txBox="1"/>
                <p:nvPr/>
              </p:nvSpPr>
              <p:spPr>
                <a:xfrm>
                  <a:off x="6688621" y="2384075"/>
                  <a:ext cx="262553" cy="339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𝑥</m:t>
                        </m:r>
                      </m:oMath>
                    </m:oMathPara>
                  </a14:m>
                  <a:endParaRPr lang="zh-CN" altLang="en-US" sz="1600"/>
                </a:p>
              </p:txBody>
            </p:sp>
          </mc:Choice>
          <mc:Fallback xmlns="">
            <p:sp>
              <p:nvSpPr>
                <p:cNvPr id="36" name="文本框 35"/>
                <p:cNvSpPr txBox="1">
                  <a:spLocks noRot="1" noChangeAspect="1" noMove="1" noResize="1" noEditPoints="1" noAdjustHandles="1" noChangeArrowheads="1" noChangeShapeType="1" noTextEdit="1"/>
                </p:cNvSpPr>
                <p:nvPr/>
              </p:nvSpPr>
              <p:spPr>
                <a:xfrm>
                  <a:off x="6688621" y="2384075"/>
                  <a:ext cx="262553" cy="33938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6688621" y="4782546"/>
                  <a:ext cx="26255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𝑦</m:t>
                        </m:r>
                      </m:oMath>
                    </m:oMathPara>
                  </a14:m>
                  <a:endParaRPr lang="en-US" altLang="zh-CN" sz="1600"/>
                </a:p>
              </p:txBody>
            </p:sp>
          </mc:Choice>
          <mc:Fallback xmlns="">
            <p:sp>
              <p:nvSpPr>
                <p:cNvPr id="37" name="文本框 36"/>
                <p:cNvSpPr txBox="1">
                  <a:spLocks noRot="1" noChangeAspect="1" noMove="1" noResize="1" noEditPoints="1" noAdjustHandles="1" noChangeArrowheads="1" noChangeShapeType="1" noTextEdit="1"/>
                </p:cNvSpPr>
                <p:nvPr/>
              </p:nvSpPr>
              <p:spPr>
                <a:xfrm>
                  <a:off x="6688621" y="4782546"/>
                  <a:ext cx="262553" cy="338554"/>
                </a:xfrm>
                <a:prstGeom prst="rect">
                  <a:avLst/>
                </a:prstGeom>
                <a:blipFill>
                  <a:blip r:embed="rId5"/>
                  <a:stretch>
                    <a:fillRect r="-4651" b="-5455"/>
                  </a:stretch>
                </a:blipFill>
              </p:spPr>
              <p:txBody>
                <a:bodyPr/>
                <a:lstStyle/>
                <a:p>
                  <a:r>
                    <a:rPr lang="zh-CN" altLang="en-US">
                      <a:noFill/>
                    </a:rPr>
                    <a:t> </a:t>
                  </a:r>
                </a:p>
              </p:txBody>
            </p:sp>
          </mc:Fallback>
        </mc:AlternateContent>
      </p:grpSp>
      <p:sp>
        <p:nvSpPr>
          <p:cNvPr id="2" name="文本框 1"/>
          <p:cNvSpPr txBox="1"/>
          <p:nvPr/>
        </p:nvSpPr>
        <p:spPr>
          <a:xfrm>
            <a:off x="1879302" y="5112661"/>
            <a:ext cx="4614066" cy="738664"/>
          </a:xfrm>
          <a:prstGeom prst="rect">
            <a:avLst/>
          </a:prstGeom>
          <a:noFill/>
        </p:spPr>
        <p:txBody>
          <a:bodyPr wrap="square" rtlCol="0">
            <a:spAutoFit/>
          </a:bodyPr>
          <a:lstStyle/>
          <a:p>
            <a:r>
              <a:rPr lang="zh-CN" altLang="en-US" sz="1400" dirty="0"/>
              <a:t>参考书：</a:t>
            </a:r>
            <a:endParaRPr lang="en-US" altLang="zh-CN" sz="1400" dirty="0"/>
          </a:p>
          <a:p>
            <a:pPr marL="285750" indent="-285750">
              <a:buFont typeface="Arial" panose="020B0604020202020204" pitchFamily="34" charset="0"/>
              <a:buChar char="•"/>
            </a:pPr>
            <a:r>
              <a:rPr lang="en-US" altLang="zh-CN" sz="1400" dirty="0"/>
              <a:t>Bishop</a:t>
            </a:r>
            <a:r>
              <a:rPr lang="zh-CN" altLang="en-US" sz="1400" dirty="0"/>
              <a:t>，</a:t>
            </a:r>
            <a:r>
              <a:rPr lang="en-US" altLang="zh-CN" sz="1400" dirty="0"/>
              <a:t>Pattern Recognition and Machine Learning</a:t>
            </a:r>
          </a:p>
          <a:p>
            <a:pPr marL="285750" indent="-285750">
              <a:buFont typeface="Arial" panose="020B0604020202020204" pitchFamily="34" charset="0"/>
              <a:buChar char="•"/>
            </a:pPr>
            <a:r>
              <a:rPr lang="en-US" altLang="zh-CN" sz="1400" dirty="0" err="1"/>
              <a:t>Goodfellow</a:t>
            </a:r>
            <a:r>
              <a:rPr lang="en-US" altLang="zh-CN" sz="1400" dirty="0"/>
              <a:t>, Deep Learning</a:t>
            </a:r>
          </a:p>
        </p:txBody>
      </p:sp>
    </p:spTree>
    <p:extLst>
      <p:ext uri="{BB962C8B-B14F-4D97-AF65-F5344CB8AC3E}">
        <p14:creationId xmlns:p14="http://schemas.microsoft.com/office/powerpoint/2010/main" val="11231084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机器学习方法与深度学习方法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117</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Text Box 5"/>
          <p:cNvSpPr txBox="1">
            <a:spLocks noChangeArrowheads="1"/>
          </p:cNvSpPr>
          <p:nvPr/>
        </p:nvSpPr>
        <p:spPr bwMode="auto">
          <a:xfrm>
            <a:off x="1274185" y="1516560"/>
            <a:ext cx="8056563"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深度学习方法</a:t>
            </a:r>
            <a:endParaRPr kumimoji="1" lang="en-US" altLang="zh-CN" sz="2400" b="0" dirty="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b="0" dirty="0">
                <a:latin typeface="+mn-ea"/>
                <a:ea typeface="+mn-ea"/>
              </a:rPr>
              <a:t>机器学习方法的“子领域”</a:t>
            </a:r>
            <a:endParaRPr kumimoji="1" lang="en-US" altLang="zh-CN" b="0" dirty="0">
              <a:latin typeface="+mn-ea"/>
              <a:ea typeface="+mn-ea"/>
            </a:endParaRPr>
          </a:p>
        </p:txBody>
      </p:sp>
      <p:grpSp>
        <p:nvGrpSpPr>
          <p:cNvPr id="13" name="组合 12"/>
          <p:cNvGrpSpPr/>
          <p:nvPr/>
        </p:nvGrpSpPr>
        <p:grpSpPr>
          <a:xfrm>
            <a:off x="5453203" y="1504958"/>
            <a:ext cx="6110164" cy="2066285"/>
            <a:chOff x="1205263" y="3411180"/>
            <a:chExt cx="6110164" cy="2066285"/>
          </a:xfrm>
        </p:grpSpPr>
        <p:grpSp>
          <p:nvGrpSpPr>
            <p:cNvPr id="11" name="组合 10"/>
            <p:cNvGrpSpPr/>
            <p:nvPr/>
          </p:nvGrpSpPr>
          <p:grpSpPr>
            <a:xfrm>
              <a:off x="1205263" y="3411180"/>
              <a:ext cx="6110164" cy="2066285"/>
              <a:chOff x="1148468" y="3245231"/>
              <a:chExt cx="6110164" cy="2066285"/>
            </a:xfrm>
          </p:grpSpPr>
          <p:sp>
            <p:nvSpPr>
              <p:cNvPr id="4" name="圆柱形 3"/>
              <p:cNvSpPr/>
              <p:nvPr/>
            </p:nvSpPr>
            <p:spPr>
              <a:xfrm>
                <a:off x="1148468" y="3777204"/>
                <a:ext cx="1187015" cy="100317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017932" y="4009016"/>
                <a:ext cx="1016631" cy="539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55517" y="3693182"/>
                <a:ext cx="403115" cy="11712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p:cNvSpPr txBox="1"/>
                  <p:nvPr/>
                </p:nvSpPr>
                <p:spPr>
                  <a:xfrm>
                    <a:off x="1148468" y="4109514"/>
                    <a:ext cx="1187015" cy="585610"/>
                  </a:xfrm>
                  <a:prstGeom prst="rect">
                    <a:avLst/>
                  </a:prstGeom>
                  <a:noFill/>
                </p:spPr>
                <p:txBody>
                  <a:bodyPr wrap="square" rtlCol="0">
                    <a:spAutoFit/>
                  </a:bodyPr>
                  <a:lstStyle/>
                  <a:p>
                    <a:r>
                      <a:rPr lang="zh-CN" altLang="en-US" sz="1600"/>
                      <a:t>训练数据</a:t>
                    </a:r>
                    <a:endParaRPr lang="en-US" altLang="zh-CN" sz="160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d>
                                <m:dPr>
                                  <m:begChr m:val="{"/>
                                  <m:endChr m:val="}"/>
                                  <m:ctrlPr>
                                    <a:rPr lang="en-US" altLang="zh-CN" sz="1600" i="1">
                                      <a:latin typeface="Cambria Math" panose="02040503050406030204" pitchFamily="18" charset="0"/>
                                    </a:rPr>
                                  </m:ctrlPr>
                                </m:d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e>
                                  </m:d>
                                </m:e>
                              </m:d>
                            </m:e>
                            <m:sub>
                              <m: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sSubSup>
                        </m:oMath>
                      </m:oMathPara>
                    </a14:m>
                    <a:endParaRPr lang="zh-CN" altLang="en-US"/>
                  </a:p>
                </p:txBody>
              </p:sp>
            </mc:Choice>
            <mc:Fallback xmlns="">
              <p:sp>
                <p:nvSpPr>
                  <p:cNvPr id="23" name="文本框 22"/>
                  <p:cNvSpPr txBox="1">
                    <a:spLocks noRot="1" noChangeAspect="1" noMove="1" noResize="1" noEditPoints="1" noAdjustHandles="1" noChangeArrowheads="1" noChangeShapeType="1" noTextEdit="1"/>
                  </p:cNvSpPr>
                  <p:nvPr/>
                </p:nvSpPr>
                <p:spPr>
                  <a:xfrm>
                    <a:off x="1148468" y="4109514"/>
                    <a:ext cx="1187015" cy="585610"/>
                  </a:xfrm>
                  <a:prstGeom prst="rect">
                    <a:avLst/>
                  </a:prstGeom>
                  <a:blipFill>
                    <a:blip r:embed="rId2"/>
                    <a:stretch>
                      <a:fillRect l="-3093" t="-3125" b="-3125"/>
                    </a:stretch>
                  </a:blipFill>
                </p:spPr>
                <p:txBody>
                  <a:bodyPr/>
                  <a:lstStyle/>
                  <a:p>
                    <a:r>
                      <a:rPr lang="zh-CN" altLang="en-US">
                        <a:noFill/>
                      </a:rPr>
                      <a:t> </a:t>
                    </a:r>
                  </a:p>
                </p:txBody>
              </p:sp>
            </mc:Fallback>
          </mc:AlternateContent>
          <p:sp>
            <p:nvSpPr>
              <p:cNvPr id="28" name="文本框 27"/>
              <p:cNvSpPr txBox="1"/>
              <p:nvPr/>
            </p:nvSpPr>
            <p:spPr>
              <a:xfrm>
                <a:off x="5144941" y="4109514"/>
                <a:ext cx="824645" cy="338554"/>
              </a:xfrm>
              <a:prstGeom prst="rect">
                <a:avLst/>
              </a:prstGeom>
              <a:noFill/>
            </p:spPr>
            <p:txBody>
              <a:bodyPr wrap="square" rtlCol="0">
                <a:spAutoFit/>
              </a:bodyPr>
              <a:lstStyle/>
              <a:p>
                <a:r>
                  <a:rPr lang="zh-CN" altLang="en-US" sz="1600"/>
                  <a:t>学习器</a:t>
                </a:r>
              </a:p>
            </p:txBody>
          </p:sp>
          <p:cxnSp>
            <p:nvCxnSpPr>
              <p:cNvPr id="30" name="直接箭头连接符 29"/>
              <p:cNvCxnSpPr>
                <a:stCxn id="17" idx="3"/>
                <a:endCxn id="18" idx="1"/>
              </p:cNvCxnSpPr>
              <p:nvPr/>
            </p:nvCxnSpPr>
            <p:spPr>
              <a:xfrm flipV="1">
                <a:off x="6034563" y="4278791"/>
                <a:ext cx="82095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6908353" y="4110501"/>
                    <a:ext cx="262553" cy="339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𝑓</m:t>
                          </m:r>
                        </m:oMath>
                      </m:oMathPara>
                    </a14:m>
                    <a:endParaRPr lang="zh-CN" altLang="en-US" sz="1600"/>
                  </a:p>
                </p:txBody>
              </p:sp>
            </mc:Choice>
            <mc:Fallback xmlns="">
              <p:sp>
                <p:nvSpPr>
                  <p:cNvPr id="32" name="文本框 31"/>
                  <p:cNvSpPr txBox="1">
                    <a:spLocks noRot="1" noChangeAspect="1" noMove="1" noResize="1" noEditPoints="1" noAdjustHandles="1" noChangeArrowheads="1" noChangeShapeType="1" noTextEdit="1"/>
                  </p:cNvSpPr>
                  <p:nvPr/>
                </p:nvSpPr>
                <p:spPr>
                  <a:xfrm>
                    <a:off x="6908353" y="4110501"/>
                    <a:ext cx="262553" cy="339388"/>
                  </a:xfrm>
                  <a:prstGeom prst="rect">
                    <a:avLst/>
                  </a:prstGeom>
                  <a:blipFill>
                    <a:blip r:embed="rId3"/>
                    <a:stretch>
                      <a:fillRect l="-2326" r="-11628" b="-10714"/>
                    </a:stretch>
                  </a:blipFill>
                </p:spPr>
                <p:txBody>
                  <a:bodyPr/>
                  <a:lstStyle/>
                  <a:p>
                    <a:r>
                      <a:rPr lang="zh-CN" altLang="en-US">
                        <a:noFill/>
                      </a:rPr>
                      <a:t> </a:t>
                    </a:r>
                  </a:p>
                </p:txBody>
              </p:sp>
            </mc:Fallback>
          </mc:AlternateContent>
          <p:cxnSp>
            <p:nvCxnSpPr>
              <p:cNvPr id="34" name="直接箭头连接符 33"/>
              <p:cNvCxnSpPr>
                <a:stCxn id="18" idx="2"/>
              </p:cNvCxnSpPr>
              <p:nvPr/>
            </p:nvCxnSpPr>
            <p:spPr>
              <a:xfrm flipH="1">
                <a:off x="7057073" y="4864399"/>
                <a:ext cx="2" cy="1892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057071" y="3520081"/>
                <a:ext cx="3" cy="167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p:cNvSpPr txBox="1"/>
                  <p:nvPr/>
                </p:nvSpPr>
                <p:spPr>
                  <a:xfrm>
                    <a:off x="6925794" y="3245231"/>
                    <a:ext cx="262553" cy="339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𝑥</m:t>
                          </m:r>
                        </m:oMath>
                      </m:oMathPara>
                    </a14:m>
                    <a:endParaRPr lang="zh-CN" altLang="en-US" sz="1600"/>
                  </a:p>
                </p:txBody>
              </p:sp>
            </mc:Choice>
            <mc:Fallback xmlns="">
              <p:sp>
                <p:nvSpPr>
                  <p:cNvPr id="36" name="文本框 35"/>
                  <p:cNvSpPr txBox="1">
                    <a:spLocks noRot="1" noChangeAspect="1" noMove="1" noResize="1" noEditPoints="1" noAdjustHandles="1" noChangeArrowheads="1" noChangeShapeType="1" noTextEdit="1"/>
                  </p:cNvSpPr>
                  <p:nvPr/>
                </p:nvSpPr>
                <p:spPr>
                  <a:xfrm>
                    <a:off x="6925794" y="3245231"/>
                    <a:ext cx="262553" cy="33938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6925795" y="4972962"/>
                    <a:ext cx="26255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𝑦</m:t>
                          </m:r>
                        </m:oMath>
                      </m:oMathPara>
                    </a14:m>
                    <a:endParaRPr lang="en-US" altLang="zh-CN" sz="1600"/>
                  </a:p>
                </p:txBody>
              </p:sp>
            </mc:Choice>
            <mc:Fallback xmlns="">
              <p:sp>
                <p:nvSpPr>
                  <p:cNvPr id="37" name="文本框 36"/>
                  <p:cNvSpPr txBox="1">
                    <a:spLocks noRot="1" noChangeAspect="1" noMove="1" noResize="1" noEditPoints="1" noAdjustHandles="1" noChangeArrowheads="1" noChangeShapeType="1" noTextEdit="1"/>
                  </p:cNvSpPr>
                  <p:nvPr/>
                </p:nvSpPr>
                <p:spPr>
                  <a:xfrm>
                    <a:off x="6925795" y="4972962"/>
                    <a:ext cx="262553" cy="338554"/>
                  </a:xfrm>
                  <a:prstGeom prst="rect">
                    <a:avLst/>
                  </a:prstGeom>
                  <a:blipFill>
                    <a:blip r:embed="rId5"/>
                    <a:stretch>
                      <a:fillRect r="-4651" b="-5455"/>
                    </a:stretch>
                  </a:blipFill>
                </p:spPr>
                <p:txBody>
                  <a:bodyPr/>
                  <a:lstStyle/>
                  <a:p>
                    <a:r>
                      <a:rPr lang="zh-CN" altLang="en-US">
                        <a:noFill/>
                      </a:rPr>
                      <a:t> </a:t>
                    </a:r>
                  </a:p>
                </p:txBody>
              </p:sp>
            </mc:Fallback>
          </mc:AlternateContent>
          <p:sp>
            <p:nvSpPr>
              <p:cNvPr id="24" name="矩形 23"/>
              <p:cNvSpPr/>
              <p:nvPr/>
            </p:nvSpPr>
            <p:spPr>
              <a:xfrm>
                <a:off x="3066518" y="4009016"/>
                <a:ext cx="1016631" cy="539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119354" y="4109514"/>
                <a:ext cx="1045194" cy="338554"/>
              </a:xfrm>
              <a:prstGeom prst="rect">
                <a:avLst/>
              </a:prstGeom>
              <a:noFill/>
            </p:spPr>
            <p:txBody>
              <a:bodyPr wrap="square" rtlCol="0">
                <a:spAutoFit/>
              </a:bodyPr>
              <a:lstStyle/>
              <a:p>
                <a:r>
                  <a:rPr lang="zh-CN" altLang="en-US" sz="1600"/>
                  <a:t>特征提取</a:t>
                </a:r>
              </a:p>
            </p:txBody>
          </p:sp>
          <p:cxnSp>
            <p:nvCxnSpPr>
              <p:cNvPr id="27" name="直接箭头连接符 26"/>
              <p:cNvCxnSpPr>
                <a:stCxn id="24" idx="3"/>
                <a:endCxn id="17" idx="1"/>
              </p:cNvCxnSpPr>
              <p:nvPr/>
            </p:nvCxnSpPr>
            <p:spPr>
              <a:xfrm>
                <a:off x="4083149" y="4278793"/>
                <a:ext cx="9347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4" idx="4"/>
                <a:endCxn id="24" idx="1"/>
              </p:cNvCxnSpPr>
              <p:nvPr/>
            </p:nvCxnSpPr>
            <p:spPr>
              <a:xfrm>
                <a:off x="2335483" y="4278790"/>
                <a:ext cx="731035"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2998779" y="4009729"/>
              <a:ext cx="3208918" cy="810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a:blip r:embed="rId6"/>
          <a:stretch>
            <a:fillRect/>
          </a:stretch>
        </p:blipFill>
        <p:spPr>
          <a:xfrm>
            <a:off x="1314526" y="3478603"/>
            <a:ext cx="6884151" cy="2239200"/>
          </a:xfrm>
          <a:prstGeom prst="rect">
            <a:avLst/>
          </a:prstGeom>
        </p:spPr>
      </p:pic>
    </p:spTree>
    <p:extLst>
      <p:ext uri="{BB962C8B-B14F-4D97-AF65-F5344CB8AC3E}">
        <p14:creationId xmlns:p14="http://schemas.microsoft.com/office/powerpoint/2010/main" val="37307062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dirty="0"/>
              <a:t>机器学习方法与深度学习方法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118</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Text Box 5"/>
          <p:cNvSpPr txBox="1">
            <a:spLocks noChangeArrowheads="1"/>
          </p:cNvSpPr>
          <p:nvPr/>
        </p:nvSpPr>
        <p:spPr bwMode="auto">
          <a:xfrm>
            <a:off x="1275529" y="1550058"/>
            <a:ext cx="8056563"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深度学习一般性模型</a:t>
            </a:r>
            <a:endParaRPr kumimoji="1" lang="en-US" altLang="zh-CN" sz="2400" b="0" dirty="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b="0" dirty="0">
                <a:latin typeface="+mn-ea"/>
                <a:ea typeface="+mn-ea"/>
              </a:rPr>
              <a:t>最小化经验风险（</a:t>
            </a:r>
            <a:r>
              <a:rPr kumimoji="1" lang="en-US" altLang="zh-CN" b="0" dirty="0">
                <a:latin typeface="+mn-ea"/>
                <a:ea typeface="+mn-ea"/>
              </a:rPr>
              <a:t>Empirical Risk</a:t>
            </a:r>
            <a:r>
              <a:rPr kumimoji="1" lang="zh-CN" altLang="en-US" b="0" dirty="0">
                <a:latin typeface="+mn-ea"/>
                <a:ea typeface="+mn-ea"/>
              </a:rPr>
              <a:t>）</a:t>
            </a:r>
          </a:p>
        </p:txBody>
      </p:sp>
      <mc:AlternateContent xmlns:mc="http://schemas.openxmlformats.org/markup-compatibility/2006" xmlns:a14="http://schemas.microsoft.com/office/drawing/2010/main">
        <mc:Choice Requires="a14">
          <p:sp>
            <p:nvSpPr>
              <p:cNvPr id="2" name="文本框 1"/>
              <p:cNvSpPr txBox="1"/>
              <p:nvPr/>
            </p:nvSpPr>
            <p:spPr>
              <a:xfrm>
                <a:off x="4619617" y="2731345"/>
                <a:ext cx="5042216"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𝑎𝑟𝑔𝑚𝑖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𝜃</m:t>
                          </m:r>
                        </m:sub>
                      </m:sSub>
                      <m:r>
                        <a:rPr lang="en-US" altLang="zh-CN" i="1">
                          <a:latin typeface="Cambria Math" panose="02040503050406030204" pitchFamily="18" charset="0"/>
                        </a:rPr>
                        <m:t> </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𝑡𝑟𝑎𝑖𝑛</m:t>
                              </m:r>
                            </m:sub>
                          </m:sSub>
                          <m:r>
                            <a:rPr lang="en-US" altLang="zh-CN" i="1">
                              <a:latin typeface="Cambria Math" panose="02040503050406030204" pitchFamily="18" charset="0"/>
                            </a:rPr>
                            <m:t>;</m:t>
                          </m:r>
                          <m:r>
                            <a:rPr lang="en-US" altLang="zh-CN" i="1">
                              <a:latin typeface="Cambria Math" panose="02040503050406030204" pitchFamily="18" charset="0"/>
                            </a:rPr>
                            <m:t>𝜃</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d>
                        </m:e>
                      </m:nary>
                      <m:r>
                        <a:rPr lang="en-US" altLang="zh-CN" i="1">
                          <a:latin typeface="Cambria Math" panose="02040503050406030204" pitchFamily="18" charset="0"/>
                        </a:rPr>
                        <m:t>+</m:t>
                      </m:r>
                      <m:r>
                        <m:rPr>
                          <m:sty m:val="p"/>
                        </m:rPr>
                        <a:rPr lang="en-US" altLang="zh-CN">
                          <a:latin typeface="Cambria Math" panose="02040503050406030204" pitchFamily="18" charset="0"/>
                        </a:rPr>
                        <m:t>Ω</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4619617" y="2731345"/>
                <a:ext cx="5042216" cy="848566"/>
              </a:xfrm>
              <a:prstGeom prst="rect">
                <a:avLst/>
              </a:prstGeom>
              <a:blipFill>
                <a:blip r:embed="rId2"/>
                <a:stretch>
                  <a:fillRect t="-101493" b="-155224"/>
                </a:stretch>
              </a:blipFill>
            </p:spPr>
            <p:txBody>
              <a:bodyPr/>
              <a:lstStyle/>
              <a:p>
                <a:r>
                  <a:rPr lang="zh-CN" altLang="en-US">
                    <a:noFill/>
                  </a:rPr>
                  <a:t> </a:t>
                </a:r>
              </a:p>
            </p:txBody>
          </p:sp>
        </mc:Fallback>
      </mc:AlternateContent>
      <p:sp>
        <p:nvSpPr>
          <p:cNvPr id="5" name="下箭头 4"/>
          <p:cNvSpPr/>
          <p:nvPr/>
        </p:nvSpPr>
        <p:spPr>
          <a:xfrm rot="9949069">
            <a:off x="8331466" y="3321588"/>
            <a:ext cx="125805" cy="838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017753" y="3318954"/>
            <a:ext cx="539553"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178216" y="4158049"/>
            <a:ext cx="666598" cy="338554"/>
          </a:xfrm>
          <a:prstGeom prst="rect">
            <a:avLst/>
          </a:prstGeom>
          <a:noFill/>
        </p:spPr>
        <p:txBody>
          <a:bodyPr wrap="square" rtlCol="0">
            <a:spAutoFit/>
          </a:bodyPr>
          <a:lstStyle/>
          <a:p>
            <a:r>
              <a:rPr lang="zh-CN" altLang="en-US" sz="1600">
                <a:solidFill>
                  <a:schemeClr val="accent1"/>
                </a:solidFill>
              </a:rPr>
              <a:t>模型</a:t>
            </a:r>
          </a:p>
        </p:txBody>
      </p:sp>
      <p:sp>
        <p:nvSpPr>
          <p:cNvPr id="29" name="下箭头 28"/>
          <p:cNvSpPr/>
          <p:nvPr/>
        </p:nvSpPr>
        <p:spPr>
          <a:xfrm rot="9949069">
            <a:off x="9276839" y="3321588"/>
            <a:ext cx="125805" cy="838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8976780" y="3303177"/>
            <a:ext cx="414603" cy="4735"/>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8966686" y="4158049"/>
            <a:ext cx="1042781" cy="338554"/>
          </a:xfrm>
          <a:prstGeom prst="rect">
            <a:avLst/>
          </a:prstGeom>
          <a:noFill/>
        </p:spPr>
        <p:txBody>
          <a:bodyPr wrap="square" rtlCol="0">
            <a:spAutoFit/>
          </a:bodyPr>
          <a:lstStyle/>
          <a:p>
            <a:r>
              <a:rPr lang="zh-CN" altLang="en-US" sz="1600">
                <a:solidFill>
                  <a:schemeClr val="accent1"/>
                </a:solidFill>
              </a:rPr>
              <a:t>参数先验</a:t>
            </a:r>
          </a:p>
        </p:txBody>
      </p:sp>
      <p:sp>
        <p:nvSpPr>
          <p:cNvPr id="39" name="下箭头 38"/>
          <p:cNvSpPr/>
          <p:nvPr/>
        </p:nvSpPr>
        <p:spPr>
          <a:xfrm rot="12086688">
            <a:off x="7424306" y="3418610"/>
            <a:ext cx="107871" cy="7606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flipV="1">
            <a:off x="7478240" y="3414433"/>
            <a:ext cx="1174794" cy="2484"/>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6830070" y="4158049"/>
            <a:ext cx="1080632" cy="338554"/>
          </a:xfrm>
          <a:prstGeom prst="rect">
            <a:avLst/>
          </a:prstGeom>
          <a:noFill/>
        </p:spPr>
        <p:txBody>
          <a:bodyPr wrap="square" rtlCol="0">
            <a:spAutoFit/>
          </a:bodyPr>
          <a:lstStyle/>
          <a:p>
            <a:r>
              <a:rPr lang="zh-CN" altLang="en-US" sz="1600">
                <a:solidFill>
                  <a:schemeClr val="accent1"/>
                </a:solidFill>
              </a:rPr>
              <a:t>损失函数</a:t>
            </a:r>
          </a:p>
        </p:txBody>
      </p:sp>
      <p:sp>
        <p:nvSpPr>
          <p:cNvPr id="14" name="矩形 13"/>
          <p:cNvSpPr/>
          <p:nvPr/>
        </p:nvSpPr>
        <p:spPr>
          <a:xfrm>
            <a:off x="7064745" y="2738744"/>
            <a:ext cx="1719763" cy="8485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7153663" y="2386971"/>
            <a:ext cx="1080632" cy="338554"/>
          </a:xfrm>
          <a:prstGeom prst="rect">
            <a:avLst/>
          </a:prstGeom>
          <a:noFill/>
        </p:spPr>
        <p:txBody>
          <a:bodyPr wrap="square" rtlCol="0">
            <a:spAutoFit/>
          </a:bodyPr>
          <a:lstStyle/>
          <a:p>
            <a:r>
              <a:rPr lang="zh-CN" altLang="en-US" sz="1600">
                <a:solidFill>
                  <a:srgbClr val="FF0000"/>
                </a:solidFill>
              </a:rPr>
              <a:t>经验风险</a:t>
            </a:r>
          </a:p>
        </p:txBody>
      </p:sp>
      <p:sp>
        <p:nvSpPr>
          <p:cNvPr id="44" name="Text Box 5"/>
          <p:cNvSpPr txBox="1">
            <a:spLocks noChangeArrowheads="1"/>
          </p:cNvSpPr>
          <p:nvPr/>
        </p:nvSpPr>
        <p:spPr bwMode="auto">
          <a:xfrm>
            <a:off x="1553739" y="4562424"/>
            <a:ext cx="9084522" cy="117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285750" indent="-285750" algn="just">
              <a:lnSpc>
                <a:spcPct val="120000"/>
              </a:lnSpc>
              <a:spcBef>
                <a:spcPct val="20000"/>
              </a:spcBef>
              <a:buFont typeface="Arial" panose="020B0604020202020204" pitchFamily="34" charset="0"/>
              <a:buChar char="•"/>
            </a:pPr>
            <a:r>
              <a:rPr kumimoji="1" lang="zh-CN" altLang="en-US" sz="1800" b="0" dirty="0">
                <a:latin typeface="+mn-ea"/>
                <a:ea typeface="+mn-ea"/>
              </a:rPr>
              <a:t>损失函数：度量输出值和实际值的差异</a:t>
            </a:r>
            <a:endParaRPr kumimoji="1" lang="en-US" altLang="zh-CN" sz="1800" b="0" dirty="0">
              <a:latin typeface="+mn-ea"/>
              <a:ea typeface="+mn-ea"/>
            </a:endParaRPr>
          </a:p>
          <a:p>
            <a:pPr marL="285750" indent="-285750" algn="just">
              <a:lnSpc>
                <a:spcPct val="120000"/>
              </a:lnSpc>
              <a:spcBef>
                <a:spcPct val="20000"/>
              </a:spcBef>
              <a:buFont typeface="Arial" panose="020B0604020202020204" pitchFamily="34" charset="0"/>
              <a:buChar char="•"/>
            </a:pPr>
            <a:r>
              <a:rPr kumimoji="1" lang="zh-CN" altLang="en-US" sz="1800" b="0" dirty="0">
                <a:latin typeface="+mn-ea"/>
                <a:ea typeface="+mn-ea"/>
              </a:rPr>
              <a:t>模型：假设真实模型可以写成一类特定的带参数的函数形式</a:t>
            </a:r>
            <a:endParaRPr kumimoji="1" lang="en-US" altLang="zh-CN" sz="1800" b="0" dirty="0">
              <a:latin typeface="+mn-ea"/>
              <a:ea typeface="+mn-ea"/>
            </a:endParaRPr>
          </a:p>
          <a:p>
            <a:pPr marL="285750" indent="-285750" algn="just">
              <a:lnSpc>
                <a:spcPct val="120000"/>
              </a:lnSpc>
              <a:spcBef>
                <a:spcPct val="20000"/>
              </a:spcBef>
              <a:buFont typeface="Arial" panose="020B0604020202020204" pitchFamily="34" charset="0"/>
              <a:buChar char="•"/>
            </a:pPr>
            <a:r>
              <a:rPr kumimoji="1" lang="zh-CN" altLang="en-US" sz="1800" b="0" dirty="0">
                <a:latin typeface="+mn-ea"/>
                <a:ea typeface="+mn-ea"/>
              </a:rPr>
              <a:t>参数先验：正则项，减少模型复杂度，避免过拟合（</a:t>
            </a:r>
            <a:r>
              <a:rPr kumimoji="1" lang="en-US" altLang="zh-CN" sz="1800" b="0" dirty="0">
                <a:latin typeface="+mn-ea"/>
                <a:ea typeface="+mn-ea"/>
              </a:rPr>
              <a:t>Overfitting</a:t>
            </a:r>
            <a:r>
              <a:rPr kumimoji="1" lang="zh-CN" altLang="en-US" sz="1800" b="0" dirty="0">
                <a:latin typeface="+mn-ea"/>
                <a:ea typeface="+mn-ea"/>
              </a:rPr>
              <a:t>）</a:t>
            </a:r>
          </a:p>
        </p:txBody>
      </p:sp>
      <p:sp>
        <p:nvSpPr>
          <p:cNvPr id="3" name="文本框 2"/>
          <p:cNvSpPr txBox="1"/>
          <p:nvPr/>
        </p:nvSpPr>
        <p:spPr>
          <a:xfrm>
            <a:off x="4822227" y="5679441"/>
            <a:ext cx="1974145" cy="369332"/>
          </a:xfrm>
          <a:prstGeom prst="rect">
            <a:avLst/>
          </a:prstGeom>
          <a:noFill/>
        </p:spPr>
        <p:txBody>
          <a:bodyPr wrap="square" rtlCol="0">
            <a:spAutoFit/>
          </a:bodyPr>
          <a:lstStyle/>
          <a:p>
            <a:r>
              <a:rPr lang="zh-CN" altLang="en-US" dirty="0">
                <a:hlinkClick r:id="rId3"/>
              </a:rPr>
              <a:t>正则项的作用</a:t>
            </a:r>
            <a:endParaRPr lang="zh-CN" altLang="en-US" dirty="0"/>
          </a:p>
        </p:txBody>
      </p:sp>
    </p:spTree>
    <p:extLst>
      <p:ext uri="{BB962C8B-B14F-4D97-AF65-F5344CB8AC3E}">
        <p14:creationId xmlns:p14="http://schemas.microsoft.com/office/powerpoint/2010/main" val="22835368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机器学习方法与深度学习方法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119</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1479176" y="4226704"/>
                <a:ext cx="8537150" cy="1631216"/>
              </a:xfrm>
              <a:prstGeom prst="rect">
                <a:avLst/>
              </a:prstGeom>
              <a:noFill/>
              <a:ln>
                <a:solidFill>
                  <a:schemeClr val="tx1"/>
                </a:solidFill>
              </a:ln>
            </p:spPr>
            <p:txBody>
              <a:bodyPr wrap="square" rtlCol="0">
                <a:spAutoFit/>
              </a:bodyPr>
              <a:lstStyle/>
              <a:p>
                <a:r>
                  <a:rPr lang="en-US" altLang="zh-CN" sz="2000" dirty="0"/>
                  <a:t>for ( t = 1 to T) {</a:t>
                </a:r>
              </a:p>
              <a:p>
                <a:r>
                  <a:rPr lang="en-US" altLang="zh-CN" sz="2000" dirty="0"/>
                  <a:t>	</a:t>
                </a:r>
                <a:r>
                  <a:rPr lang="en-US" altLang="zh-CN" sz="2000" dirty="0" err="1"/>
                  <a:t>doSomeThings</a:t>
                </a:r>
                <a:r>
                  <a:rPr lang="en-US" altLang="zh-CN" sz="2000" dirty="0"/>
                  <a:t>();</a:t>
                </a:r>
              </a:p>
              <a:p>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𝜃</m:t>
                        </m:r>
                      </m:e>
                      <m:sup>
                        <m:r>
                          <a:rPr lang="en-US" altLang="zh-CN" sz="2000" i="1">
                            <a:latin typeface="Cambria Math" panose="02040503050406030204" pitchFamily="18" charset="0"/>
                          </a:rPr>
                          <m:t>𝑡</m:t>
                        </m:r>
                        <m:r>
                          <a:rPr lang="en-US" altLang="zh-CN" sz="2000" i="1">
                            <a:latin typeface="Cambria Math" panose="02040503050406030204" pitchFamily="18" charset="0"/>
                          </a:rPr>
                          <m:t>+1</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𝜃</m:t>
                        </m:r>
                      </m:e>
                      <m:sup>
                        <m:r>
                          <a:rPr lang="en-US" altLang="zh-CN" sz="2000" i="1">
                            <a:latin typeface="Cambria Math" panose="02040503050406030204" pitchFamily="18" charset="0"/>
                          </a:rPr>
                          <m:t>𝑡</m:t>
                        </m:r>
                      </m:sup>
                    </m:sSup>
                    <m:r>
                      <a:rPr lang="en-US" altLang="zh-CN" sz="2000" i="1">
                        <a:latin typeface="Cambria Math" panose="02040503050406030204" pitchFamily="18" charset="0"/>
                      </a:rPr>
                      <m:t>−</m:t>
                    </m:r>
                    <m:r>
                      <a:rPr lang="en-US" altLang="zh-CN" sz="2000" i="1">
                        <a:latin typeface="Cambria Math" panose="02040503050406030204" pitchFamily="18" charset="0"/>
                      </a:rPr>
                      <m:t>𝜂</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m:t>
                        </m:r>
                      </m:e>
                      <m:sub>
                        <m:r>
                          <a:rPr lang="en-US" altLang="zh-CN" sz="2000" i="1">
                            <a:latin typeface="Cambria Math" panose="02040503050406030204" pitchFamily="18" charset="0"/>
                          </a:rPr>
                          <m:t>𝜃</m:t>
                        </m:r>
                      </m:sub>
                    </m:sSub>
                    <m:r>
                      <a:rPr lang="en-US" altLang="zh-CN" sz="2000" i="1">
                        <a:latin typeface="Cambria Math" panose="02040503050406030204" pitchFamily="18" charset="0"/>
                      </a:rPr>
                      <m:t>𝐽</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𝐷</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𝜃</m:t>
                            </m:r>
                          </m:e>
                          <m:sup>
                            <m:r>
                              <a:rPr lang="en-US" altLang="zh-CN" sz="2000" i="1">
                                <a:latin typeface="Cambria Math" panose="02040503050406030204" pitchFamily="18" charset="0"/>
                              </a:rPr>
                              <m:t>𝑡</m:t>
                            </m:r>
                          </m:sup>
                        </m:sSup>
                      </m:e>
                    </m:d>
                  </m:oMath>
                </a14:m>
                <a:r>
                  <a:rPr lang="en-US" altLang="zh-CN" sz="2000" dirty="0"/>
                  <a:t>; //Gradient-based Optimization Algorithms</a:t>
                </a:r>
              </a:p>
              <a:p>
                <a:r>
                  <a:rPr lang="en-US" altLang="zh-CN" sz="2000" dirty="0"/>
                  <a:t>	</a:t>
                </a:r>
                <a:r>
                  <a:rPr lang="en-US" altLang="zh-CN" sz="2000" dirty="0" err="1"/>
                  <a:t>doOtherThings</a:t>
                </a:r>
                <a:r>
                  <a:rPr lang="en-US" altLang="zh-CN" sz="2000" dirty="0"/>
                  <a:t>();</a:t>
                </a:r>
              </a:p>
              <a:p>
                <a:r>
                  <a:rPr lang="en-US" altLang="zh-CN" sz="2000" dirty="0"/>
                  <a:t>}</a:t>
                </a:r>
                <a:endParaRPr lang="zh-CN" altLang="en-US" sz="20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479176" y="4226704"/>
                <a:ext cx="8537150" cy="1631216"/>
              </a:xfrm>
              <a:prstGeom prst="rect">
                <a:avLst/>
              </a:prstGeom>
              <a:blipFill>
                <a:blip r:embed="rId2"/>
                <a:stretch>
                  <a:fillRect l="-742" t="-1538" b="-5385"/>
                </a:stretch>
              </a:blipFill>
              <a:ln>
                <a:solidFill>
                  <a:schemeClr val="tx1"/>
                </a:solidFill>
              </a:ln>
            </p:spPr>
            <p:txBody>
              <a:bodyPr/>
              <a:lstStyle/>
              <a:p>
                <a:r>
                  <a:rPr lang="zh-CN" altLang="en-US">
                    <a:noFill/>
                  </a:rPr>
                  <a:t> </a:t>
                </a:r>
              </a:p>
            </p:txBody>
          </p:sp>
        </mc:Fallback>
      </mc:AlternateContent>
      <p:sp>
        <p:nvSpPr>
          <p:cNvPr id="20" name="Text Box 5">
            <a:extLst>
              <a:ext uri="{FF2B5EF4-FFF2-40B4-BE49-F238E27FC236}">
                <a16:creationId xmlns:a16="http://schemas.microsoft.com/office/drawing/2014/main" id="{8F2B6B05-6274-9046-8027-39248F4706F2}"/>
              </a:ext>
            </a:extLst>
          </p:cNvPr>
          <p:cNvSpPr txBox="1">
            <a:spLocks noChangeArrowheads="1"/>
          </p:cNvSpPr>
          <p:nvPr/>
        </p:nvSpPr>
        <p:spPr bwMode="auto">
          <a:xfrm>
            <a:off x="1275529" y="1550058"/>
            <a:ext cx="8056563"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深度学习一般性模型</a:t>
            </a:r>
            <a:endParaRPr kumimoji="1" lang="en-US" altLang="zh-CN" sz="2400" b="0" dirty="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b="0" dirty="0">
                <a:latin typeface="+mn-ea"/>
                <a:ea typeface="+mn-ea"/>
              </a:rPr>
              <a:t>最小化经验风险（</a:t>
            </a:r>
            <a:r>
              <a:rPr kumimoji="1" lang="en-US" altLang="zh-CN" b="0" dirty="0">
                <a:latin typeface="+mn-ea"/>
                <a:ea typeface="+mn-ea"/>
              </a:rPr>
              <a:t>Empirical Risk</a:t>
            </a:r>
            <a:r>
              <a:rPr kumimoji="1" lang="zh-CN" altLang="en-US" b="0" dirty="0">
                <a:latin typeface="+mn-ea"/>
                <a:ea typeface="+mn-ea"/>
              </a:rPr>
              <a:t>）</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592A204-E996-DE4F-9D01-E0B31A857476}"/>
                  </a:ext>
                </a:extLst>
              </p:cNvPr>
              <p:cNvSpPr txBox="1"/>
              <p:nvPr/>
            </p:nvSpPr>
            <p:spPr>
              <a:xfrm>
                <a:off x="4619617" y="2731345"/>
                <a:ext cx="5042216"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𝑎𝑟𝑔𝑚𝑖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𝜃</m:t>
                          </m:r>
                        </m:sub>
                      </m:sSub>
                      <m:r>
                        <a:rPr lang="en-US" altLang="zh-CN" i="1">
                          <a:latin typeface="Cambria Math" panose="02040503050406030204" pitchFamily="18" charset="0"/>
                        </a:rPr>
                        <m:t> </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𝑡𝑟𝑎𝑖𝑛</m:t>
                              </m:r>
                            </m:sub>
                          </m:sSub>
                          <m:r>
                            <a:rPr lang="en-US" altLang="zh-CN" i="1">
                              <a:latin typeface="Cambria Math" panose="02040503050406030204" pitchFamily="18" charset="0"/>
                            </a:rPr>
                            <m:t>;</m:t>
                          </m:r>
                          <m:r>
                            <a:rPr lang="en-US" altLang="zh-CN" i="1">
                              <a:latin typeface="Cambria Math" panose="02040503050406030204" pitchFamily="18" charset="0"/>
                            </a:rPr>
                            <m:t>𝜃</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d>
                        </m:e>
                      </m:nary>
                      <m:r>
                        <a:rPr lang="en-US" altLang="zh-CN" i="1">
                          <a:latin typeface="Cambria Math" panose="02040503050406030204" pitchFamily="18" charset="0"/>
                        </a:rPr>
                        <m:t>+</m:t>
                      </m:r>
                      <m:r>
                        <m:rPr>
                          <m:sty m:val="p"/>
                        </m:rPr>
                        <a:rPr lang="en-US" altLang="zh-CN">
                          <a:latin typeface="Cambria Math" panose="02040503050406030204" pitchFamily="18" charset="0"/>
                        </a:rPr>
                        <m:t>Ω</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oMath>
                  </m:oMathPara>
                </a14:m>
                <a:endParaRPr lang="zh-CN" altLang="en-US" dirty="0"/>
              </a:p>
            </p:txBody>
          </p:sp>
        </mc:Choice>
        <mc:Fallback xmlns="">
          <p:sp>
            <p:nvSpPr>
              <p:cNvPr id="21" name="文本框 20">
                <a:extLst>
                  <a:ext uri="{FF2B5EF4-FFF2-40B4-BE49-F238E27FC236}">
                    <a16:creationId xmlns:a16="http://schemas.microsoft.com/office/drawing/2014/main" id="{7592A204-E996-DE4F-9D01-E0B31A857476}"/>
                  </a:ext>
                </a:extLst>
              </p:cNvPr>
              <p:cNvSpPr txBox="1">
                <a:spLocks noRot="1" noChangeAspect="1" noMove="1" noResize="1" noEditPoints="1" noAdjustHandles="1" noChangeArrowheads="1" noChangeShapeType="1" noTextEdit="1"/>
              </p:cNvSpPr>
              <p:nvPr/>
            </p:nvSpPr>
            <p:spPr>
              <a:xfrm>
                <a:off x="4619617" y="2731345"/>
                <a:ext cx="5042216" cy="848566"/>
              </a:xfrm>
              <a:prstGeom prst="rect">
                <a:avLst/>
              </a:prstGeom>
              <a:blipFill>
                <a:blip r:embed="rId3"/>
                <a:stretch>
                  <a:fillRect t="-101493" b="-155224"/>
                </a:stretch>
              </a:blipFill>
            </p:spPr>
            <p:txBody>
              <a:bodyPr/>
              <a:lstStyle/>
              <a:p>
                <a:r>
                  <a:rPr lang="zh-CN" altLang="en-US">
                    <a:noFill/>
                  </a:rPr>
                  <a:t> </a:t>
                </a:r>
              </a:p>
            </p:txBody>
          </p:sp>
        </mc:Fallback>
      </mc:AlternateContent>
      <p:sp>
        <p:nvSpPr>
          <p:cNvPr id="27" name="下箭头 26">
            <a:extLst>
              <a:ext uri="{FF2B5EF4-FFF2-40B4-BE49-F238E27FC236}">
                <a16:creationId xmlns:a16="http://schemas.microsoft.com/office/drawing/2014/main" id="{BF672B43-7B86-334F-BC1C-597EBD45F2F5}"/>
              </a:ext>
            </a:extLst>
          </p:cNvPr>
          <p:cNvSpPr/>
          <p:nvPr/>
        </p:nvSpPr>
        <p:spPr>
          <a:xfrm rot="9949069">
            <a:off x="8331466" y="3321588"/>
            <a:ext cx="125805" cy="838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8">
            <a:extLst>
              <a:ext uri="{FF2B5EF4-FFF2-40B4-BE49-F238E27FC236}">
                <a16:creationId xmlns:a16="http://schemas.microsoft.com/office/drawing/2014/main" id="{1DE9D189-29D5-E145-9FDF-C1205FDDBC9D}"/>
              </a:ext>
            </a:extLst>
          </p:cNvPr>
          <p:cNvCxnSpPr/>
          <p:nvPr/>
        </p:nvCxnSpPr>
        <p:spPr>
          <a:xfrm>
            <a:off x="8017753" y="3318954"/>
            <a:ext cx="539553"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415601F-5D72-E648-9954-2FB250F88C56}"/>
              </a:ext>
            </a:extLst>
          </p:cNvPr>
          <p:cNvSpPr txBox="1"/>
          <p:nvPr/>
        </p:nvSpPr>
        <p:spPr>
          <a:xfrm>
            <a:off x="8178216" y="4158049"/>
            <a:ext cx="666598" cy="338554"/>
          </a:xfrm>
          <a:prstGeom prst="rect">
            <a:avLst/>
          </a:prstGeom>
          <a:noFill/>
        </p:spPr>
        <p:txBody>
          <a:bodyPr wrap="square" rtlCol="0">
            <a:spAutoFit/>
          </a:bodyPr>
          <a:lstStyle/>
          <a:p>
            <a:r>
              <a:rPr lang="zh-CN" altLang="en-US" sz="1600">
                <a:solidFill>
                  <a:schemeClr val="accent1"/>
                </a:solidFill>
              </a:rPr>
              <a:t>模型</a:t>
            </a:r>
          </a:p>
        </p:txBody>
      </p:sp>
      <p:sp>
        <p:nvSpPr>
          <p:cNvPr id="33" name="下箭头 32">
            <a:extLst>
              <a:ext uri="{FF2B5EF4-FFF2-40B4-BE49-F238E27FC236}">
                <a16:creationId xmlns:a16="http://schemas.microsoft.com/office/drawing/2014/main" id="{10A4433D-4452-7042-8D8E-522E5C72BD0A}"/>
              </a:ext>
            </a:extLst>
          </p:cNvPr>
          <p:cNvSpPr/>
          <p:nvPr/>
        </p:nvSpPr>
        <p:spPr>
          <a:xfrm rot="9949069">
            <a:off x="9276839" y="3321588"/>
            <a:ext cx="125805" cy="838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0">
            <a:extLst>
              <a:ext uri="{FF2B5EF4-FFF2-40B4-BE49-F238E27FC236}">
                <a16:creationId xmlns:a16="http://schemas.microsoft.com/office/drawing/2014/main" id="{2CEEAECA-E3CA-ED4A-8BA2-24161AD9B50A}"/>
              </a:ext>
            </a:extLst>
          </p:cNvPr>
          <p:cNvCxnSpPr/>
          <p:nvPr/>
        </p:nvCxnSpPr>
        <p:spPr>
          <a:xfrm>
            <a:off x="8976780" y="3303177"/>
            <a:ext cx="414603" cy="4735"/>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10EC5E7-F457-8148-B75D-CE9BBE6F0DB1}"/>
              </a:ext>
            </a:extLst>
          </p:cNvPr>
          <p:cNvSpPr txBox="1"/>
          <p:nvPr/>
        </p:nvSpPr>
        <p:spPr>
          <a:xfrm>
            <a:off x="8966686" y="4158049"/>
            <a:ext cx="1042781" cy="338554"/>
          </a:xfrm>
          <a:prstGeom prst="rect">
            <a:avLst/>
          </a:prstGeom>
          <a:noFill/>
        </p:spPr>
        <p:txBody>
          <a:bodyPr wrap="square" rtlCol="0">
            <a:spAutoFit/>
          </a:bodyPr>
          <a:lstStyle/>
          <a:p>
            <a:r>
              <a:rPr lang="zh-CN" altLang="en-US" sz="1600">
                <a:solidFill>
                  <a:schemeClr val="accent1"/>
                </a:solidFill>
              </a:rPr>
              <a:t>参数先验</a:t>
            </a:r>
          </a:p>
        </p:txBody>
      </p:sp>
      <p:sp>
        <p:nvSpPr>
          <p:cNvPr id="40" name="下箭头 39">
            <a:extLst>
              <a:ext uri="{FF2B5EF4-FFF2-40B4-BE49-F238E27FC236}">
                <a16:creationId xmlns:a16="http://schemas.microsoft.com/office/drawing/2014/main" id="{86C18F66-79E6-CC4E-9125-D45FB27EF46B}"/>
              </a:ext>
            </a:extLst>
          </p:cNvPr>
          <p:cNvSpPr/>
          <p:nvPr/>
        </p:nvSpPr>
        <p:spPr>
          <a:xfrm rot="12086688">
            <a:off x="7424306" y="3418610"/>
            <a:ext cx="107871" cy="7606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39">
            <a:extLst>
              <a:ext uri="{FF2B5EF4-FFF2-40B4-BE49-F238E27FC236}">
                <a16:creationId xmlns:a16="http://schemas.microsoft.com/office/drawing/2014/main" id="{E59A663A-598C-B04C-ABB2-2DE735F2230B}"/>
              </a:ext>
            </a:extLst>
          </p:cNvPr>
          <p:cNvCxnSpPr/>
          <p:nvPr/>
        </p:nvCxnSpPr>
        <p:spPr>
          <a:xfrm flipV="1">
            <a:off x="7478240" y="3414433"/>
            <a:ext cx="1174794" cy="2484"/>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98AC576A-0CAC-BC49-8F07-75DAE389154D}"/>
              </a:ext>
            </a:extLst>
          </p:cNvPr>
          <p:cNvSpPr txBox="1"/>
          <p:nvPr/>
        </p:nvSpPr>
        <p:spPr>
          <a:xfrm>
            <a:off x="6830070" y="4158049"/>
            <a:ext cx="1080632" cy="338554"/>
          </a:xfrm>
          <a:prstGeom prst="rect">
            <a:avLst/>
          </a:prstGeom>
          <a:noFill/>
        </p:spPr>
        <p:txBody>
          <a:bodyPr wrap="square" rtlCol="0">
            <a:spAutoFit/>
          </a:bodyPr>
          <a:lstStyle/>
          <a:p>
            <a:r>
              <a:rPr lang="zh-CN" altLang="en-US" sz="1600">
                <a:solidFill>
                  <a:schemeClr val="accent1"/>
                </a:solidFill>
              </a:rPr>
              <a:t>损失函数</a:t>
            </a:r>
          </a:p>
        </p:txBody>
      </p:sp>
      <p:sp>
        <p:nvSpPr>
          <p:cNvPr id="43" name="矩形 42">
            <a:extLst>
              <a:ext uri="{FF2B5EF4-FFF2-40B4-BE49-F238E27FC236}">
                <a16:creationId xmlns:a16="http://schemas.microsoft.com/office/drawing/2014/main" id="{FB7E864B-DBB6-E64C-975C-0995D42FDFE0}"/>
              </a:ext>
            </a:extLst>
          </p:cNvPr>
          <p:cNvSpPr/>
          <p:nvPr/>
        </p:nvSpPr>
        <p:spPr>
          <a:xfrm>
            <a:off x="7064745" y="2738744"/>
            <a:ext cx="1719763" cy="8485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F08FD3D2-FA2F-7A42-8221-0C014706977A}"/>
              </a:ext>
            </a:extLst>
          </p:cNvPr>
          <p:cNvSpPr txBox="1"/>
          <p:nvPr/>
        </p:nvSpPr>
        <p:spPr>
          <a:xfrm>
            <a:off x="7153663" y="2386971"/>
            <a:ext cx="1080632" cy="338554"/>
          </a:xfrm>
          <a:prstGeom prst="rect">
            <a:avLst/>
          </a:prstGeom>
          <a:noFill/>
        </p:spPr>
        <p:txBody>
          <a:bodyPr wrap="square" rtlCol="0">
            <a:spAutoFit/>
          </a:bodyPr>
          <a:lstStyle/>
          <a:p>
            <a:r>
              <a:rPr lang="zh-CN" altLang="en-US" sz="1600">
                <a:solidFill>
                  <a:srgbClr val="FF0000"/>
                </a:solidFill>
              </a:rPr>
              <a:t>经验风险</a:t>
            </a:r>
          </a:p>
        </p:txBody>
      </p:sp>
    </p:spTree>
    <p:extLst>
      <p:ext uri="{BB962C8B-B14F-4D97-AF65-F5344CB8AC3E}">
        <p14:creationId xmlns:p14="http://schemas.microsoft.com/office/powerpoint/2010/main" val="51471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r>
              <a:rPr lang="zh-CN" altLang="en-US" dirty="0"/>
              <a:t>多项式逼近（</a:t>
            </a:r>
            <a:r>
              <a:rPr lang="en-US" altLang="zh-CN" dirty="0"/>
              <a:t>Polynomial Approximation</a:t>
            </a:r>
            <a:r>
              <a:rPr lang="zh-CN" altLang="en-US" dirty="0"/>
              <a:t>）</a:t>
            </a:r>
            <a:endParaRPr lang="en-US" altLang="zh-CN" dirty="0"/>
          </a:p>
          <a:p>
            <a:pPr lvl="1"/>
            <a:r>
              <a:rPr lang="zh-CN" altLang="en-US" dirty="0"/>
              <a:t>（</a:t>
            </a:r>
            <a:r>
              <a:rPr lang="en-US" altLang="zh-CN" dirty="0"/>
              <a:t>3</a:t>
            </a:r>
            <a:r>
              <a:rPr lang="zh-CN" altLang="en-US" dirty="0"/>
              <a:t>）容易确定模型参数（估计方法证明）</a:t>
            </a:r>
            <a:endParaRPr lang="en-US" altLang="zh-CN" dirty="0"/>
          </a:p>
          <a:p>
            <a:pPr lvl="2"/>
            <a:endParaRPr lang="zh-CN" altLang="en-US"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pPr/>
              <a:t>12</a:t>
            </a:fld>
            <a:endParaRPr lang="zh-CN" altLang="en-US" dirty="0"/>
          </a:p>
        </p:txBody>
      </p:sp>
      <p:sp>
        <p:nvSpPr>
          <p:cNvPr id="10" name="标题 1"/>
          <p:cNvSpPr>
            <a:spLocks noGrp="1"/>
          </p:cNvSpPr>
          <p:nvPr>
            <p:ph type="title"/>
          </p:nvPr>
        </p:nvSpPr>
        <p:spPr/>
        <p:txBody>
          <a:bodyPr>
            <a:normAutofit/>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30" name="Object 4"/>
          <p:cNvGraphicFramePr>
            <a:graphicFrameLocks/>
          </p:cNvGraphicFramePr>
          <p:nvPr>
            <p:extLst>
              <p:ext uri="{D42A27DB-BD31-4B8C-83A1-F6EECF244321}">
                <p14:modId xmlns:p14="http://schemas.microsoft.com/office/powerpoint/2010/main" val="448318098"/>
              </p:ext>
            </p:extLst>
          </p:nvPr>
        </p:nvGraphicFramePr>
        <p:xfrm>
          <a:off x="2458629" y="4792381"/>
          <a:ext cx="6092463" cy="754953"/>
        </p:xfrm>
        <a:graphic>
          <a:graphicData uri="http://schemas.openxmlformats.org/presentationml/2006/ole">
            <mc:AlternateContent xmlns:mc="http://schemas.openxmlformats.org/markup-compatibility/2006">
              <mc:Choice xmlns:v="urn:schemas-microsoft-com:vml" Requires="v">
                <p:oleObj spid="_x0000_s81826" name="Equation" r:id="rId3" imgW="3390840" imgH="406080" progId="Equation.DSMT4">
                  <p:embed/>
                </p:oleObj>
              </mc:Choice>
              <mc:Fallback>
                <p:oleObj name="Equation" r:id="rId3" imgW="3390840" imgH="406080" progId="Equation.DSMT4">
                  <p:embed/>
                  <p:pic>
                    <p:nvPicPr>
                      <p:cNvPr id="13315" name="Object 4"/>
                      <p:cNvPicPr>
                        <a:picLocks noChangeArrowheads="1"/>
                      </p:cNvPicPr>
                      <p:nvPr/>
                    </p:nvPicPr>
                    <p:blipFill>
                      <a:blip r:embed="rId4"/>
                      <a:srcRect/>
                      <a:stretch>
                        <a:fillRect/>
                      </a:stretch>
                    </p:blipFill>
                    <p:spPr bwMode="black">
                      <a:xfrm>
                        <a:off x="2458629" y="4792381"/>
                        <a:ext cx="6092463" cy="754953"/>
                      </a:xfrm>
                      <a:prstGeom prst="rect">
                        <a:avLst/>
                      </a:prstGeom>
                      <a:noFill/>
                      <a:ln>
                        <a:noFill/>
                      </a:ln>
                      <a:effectLst/>
                    </p:spPr>
                  </p:pic>
                </p:oleObj>
              </mc:Fallback>
            </mc:AlternateContent>
          </a:graphicData>
        </a:graphic>
      </p:graphicFrame>
      <p:sp>
        <p:nvSpPr>
          <p:cNvPr id="31" name="Rectangle 5"/>
          <p:cNvSpPr>
            <a:spLocks noChangeArrowheads="1"/>
          </p:cNvSpPr>
          <p:nvPr/>
        </p:nvSpPr>
        <p:spPr bwMode="auto">
          <a:xfrm>
            <a:off x="1964269" y="4299482"/>
            <a:ext cx="42433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bg2"/>
              </a:buClr>
              <a:buFont typeface="Wingdings" panose="05000000000000000000" pitchFamily="2" charset="2"/>
              <a:buNone/>
            </a:pPr>
            <a:r>
              <a:rPr kumimoji="1" lang="zh-CN" altLang="en-US" b="0" dirty="0">
                <a:latin typeface="+mn-ea"/>
                <a:ea typeface="+mn-ea"/>
              </a:rPr>
              <a:t>使逼近误差最小，即</a:t>
            </a:r>
          </a:p>
        </p:txBody>
      </p:sp>
      <p:graphicFrame>
        <p:nvGraphicFramePr>
          <p:cNvPr id="32" name="Object 7"/>
          <p:cNvGraphicFramePr>
            <a:graphicFrameLocks/>
          </p:cNvGraphicFramePr>
          <p:nvPr>
            <p:extLst>
              <p:ext uri="{D42A27DB-BD31-4B8C-83A1-F6EECF244321}">
                <p14:modId xmlns:p14="http://schemas.microsoft.com/office/powerpoint/2010/main" val="2364958687"/>
              </p:ext>
            </p:extLst>
          </p:nvPr>
        </p:nvGraphicFramePr>
        <p:xfrm>
          <a:off x="2744405" y="3670382"/>
          <a:ext cx="4998885" cy="707537"/>
        </p:xfrm>
        <a:graphic>
          <a:graphicData uri="http://schemas.openxmlformats.org/presentationml/2006/ole">
            <mc:AlternateContent xmlns:mc="http://schemas.openxmlformats.org/markup-compatibility/2006">
              <mc:Choice xmlns:v="urn:schemas-microsoft-com:vml" Requires="v">
                <p:oleObj spid="_x0000_s81827" name="Equation" r:id="rId5" imgW="2869920" imgH="406080" progId="Equation.DSMT4">
                  <p:embed/>
                </p:oleObj>
              </mc:Choice>
              <mc:Fallback>
                <p:oleObj name="Equation" r:id="rId5" imgW="2869920" imgH="406080" progId="Equation.DSMT4">
                  <p:embed/>
                  <p:pic>
                    <p:nvPicPr>
                      <p:cNvPr id="13317" name="Object 7"/>
                      <p:cNvPicPr>
                        <a:picLocks noChangeArrowheads="1"/>
                      </p:cNvPicPr>
                      <p:nvPr/>
                    </p:nvPicPr>
                    <p:blipFill>
                      <a:blip r:embed="rId6"/>
                      <a:srcRect/>
                      <a:stretch>
                        <a:fillRect/>
                      </a:stretch>
                    </p:blipFill>
                    <p:spPr bwMode="black">
                      <a:xfrm>
                        <a:off x="2744405" y="3670382"/>
                        <a:ext cx="4998885" cy="707537"/>
                      </a:xfrm>
                      <a:prstGeom prst="rect">
                        <a:avLst/>
                      </a:prstGeom>
                      <a:noFill/>
                      <a:ln>
                        <a:noFill/>
                      </a:ln>
                      <a:effectLst/>
                    </p:spPr>
                  </p:pic>
                </p:oleObj>
              </mc:Fallback>
            </mc:AlternateContent>
          </a:graphicData>
        </a:graphic>
      </p:graphicFrame>
      <p:sp>
        <p:nvSpPr>
          <p:cNvPr id="33" name="Rectangle 8"/>
          <p:cNvSpPr>
            <a:spLocks noChangeArrowheads="1"/>
          </p:cNvSpPr>
          <p:nvPr/>
        </p:nvSpPr>
        <p:spPr bwMode="auto">
          <a:xfrm>
            <a:off x="1938172" y="3247925"/>
            <a:ext cx="29003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bg2"/>
              </a:buClr>
              <a:buFont typeface="Wingdings" panose="05000000000000000000" pitchFamily="2" charset="2"/>
              <a:buNone/>
            </a:pPr>
            <a:r>
              <a:rPr kumimoji="1" lang="zh-CN" altLang="en-US" b="0">
                <a:latin typeface="+mn-ea"/>
                <a:ea typeface="+mn-ea"/>
              </a:rPr>
              <a:t>逼近误差</a:t>
            </a:r>
          </a:p>
        </p:txBody>
      </p:sp>
      <p:graphicFrame>
        <p:nvGraphicFramePr>
          <p:cNvPr id="34" name="Object 10"/>
          <p:cNvGraphicFramePr>
            <a:graphicFrameLocks/>
          </p:cNvGraphicFramePr>
          <p:nvPr>
            <p:extLst>
              <p:ext uri="{D42A27DB-BD31-4B8C-83A1-F6EECF244321}">
                <p14:modId xmlns:p14="http://schemas.microsoft.com/office/powerpoint/2010/main" val="3058242268"/>
              </p:ext>
            </p:extLst>
          </p:nvPr>
        </p:nvGraphicFramePr>
        <p:xfrm>
          <a:off x="2638130" y="2134574"/>
          <a:ext cx="4975225" cy="446466"/>
        </p:xfrm>
        <a:graphic>
          <a:graphicData uri="http://schemas.openxmlformats.org/presentationml/2006/ole">
            <mc:AlternateContent xmlns:mc="http://schemas.openxmlformats.org/markup-compatibility/2006">
              <mc:Choice xmlns:v="urn:schemas-microsoft-com:vml" Requires="v">
                <p:oleObj spid="_x0000_s81828" name="Equation" r:id="rId7" imgW="2920680" imgH="253800" progId="Equation.DSMT4">
                  <p:embed/>
                </p:oleObj>
              </mc:Choice>
              <mc:Fallback>
                <p:oleObj name="Equation" r:id="rId7" imgW="2920680" imgH="253800" progId="Equation.DSMT4">
                  <p:embed/>
                  <p:pic>
                    <p:nvPicPr>
                      <p:cNvPr id="13319" name="Object 10"/>
                      <p:cNvPicPr>
                        <a:picLocks noChangeArrowheads="1"/>
                      </p:cNvPicPr>
                      <p:nvPr/>
                    </p:nvPicPr>
                    <p:blipFill>
                      <a:blip r:embed="rId8"/>
                      <a:srcRect/>
                      <a:stretch>
                        <a:fillRect/>
                      </a:stretch>
                    </p:blipFill>
                    <p:spPr bwMode="black">
                      <a:xfrm>
                        <a:off x="2638130" y="2134574"/>
                        <a:ext cx="4975225" cy="446466"/>
                      </a:xfrm>
                      <a:prstGeom prst="rect">
                        <a:avLst/>
                      </a:prstGeom>
                      <a:noFill/>
                      <a:ln>
                        <a:noFill/>
                      </a:ln>
                    </p:spPr>
                  </p:pic>
                </p:oleObj>
              </mc:Fallback>
            </mc:AlternateContent>
          </a:graphicData>
        </a:graphic>
      </p:graphicFrame>
      <p:graphicFrame>
        <p:nvGraphicFramePr>
          <p:cNvPr id="35" name="Object 11"/>
          <p:cNvGraphicFramePr>
            <a:graphicFrameLocks/>
          </p:cNvGraphicFramePr>
          <p:nvPr>
            <p:extLst>
              <p:ext uri="{D42A27DB-BD31-4B8C-83A1-F6EECF244321}">
                <p14:modId xmlns:p14="http://schemas.microsoft.com/office/powerpoint/2010/main" val="4065473957"/>
              </p:ext>
            </p:extLst>
          </p:nvPr>
        </p:nvGraphicFramePr>
        <p:xfrm>
          <a:off x="2685580" y="2544303"/>
          <a:ext cx="4940301" cy="471174"/>
        </p:xfrm>
        <a:graphic>
          <a:graphicData uri="http://schemas.openxmlformats.org/presentationml/2006/ole">
            <mc:AlternateContent xmlns:mc="http://schemas.openxmlformats.org/markup-compatibility/2006">
              <mc:Choice xmlns:v="urn:schemas-microsoft-com:vml" Requires="v">
                <p:oleObj spid="_x0000_s81829" name="Equation" r:id="rId9" imgW="2895480" imgH="253800" progId="Equation.DSMT4">
                  <p:embed/>
                </p:oleObj>
              </mc:Choice>
              <mc:Fallback>
                <p:oleObj name="Equation" r:id="rId9" imgW="2895480" imgH="253800" progId="Equation.DSMT4">
                  <p:embed/>
                  <p:pic>
                    <p:nvPicPr>
                      <p:cNvPr id="13320" name="Object 11"/>
                      <p:cNvPicPr>
                        <a:picLocks noChangeArrowheads="1"/>
                      </p:cNvPicPr>
                      <p:nvPr/>
                    </p:nvPicPr>
                    <p:blipFill>
                      <a:blip r:embed="rId10"/>
                      <a:srcRect/>
                      <a:stretch>
                        <a:fillRect/>
                      </a:stretch>
                    </p:blipFill>
                    <p:spPr bwMode="black">
                      <a:xfrm>
                        <a:off x="2685580" y="2544303"/>
                        <a:ext cx="4940301" cy="471174"/>
                      </a:xfrm>
                      <a:prstGeom prst="rect">
                        <a:avLst/>
                      </a:prstGeom>
                      <a:noFill/>
                      <a:ln>
                        <a:noFill/>
                      </a:ln>
                    </p:spPr>
                  </p:pic>
                </p:oleObj>
              </mc:Fallback>
            </mc:AlternateContent>
          </a:graphicData>
        </a:graphic>
      </p:graphicFrame>
      <p:sp>
        <p:nvSpPr>
          <p:cNvPr id="36" name="Rectangle 12"/>
          <p:cNvSpPr>
            <a:spLocks noChangeArrowheads="1"/>
          </p:cNvSpPr>
          <p:nvPr/>
        </p:nvSpPr>
        <p:spPr bwMode="auto">
          <a:xfrm>
            <a:off x="2009610" y="2096989"/>
            <a:ext cx="12176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bg2"/>
              </a:buClr>
              <a:buFont typeface="Wingdings" panose="05000000000000000000" pitchFamily="2" charset="2"/>
              <a:buNone/>
            </a:pPr>
            <a:r>
              <a:rPr kumimoji="1" lang="zh-CN" altLang="en-US" b="0">
                <a:latin typeface="+mn-ea"/>
                <a:ea typeface="+mn-ea"/>
              </a:rPr>
              <a:t>记</a:t>
            </a:r>
          </a:p>
        </p:txBody>
      </p:sp>
    </p:spTree>
    <p:extLst>
      <p:ext uri="{BB962C8B-B14F-4D97-AF65-F5344CB8AC3E}">
        <p14:creationId xmlns:p14="http://schemas.microsoft.com/office/powerpoint/2010/main" val="28668177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dirty="0"/>
              <a:t>机器学习方法与深度学习方法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120</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2418890" y="4025409"/>
                <a:ext cx="5117233"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𝐷</m:t>
                          </m:r>
                          <m:r>
                            <a:rPr lang="en-US" altLang="zh-CN" i="1">
                              <a:latin typeface="Cambria Math" panose="02040503050406030204" pitchFamily="18" charset="0"/>
                            </a:rPr>
                            <m:t>;</m:t>
                          </m:r>
                          <m:r>
                            <a:rPr lang="en-US" altLang="zh-CN" i="1">
                              <a:latin typeface="Cambria Math" panose="02040503050406030204" pitchFamily="18" charset="0"/>
                            </a:rPr>
                            <m:t>𝜃</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sup>
                              <m:r>
                                <a:rPr lang="en-US" altLang="zh-CN" i="1">
                                  <a:latin typeface="Cambria Math" panose="02040503050406030204" pitchFamily="18" charset="0"/>
                                </a:rPr>
                                <m:t>2</m:t>
                              </m:r>
                            </m:sup>
                          </m:sSup>
                        </m:e>
                      </m:nary>
                      <m:r>
                        <a:rPr lang="en-US" altLang="zh-CN" i="1">
                          <a:latin typeface="Cambria Math" panose="02040503050406030204" pitchFamily="18" charset="0"/>
                        </a:rPr>
                        <m:t>+</m:t>
                      </m:r>
                      <m:r>
                        <a:rPr lang="en-US" altLang="zh-CN" i="1">
                          <a:latin typeface="Cambria Math" panose="02040503050406030204" pitchFamily="18" charset="0"/>
                        </a:rPr>
                        <m:t>𝜆</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418890" y="4025409"/>
                <a:ext cx="5117233" cy="848566"/>
              </a:xfrm>
              <a:prstGeom prst="rect">
                <a:avLst/>
              </a:prstGeom>
              <a:blipFill>
                <a:blip r:embed="rId2"/>
                <a:stretch>
                  <a:fillRect t="-98529" b="-15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708544" y="4869363"/>
                <a:ext cx="4043806" cy="9026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r>
                                        <a:rPr lang="en-US" altLang="zh-CN" i="1">
                                          <a:latin typeface="Cambria Math" panose="02040503050406030204" pitchFamily="18" charset="0"/>
                                        </a:rPr>
                                        <m:t>𝑇</m:t>
                                      </m:r>
                                    </m:sup>
                                  </m:sSubSup>
                                </m:e>
                              </m:nary>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𝐼</m:t>
                              </m:r>
                            </m:e>
                          </m:d>
                        </m:e>
                        <m:sup>
                          <m:r>
                            <a:rPr lang="en-US" altLang="zh-CN" i="1">
                              <a:latin typeface="Cambria Math" panose="02040503050406030204" pitchFamily="18" charset="0"/>
                            </a:rPr>
                            <m:t>−1</m:t>
                          </m:r>
                        </m:sup>
                      </m:sSup>
                      <m:d>
                        <m:dPr>
                          <m:begChr m:val="["/>
                          <m:endChr m:val="]"/>
                          <m:ctrlPr>
                            <a:rPr lang="en-US" altLang="zh-CN" i="1">
                              <a:latin typeface="Cambria Math" panose="02040503050406030204" pitchFamily="18" charset="0"/>
                            </a:rPr>
                          </m:ctrlPr>
                        </m:dPr>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nary>
                        </m:e>
                      </m:d>
                    </m:oMath>
                  </m:oMathPara>
                </a14:m>
                <a:endParaRPr lang="zh-CN" altLang="en-US"/>
              </a:p>
            </p:txBody>
          </p:sp>
        </mc:Choice>
        <mc:Fallback xmlns="">
          <p:sp>
            <p:nvSpPr>
              <p:cNvPr id="13" name="文本框 12"/>
              <p:cNvSpPr txBox="1">
                <a:spLocks noRot="1" noChangeAspect="1" noMove="1" noResize="1" noEditPoints="1" noAdjustHandles="1" noChangeArrowheads="1" noChangeShapeType="1" noTextEdit="1"/>
              </p:cNvSpPr>
              <p:nvPr/>
            </p:nvSpPr>
            <p:spPr>
              <a:xfrm>
                <a:off x="2708544" y="4869363"/>
                <a:ext cx="4043806" cy="902683"/>
              </a:xfrm>
              <a:prstGeom prst="rect">
                <a:avLst/>
              </a:prstGeom>
              <a:blipFill>
                <a:blip r:embed="rId3"/>
                <a:stretch>
                  <a:fillRect t="-88889" b="-144444"/>
                </a:stretch>
              </a:blipFill>
            </p:spPr>
            <p:txBody>
              <a:bodyPr/>
              <a:lstStyle/>
              <a:p>
                <a:r>
                  <a:rPr lang="zh-CN" altLang="en-US">
                    <a:noFill/>
                  </a:rPr>
                  <a:t> </a:t>
                </a:r>
              </a:p>
            </p:txBody>
          </p:sp>
        </mc:Fallback>
      </mc:AlternateContent>
      <p:sp>
        <p:nvSpPr>
          <p:cNvPr id="17" name="文本框 16"/>
          <p:cNvSpPr txBox="1"/>
          <p:nvPr/>
        </p:nvSpPr>
        <p:spPr>
          <a:xfrm>
            <a:off x="1511353" y="4291223"/>
            <a:ext cx="1948069" cy="369332"/>
          </a:xfrm>
          <a:prstGeom prst="rect">
            <a:avLst/>
          </a:prstGeom>
          <a:noFill/>
        </p:spPr>
        <p:txBody>
          <a:bodyPr wrap="square" rtlCol="0">
            <a:spAutoFit/>
          </a:bodyPr>
          <a:lstStyle/>
          <a:p>
            <a:r>
              <a:rPr lang="zh-CN" altLang="en-US" dirty="0"/>
              <a:t>多元线性回归：</a:t>
            </a:r>
          </a:p>
        </p:txBody>
      </p:sp>
      <p:sp>
        <p:nvSpPr>
          <p:cNvPr id="18" name="文本框 17"/>
          <p:cNvSpPr txBox="1"/>
          <p:nvPr/>
        </p:nvSpPr>
        <p:spPr>
          <a:xfrm>
            <a:off x="7898649" y="4565428"/>
            <a:ext cx="2319604" cy="738664"/>
          </a:xfrm>
          <a:prstGeom prst="rect">
            <a:avLst/>
          </a:prstGeom>
          <a:noFill/>
          <a:ln>
            <a:solidFill>
              <a:schemeClr val="tx1"/>
            </a:solidFill>
          </a:ln>
        </p:spPr>
        <p:txBody>
          <a:bodyPr wrap="square" rtlCol="0">
            <a:spAutoFit/>
          </a:bodyPr>
          <a:lstStyle/>
          <a:p>
            <a:r>
              <a:rPr lang="zh-CN" altLang="en-US" sz="1400"/>
              <a:t>损失函数：均方误差</a:t>
            </a:r>
            <a:endParaRPr lang="en-US" altLang="zh-CN" sz="1400"/>
          </a:p>
          <a:p>
            <a:r>
              <a:rPr lang="zh-CN" altLang="en-US" sz="1400"/>
              <a:t>模型：一维多元线性模型</a:t>
            </a:r>
            <a:endParaRPr lang="en-US" altLang="zh-CN" sz="1400"/>
          </a:p>
          <a:p>
            <a:r>
              <a:rPr lang="zh-CN" altLang="en-US" sz="1400"/>
              <a:t>参数先验：高斯分布</a:t>
            </a:r>
          </a:p>
        </p:txBody>
      </p:sp>
      <p:sp>
        <p:nvSpPr>
          <p:cNvPr id="28" name="文本框 27"/>
          <p:cNvSpPr txBox="1"/>
          <p:nvPr/>
        </p:nvSpPr>
        <p:spPr>
          <a:xfrm>
            <a:off x="3893388" y="5716862"/>
            <a:ext cx="5584195" cy="584775"/>
          </a:xfrm>
          <a:prstGeom prst="rect">
            <a:avLst/>
          </a:prstGeom>
          <a:noFill/>
        </p:spPr>
        <p:txBody>
          <a:bodyPr wrap="square" rtlCol="0">
            <a:spAutoFit/>
          </a:bodyPr>
          <a:lstStyle/>
          <a:p>
            <a:r>
              <a:rPr lang="zh-CN" altLang="en-US" sz="1600">
                <a:solidFill>
                  <a:schemeClr val="accent1"/>
                </a:solidFill>
              </a:rPr>
              <a:t>正规方程</a:t>
            </a:r>
            <a:endParaRPr lang="en-US" altLang="zh-CN" sz="1600">
              <a:solidFill>
                <a:schemeClr val="accent1"/>
              </a:solidFill>
            </a:endParaRPr>
          </a:p>
          <a:p>
            <a:r>
              <a:rPr lang="zh-CN" altLang="en-US" sz="1600">
                <a:solidFill>
                  <a:schemeClr val="accent1"/>
                </a:solidFill>
              </a:rPr>
              <a:t>更一般的做法是用梯度下降进行更新，速度更快结果更稳定</a:t>
            </a:r>
          </a:p>
        </p:txBody>
      </p:sp>
      <p:sp>
        <p:nvSpPr>
          <p:cNvPr id="30" name="文本框 29"/>
          <p:cNvSpPr txBox="1"/>
          <p:nvPr/>
        </p:nvSpPr>
        <p:spPr>
          <a:xfrm>
            <a:off x="1511353" y="5143034"/>
            <a:ext cx="1493710" cy="369332"/>
          </a:xfrm>
          <a:prstGeom prst="rect">
            <a:avLst/>
          </a:prstGeom>
          <a:noFill/>
        </p:spPr>
        <p:txBody>
          <a:bodyPr wrap="square" rtlCol="0">
            <a:spAutoFit/>
          </a:bodyPr>
          <a:lstStyle/>
          <a:p>
            <a:r>
              <a:rPr lang="zh-CN" altLang="en-US"/>
              <a:t>参数解析解：</a:t>
            </a:r>
          </a:p>
        </p:txBody>
      </p:sp>
      <p:sp>
        <p:nvSpPr>
          <p:cNvPr id="25" name="Text Box 5">
            <a:extLst>
              <a:ext uri="{FF2B5EF4-FFF2-40B4-BE49-F238E27FC236}">
                <a16:creationId xmlns:a16="http://schemas.microsoft.com/office/drawing/2014/main" id="{6015BC65-8C70-1D4B-B7E3-F1C5DB61D677}"/>
              </a:ext>
            </a:extLst>
          </p:cNvPr>
          <p:cNvSpPr txBox="1">
            <a:spLocks noChangeArrowheads="1"/>
          </p:cNvSpPr>
          <p:nvPr/>
        </p:nvSpPr>
        <p:spPr bwMode="auto">
          <a:xfrm>
            <a:off x="1275529" y="1550058"/>
            <a:ext cx="8056563"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深度学习一般性模型</a:t>
            </a:r>
            <a:endParaRPr kumimoji="1" lang="en-US" altLang="zh-CN" sz="2400" b="0" dirty="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b="0" dirty="0">
                <a:latin typeface="+mn-ea"/>
                <a:ea typeface="+mn-ea"/>
              </a:rPr>
              <a:t>最小化经验风险（</a:t>
            </a:r>
            <a:r>
              <a:rPr kumimoji="1" lang="en-US" altLang="zh-CN" b="0" dirty="0">
                <a:latin typeface="+mn-ea"/>
                <a:ea typeface="+mn-ea"/>
              </a:rPr>
              <a:t>Empirical Risk</a:t>
            </a:r>
            <a:r>
              <a:rPr kumimoji="1" lang="zh-CN" altLang="en-US" b="0" dirty="0">
                <a:latin typeface="+mn-ea"/>
                <a:ea typeface="+mn-ea"/>
              </a:rPr>
              <a:t>）</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7735D64-014D-8D47-9563-05F75147C892}"/>
                  </a:ext>
                </a:extLst>
              </p:cNvPr>
              <p:cNvSpPr txBox="1"/>
              <p:nvPr/>
            </p:nvSpPr>
            <p:spPr>
              <a:xfrm>
                <a:off x="4619617" y="2731345"/>
                <a:ext cx="5042216"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𝑎𝑟𝑔𝑚𝑖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𝜃</m:t>
                          </m:r>
                        </m:sub>
                      </m:sSub>
                      <m:r>
                        <a:rPr lang="en-US" altLang="zh-CN" i="1">
                          <a:latin typeface="Cambria Math" panose="02040503050406030204" pitchFamily="18" charset="0"/>
                        </a:rPr>
                        <m:t> </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𝑡𝑟𝑎𝑖𝑛</m:t>
                              </m:r>
                            </m:sub>
                          </m:sSub>
                          <m:r>
                            <a:rPr lang="en-US" altLang="zh-CN" i="1">
                              <a:latin typeface="Cambria Math" panose="02040503050406030204" pitchFamily="18" charset="0"/>
                            </a:rPr>
                            <m:t>;</m:t>
                          </m:r>
                          <m:r>
                            <a:rPr lang="en-US" altLang="zh-CN" i="1">
                              <a:latin typeface="Cambria Math" panose="02040503050406030204" pitchFamily="18" charset="0"/>
                            </a:rPr>
                            <m:t>𝜃</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𝐿</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d>
                        </m:e>
                      </m:nary>
                      <m:r>
                        <a:rPr lang="en-US" altLang="zh-CN" i="1">
                          <a:latin typeface="Cambria Math" panose="02040503050406030204" pitchFamily="18" charset="0"/>
                        </a:rPr>
                        <m:t>+</m:t>
                      </m:r>
                      <m:r>
                        <m:rPr>
                          <m:sty m:val="p"/>
                        </m:rPr>
                        <a:rPr lang="en-US" altLang="zh-CN">
                          <a:latin typeface="Cambria Math" panose="02040503050406030204" pitchFamily="18" charset="0"/>
                        </a:rPr>
                        <m:t>Ω</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oMath>
                  </m:oMathPara>
                </a14:m>
                <a:endParaRPr lang="zh-CN" altLang="en-US" dirty="0"/>
              </a:p>
            </p:txBody>
          </p:sp>
        </mc:Choice>
        <mc:Fallback xmlns="">
          <p:sp>
            <p:nvSpPr>
              <p:cNvPr id="26" name="文本框 25">
                <a:extLst>
                  <a:ext uri="{FF2B5EF4-FFF2-40B4-BE49-F238E27FC236}">
                    <a16:creationId xmlns:a16="http://schemas.microsoft.com/office/drawing/2014/main" id="{B7735D64-014D-8D47-9563-05F75147C892}"/>
                  </a:ext>
                </a:extLst>
              </p:cNvPr>
              <p:cNvSpPr txBox="1">
                <a:spLocks noRot="1" noChangeAspect="1" noMove="1" noResize="1" noEditPoints="1" noAdjustHandles="1" noChangeArrowheads="1" noChangeShapeType="1" noTextEdit="1"/>
              </p:cNvSpPr>
              <p:nvPr/>
            </p:nvSpPr>
            <p:spPr>
              <a:xfrm>
                <a:off x="4619617" y="2731345"/>
                <a:ext cx="5042216" cy="848566"/>
              </a:xfrm>
              <a:prstGeom prst="rect">
                <a:avLst/>
              </a:prstGeom>
              <a:blipFill>
                <a:blip r:embed="rId4"/>
                <a:stretch>
                  <a:fillRect t="-101493" b="-155224"/>
                </a:stretch>
              </a:blipFill>
            </p:spPr>
            <p:txBody>
              <a:bodyPr/>
              <a:lstStyle/>
              <a:p>
                <a:r>
                  <a:rPr lang="zh-CN" altLang="en-US">
                    <a:noFill/>
                  </a:rPr>
                  <a:t> </a:t>
                </a:r>
              </a:p>
            </p:txBody>
          </p:sp>
        </mc:Fallback>
      </mc:AlternateContent>
      <p:sp>
        <p:nvSpPr>
          <p:cNvPr id="27" name="下箭头 26">
            <a:extLst>
              <a:ext uri="{FF2B5EF4-FFF2-40B4-BE49-F238E27FC236}">
                <a16:creationId xmlns:a16="http://schemas.microsoft.com/office/drawing/2014/main" id="{45561D5C-497A-AE4F-A082-3F1DED7485FB}"/>
              </a:ext>
            </a:extLst>
          </p:cNvPr>
          <p:cNvSpPr/>
          <p:nvPr/>
        </p:nvSpPr>
        <p:spPr>
          <a:xfrm rot="9949069">
            <a:off x="8331466" y="3321588"/>
            <a:ext cx="125805" cy="838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8">
            <a:extLst>
              <a:ext uri="{FF2B5EF4-FFF2-40B4-BE49-F238E27FC236}">
                <a16:creationId xmlns:a16="http://schemas.microsoft.com/office/drawing/2014/main" id="{629E5650-BA89-994F-AAE0-48DA23041D5A}"/>
              </a:ext>
            </a:extLst>
          </p:cNvPr>
          <p:cNvCxnSpPr/>
          <p:nvPr/>
        </p:nvCxnSpPr>
        <p:spPr>
          <a:xfrm>
            <a:off x="8017753" y="3318954"/>
            <a:ext cx="539553"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6229DFCF-45E9-FC45-8DB4-69AE88613CEA}"/>
              </a:ext>
            </a:extLst>
          </p:cNvPr>
          <p:cNvSpPr txBox="1"/>
          <p:nvPr/>
        </p:nvSpPr>
        <p:spPr>
          <a:xfrm>
            <a:off x="8178216" y="4158049"/>
            <a:ext cx="666598" cy="338554"/>
          </a:xfrm>
          <a:prstGeom prst="rect">
            <a:avLst/>
          </a:prstGeom>
          <a:noFill/>
        </p:spPr>
        <p:txBody>
          <a:bodyPr wrap="square" rtlCol="0">
            <a:spAutoFit/>
          </a:bodyPr>
          <a:lstStyle/>
          <a:p>
            <a:r>
              <a:rPr lang="zh-CN" altLang="en-US" sz="1600">
                <a:solidFill>
                  <a:schemeClr val="accent1"/>
                </a:solidFill>
              </a:rPr>
              <a:t>模型</a:t>
            </a:r>
          </a:p>
        </p:txBody>
      </p:sp>
      <p:sp>
        <p:nvSpPr>
          <p:cNvPr id="33" name="下箭头 32">
            <a:extLst>
              <a:ext uri="{FF2B5EF4-FFF2-40B4-BE49-F238E27FC236}">
                <a16:creationId xmlns:a16="http://schemas.microsoft.com/office/drawing/2014/main" id="{AFB6E040-D475-1446-9C1D-8FD30D489912}"/>
              </a:ext>
            </a:extLst>
          </p:cNvPr>
          <p:cNvSpPr/>
          <p:nvPr/>
        </p:nvSpPr>
        <p:spPr>
          <a:xfrm rot="9949069">
            <a:off x="9276839" y="3321588"/>
            <a:ext cx="125805" cy="838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0">
            <a:extLst>
              <a:ext uri="{FF2B5EF4-FFF2-40B4-BE49-F238E27FC236}">
                <a16:creationId xmlns:a16="http://schemas.microsoft.com/office/drawing/2014/main" id="{080F676C-D727-394B-A096-D5A2BA4284EB}"/>
              </a:ext>
            </a:extLst>
          </p:cNvPr>
          <p:cNvCxnSpPr/>
          <p:nvPr/>
        </p:nvCxnSpPr>
        <p:spPr>
          <a:xfrm>
            <a:off x="8976780" y="3303177"/>
            <a:ext cx="414603" cy="4735"/>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1ED06F3B-C532-2849-AF67-553CBFD5D16B}"/>
              </a:ext>
            </a:extLst>
          </p:cNvPr>
          <p:cNvSpPr txBox="1"/>
          <p:nvPr/>
        </p:nvSpPr>
        <p:spPr>
          <a:xfrm>
            <a:off x="8966686" y="4158049"/>
            <a:ext cx="1042781" cy="338554"/>
          </a:xfrm>
          <a:prstGeom prst="rect">
            <a:avLst/>
          </a:prstGeom>
          <a:noFill/>
        </p:spPr>
        <p:txBody>
          <a:bodyPr wrap="square" rtlCol="0">
            <a:spAutoFit/>
          </a:bodyPr>
          <a:lstStyle/>
          <a:p>
            <a:r>
              <a:rPr lang="zh-CN" altLang="en-US" sz="1600">
                <a:solidFill>
                  <a:schemeClr val="accent1"/>
                </a:solidFill>
              </a:rPr>
              <a:t>参数先验</a:t>
            </a:r>
          </a:p>
        </p:txBody>
      </p:sp>
      <p:sp>
        <p:nvSpPr>
          <p:cNvPr id="41" name="下箭头 40">
            <a:extLst>
              <a:ext uri="{FF2B5EF4-FFF2-40B4-BE49-F238E27FC236}">
                <a16:creationId xmlns:a16="http://schemas.microsoft.com/office/drawing/2014/main" id="{B4F93307-2798-3B4C-B23F-6C39CD2B2E14}"/>
              </a:ext>
            </a:extLst>
          </p:cNvPr>
          <p:cNvSpPr/>
          <p:nvPr/>
        </p:nvSpPr>
        <p:spPr>
          <a:xfrm rot="12086688">
            <a:off x="7424306" y="3418610"/>
            <a:ext cx="107871" cy="7606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39">
            <a:extLst>
              <a:ext uri="{FF2B5EF4-FFF2-40B4-BE49-F238E27FC236}">
                <a16:creationId xmlns:a16="http://schemas.microsoft.com/office/drawing/2014/main" id="{A87A1536-4624-374F-ABFD-FC883C621070}"/>
              </a:ext>
            </a:extLst>
          </p:cNvPr>
          <p:cNvCxnSpPr/>
          <p:nvPr/>
        </p:nvCxnSpPr>
        <p:spPr>
          <a:xfrm flipV="1">
            <a:off x="7478240" y="3414433"/>
            <a:ext cx="1174794" cy="2484"/>
          </a:xfrm>
          <a:prstGeom prst="line">
            <a:avLst/>
          </a:prstGeom>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00D45557-C86B-724B-A05F-A0A61452E035}"/>
              </a:ext>
            </a:extLst>
          </p:cNvPr>
          <p:cNvSpPr txBox="1"/>
          <p:nvPr/>
        </p:nvSpPr>
        <p:spPr>
          <a:xfrm>
            <a:off x="6830070" y="4158049"/>
            <a:ext cx="1080632" cy="338554"/>
          </a:xfrm>
          <a:prstGeom prst="rect">
            <a:avLst/>
          </a:prstGeom>
          <a:noFill/>
        </p:spPr>
        <p:txBody>
          <a:bodyPr wrap="square" rtlCol="0">
            <a:spAutoFit/>
          </a:bodyPr>
          <a:lstStyle/>
          <a:p>
            <a:r>
              <a:rPr lang="zh-CN" altLang="en-US" sz="1600">
                <a:solidFill>
                  <a:schemeClr val="accent1"/>
                </a:solidFill>
              </a:rPr>
              <a:t>损失函数</a:t>
            </a:r>
          </a:p>
        </p:txBody>
      </p:sp>
      <p:sp>
        <p:nvSpPr>
          <p:cNvPr id="50" name="矩形 49">
            <a:extLst>
              <a:ext uri="{FF2B5EF4-FFF2-40B4-BE49-F238E27FC236}">
                <a16:creationId xmlns:a16="http://schemas.microsoft.com/office/drawing/2014/main" id="{D2CD1EEF-1EA8-7246-ADED-8FFBC26C7EB8}"/>
              </a:ext>
            </a:extLst>
          </p:cNvPr>
          <p:cNvSpPr/>
          <p:nvPr/>
        </p:nvSpPr>
        <p:spPr>
          <a:xfrm>
            <a:off x="7064745" y="2738744"/>
            <a:ext cx="1719763" cy="8485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F9DC68DE-27BA-7943-AF92-59451D8B555E}"/>
              </a:ext>
            </a:extLst>
          </p:cNvPr>
          <p:cNvSpPr txBox="1"/>
          <p:nvPr/>
        </p:nvSpPr>
        <p:spPr>
          <a:xfrm>
            <a:off x="7153663" y="2386971"/>
            <a:ext cx="1080632" cy="338554"/>
          </a:xfrm>
          <a:prstGeom prst="rect">
            <a:avLst/>
          </a:prstGeom>
          <a:noFill/>
        </p:spPr>
        <p:txBody>
          <a:bodyPr wrap="square" rtlCol="0">
            <a:spAutoFit/>
          </a:bodyPr>
          <a:lstStyle/>
          <a:p>
            <a:r>
              <a:rPr lang="zh-CN" altLang="en-US" sz="1600">
                <a:solidFill>
                  <a:srgbClr val="FF0000"/>
                </a:solidFill>
              </a:rPr>
              <a:t>经验风险</a:t>
            </a:r>
          </a:p>
        </p:txBody>
      </p:sp>
    </p:spTree>
    <p:extLst>
      <p:ext uri="{BB962C8B-B14F-4D97-AF65-F5344CB8AC3E}">
        <p14:creationId xmlns:p14="http://schemas.microsoft.com/office/powerpoint/2010/main" val="23578882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机器学习方法与深度学习方法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121</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Text Box 5"/>
          <p:cNvSpPr txBox="1">
            <a:spLocks noChangeArrowheads="1"/>
          </p:cNvSpPr>
          <p:nvPr/>
        </p:nvSpPr>
        <p:spPr bwMode="auto">
          <a:xfrm>
            <a:off x="1201284" y="1419152"/>
            <a:ext cx="11835188"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Why Deep Learning</a:t>
            </a:r>
            <a:r>
              <a:rPr kumimoji="1" lang="zh-CN" altLang="en-US" sz="2400" b="0">
                <a:latin typeface="+mn-ea"/>
                <a:ea typeface="+mn-ea"/>
              </a:rPr>
              <a:t>？</a:t>
            </a:r>
            <a:endParaRPr kumimoji="1" lang="en-US" altLang="zh-CN" sz="2400" b="0">
              <a:latin typeface="+mn-ea"/>
              <a:ea typeface="+mn-ea"/>
            </a:endParaRPr>
          </a:p>
        </p:txBody>
      </p:sp>
      <mc:AlternateContent xmlns:mc="http://schemas.openxmlformats.org/markup-compatibility/2006" xmlns:a14="http://schemas.microsoft.com/office/drawing/2010/main">
        <mc:Choice Requires="a14">
          <p:sp>
            <p:nvSpPr>
              <p:cNvPr id="3" name="文本框 2"/>
              <p:cNvSpPr txBox="1"/>
              <p:nvPr/>
            </p:nvSpPr>
            <p:spPr>
              <a:xfrm>
                <a:off x="1201282" y="2051312"/>
                <a:ext cx="10218163" cy="1200329"/>
              </a:xfrm>
              <a:prstGeom prst="rect">
                <a:avLst/>
              </a:prstGeom>
              <a:noFill/>
            </p:spPr>
            <p:txBody>
              <a:bodyPr wrap="square" rtlCol="0">
                <a:spAutoFit/>
              </a:bodyPr>
              <a:lstStyle/>
              <a:p>
                <a:r>
                  <a:rPr lang="zh-CN" altLang="en-US" dirty="0"/>
                  <a:t>机器学习的弊端：局部不变性先验</a:t>
                </a:r>
                <a:endParaRPr lang="en-US" altLang="zh-CN" dirty="0"/>
              </a:p>
              <a:p>
                <a:pPr marL="285750" indent="-285750">
                  <a:buFont typeface="Wingdings" panose="05000000000000000000" pitchFamily="2" charset="2"/>
                  <a:buChar char="Ø"/>
                </a:pPr>
                <a:r>
                  <a:rPr lang="en-US" altLang="zh-CN" dirty="0"/>
                  <a:t>K-</a:t>
                </a:r>
                <a:r>
                  <a:rPr lang="zh-CN" altLang="en-US" dirty="0"/>
                  <a:t>近邻算法：根据周围</a:t>
                </a:r>
                <a:r>
                  <a:rPr lang="en-US" altLang="zh-CN" dirty="0"/>
                  <a:t>K</a:t>
                </a:r>
                <a:r>
                  <a:rPr lang="zh-CN" altLang="en-US" dirty="0"/>
                  <a:t>个样本的标签预测当前样本的标签</a:t>
                </a:r>
                <a:endParaRPr lang="en-US" altLang="zh-CN" dirty="0"/>
              </a:p>
              <a:p>
                <a:pPr marL="285750" indent="-285750">
                  <a:buFont typeface="Wingdings" panose="05000000000000000000" pitchFamily="2" charset="2"/>
                  <a:buChar char="Ø"/>
                </a:pPr>
                <a:r>
                  <a:rPr lang="zh-CN" altLang="en-US" dirty="0"/>
                  <a:t>局部基函数：样本仅对周围一定距离的空间产生影响</a:t>
                </a:r>
                <a:endParaRPr lang="en-US" altLang="zh-CN" dirty="0"/>
              </a:p>
              <a:p>
                <a:pPr marL="285750" indent="-285750">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ϵ</m:t>
                    </m:r>
                    <m:r>
                      <a:rPr lang="en-US" altLang="zh-CN" i="1">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201282" y="2051312"/>
                <a:ext cx="10218163" cy="1200329"/>
              </a:xfrm>
              <a:prstGeom prst="rect">
                <a:avLst/>
              </a:prstGeom>
              <a:blipFill>
                <a:blip r:embed="rId2"/>
                <a:stretch>
                  <a:fillRect l="-496" t="-2105" b="-6316"/>
                </a:stretch>
              </a:blipFill>
            </p:spPr>
            <p:txBody>
              <a:bodyPr/>
              <a:lstStyle/>
              <a:p>
                <a:r>
                  <a:rPr lang="zh-CN" altLang="en-US">
                    <a:noFill/>
                  </a:rPr>
                  <a:t> </a:t>
                </a:r>
              </a:p>
            </p:txBody>
          </p:sp>
        </mc:Fallback>
      </mc:AlternateContent>
      <p:sp>
        <p:nvSpPr>
          <p:cNvPr id="12" name="文本框 11"/>
          <p:cNvSpPr txBox="1"/>
          <p:nvPr/>
        </p:nvSpPr>
        <p:spPr>
          <a:xfrm>
            <a:off x="2342994" y="3406688"/>
            <a:ext cx="6914853" cy="461665"/>
          </a:xfrm>
          <a:prstGeom prst="rect">
            <a:avLst/>
          </a:prstGeom>
          <a:noFill/>
          <a:ln>
            <a:solidFill>
              <a:schemeClr val="tx1"/>
            </a:solidFill>
          </a:ln>
        </p:spPr>
        <p:txBody>
          <a:bodyPr wrap="square" rtlCol="0">
            <a:spAutoFit/>
          </a:bodyPr>
          <a:lstStyle/>
          <a:p>
            <a:r>
              <a:rPr lang="zh-CN" altLang="en-US" sz="2400"/>
              <a:t>需要足够多的样本才能学到具有很强泛化性的模型</a:t>
            </a:r>
            <a:r>
              <a:rPr lang="zh-CN" altLang="en-US"/>
              <a:t>！</a:t>
            </a:r>
          </a:p>
        </p:txBody>
      </p:sp>
      <p:sp>
        <p:nvSpPr>
          <p:cNvPr id="4" name="文本框 3"/>
          <p:cNvSpPr txBox="1"/>
          <p:nvPr/>
        </p:nvSpPr>
        <p:spPr>
          <a:xfrm>
            <a:off x="1201282" y="4261096"/>
            <a:ext cx="10326623" cy="1384995"/>
          </a:xfrm>
          <a:prstGeom prst="rect">
            <a:avLst/>
          </a:prstGeom>
          <a:noFill/>
        </p:spPr>
        <p:txBody>
          <a:bodyPr wrap="square" rtlCol="0">
            <a:spAutoFit/>
          </a:bodyPr>
          <a:lstStyle/>
          <a:p>
            <a:pPr marL="285750" indent="-285750">
              <a:buFont typeface="Arial" panose="020B0604020202020204" pitchFamily="34" charset="0"/>
              <a:buChar char="•"/>
            </a:pPr>
            <a:r>
              <a:rPr lang="zh-CN" altLang="en-US"/>
              <a:t>高维数据下由于维度灾难，样本数量远远不够，因此传统的机器学习算法在高维数据下泛化性很差</a:t>
            </a:r>
            <a:endParaRPr lang="en-US" altLang="zh-CN"/>
          </a:p>
          <a:p>
            <a:pPr marL="285750" indent="-285750">
              <a:buFont typeface="Arial" panose="020B0604020202020204" pitchFamily="34" charset="0"/>
              <a:buChar char="•"/>
            </a:pPr>
            <a:r>
              <a:rPr lang="zh-CN" altLang="en-US"/>
              <a:t>需要更具适用性、更温和的数据假设</a:t>
            </a:r>
            <a:endParaRPr lang="en-US" altLang="zh-CN"/>
          </a:p>
          <a:p>
            <a:pPr marL="742950" lvl="1" indent="-285750">
              <a:buFont typeface="Arial" panose="020B0604020202020204" pitchFamily="34" charset="0"/>
              <a:buChar char="•"/>
            </a:pPr>
            <a:r>
              <a:rPr lang="zh-CN" altLang="en-US" sz="1600"/>
              <a:t>数据由不同的特征组合而成，这些特征可以来自不同的层次结构</a:t>
            </a:r>
            <a:endParaRPr lang="en-US" altLang="zh-CN" sz="1600"/>
          </a:p>
          <a:p>
            <a:pPr marL="742950" lvl="1" indent="-285750">
              <a:buFont typeface="Arial" panose="020B0604020202020204" pitchFamily="34" charset="0"/>
              <a:buChar char="•"/>
            </a:pPr>
            <a:r>
              <a:rPr lang="en-US" altLang="zh-CN" sz="1600"/>
              <a:t>CNN</a:t>
            </a:r>
            <a:r>
              <a:rPr lang="zh-CN" altLang="en-US" sz="1600"/>
              <a:t>：局部感受野（卷积核参数共享）等</a:t>
            </a:r>
            <a:endParaRPr lang="en-US" altLang="zh-CN" sz="1600"/>
          </a:p>
          <a:p>
            <a:pPr marL="742950" lvl="1" indent="-285750">
              <a:buFont typeface="Arial" panose="020B0604020202020204" pitchFamily="34" charset="0"/>
              <a:buChar char="•"/>
            </a:pPr>
            <a:r>
              <a:rPr lang="en-US" altLang="zh-CN" sz="1600"/>
              <a:t>RNN</a:t>
            </a:r>
            <a:r>
              <a:rPr lang="zh-CN" altLang="en-US" sz="1600"/>
              <a:t>：数据</a:t>
            </a:r>
            <a:r>
              <a:rPr lang="en-US" altLang="zh-CN" sz="1600"/>
              <a:t>/</a:t>
            </a:r>
            <a:r>
              <a:rPr lang="zh-CN" altLang="en-US" sz="1600"/>
              <a:t>任务具有一定的周期性等</a:t>
            </a:r>
          </a:p>
        </p:txBody>
      </p:sp>
    </p:spTree>
    <p:extLst>
      <p:ext uri="{BB962C8B-B14F-4D97-AF65-F5344CB8AC3E}">
        <p14:creationId xmlns:p14="http://schemas.microsoft.com/office/powerpoint/2010/main" val="16334088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前馈神经网络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122</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327974" y="1475634"/>
            <a:ext cx="8056563"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感知机</a:t>
            </a:r>
            <a:endParaRPr kumimoji="1" lang="en-US" altLang="zh-CN" sz="2400" b="0" dirty="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en-US" altLang="zh-CN" b="0" dirty="0">
                <a:latin typeface="+mn-ea"/>
                <a:ea typeface="+mn-ea"/>
              </a:rPr>
              <a:t>1958</a:t>
            </a:r>
            <a:r>
              <a:rPr kumimoji="1" lang="zh-CN" altLang="en-US" b="0" dirty="0">
                <a:latin typeface="+mn-ea"/>
                <a:ea typeface="+mn-ea"/>
              </a:rPr>
              <a:t>年，</a:t>
            </a:r>
            <a:r>
              <a:rPr kumimoji="1" lang="en-US" altLang="zh-CN" b="0" dirty="0">
                <a:latin typeface="+mn-ea"/>
                <a:ea typeface="+mn-ea"/>
              </a:rPr>
              <a:t>Rosenblatt</a:t>
            </a:r>
            <a:r>
              <a:rPr kumimoji="1" lang="zh-CN" altLang="en-US" b="0" dirty="0">
                <a:latin typeface="+mn-ea"/>
                <a:ea typeface="+mn-ea"/>
              </a:rPr>
              <a:t>仿照神经元结构提出感知机</a:t>
            </a:r>
            <a:endParaRPr kumimoji="1" lang="en-US" altLang="zh-CN" b="0" dirty="0">
              <a:latin typeface="+mn-ea"/>
              <a:ea typeface="+mn-ea"/>
            </a:endParaRPr>
          </a:p>
        </p:txBody>
      </p:sp>
      <p:grpSp>
        <p:nvGrpSpPr>
          <p:cNvPr id="53" name="组合 52"/>
          <p:cNvGrpSpPr/>
          <p:nvPr/>
        </p:nvGrpSpPr>
        <p:grpSpPr>
          <a:xfrm>
            <a:off x="1455218" y="2815180"/>
            <a:ext cx="7802072" cy="2703894"/>
            <a:chOff x="1087654" y="2096715"/>
            <a:chExt cx="7802072" cy="2703894"/>
          </a:xfrm>
        </p:grpSpPr>
        <p:sp>
          <p:nvSpPr>
            <p:cNvPr id="2" name="椭圆 1"/>
            <p:cNvSpPr/>
            <p:nvPr/>
          </p:nvSpPr>
          <p:spPr>
            <a:xfrm>
              <a:off x="1175658" y="2105797"/>
              <a:ext cx="363488" cy="35213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5658" y="2667121"/>
              <a:ext cx="363488" cy="35213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75658" y="3228445"/>
              <a:ext cx="363488" cy="35213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75658" y="3949880"/>
              <a:ext cx="363488" cy="35213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1206895" y="3580081"/>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1206895" y="3580081"/>
                  <a:ext cx="301013" cy="370294"/>
                </a:xfrm>
                <a:prstGeom prst="rect">
                  <a:avLst/>
                </a:prstGeom>
                <a:blipFill>
                  <a:blip r:embed="rId2"/>
                  <a:stretch>
                    <a:fillRect/>
                  </a:stretch>
                </a:blipFill>
              </p:spPr>
              <p:txBody>
                <a:bodyPr/>
                <a:lstStyle/>
                <a:p>
                  <a:r>
                    <a:rPr lang="zh-CN" altLang="en-US">
                      <a:noFill/>
                    </a:rPr>
                    <a:t> </a:t>
                  </a:r>
                </a:p>
              </p:txBody>
            </p:sp>
          </mc:Fallback>
        </mc:AlternateContent>
        <p:sp>
          <p:nvSpPr>
            <p:cNvPr id="13" name="椭圆 12"/>
            <p:cNvSpPr/>
            <p:nvPr/>
          </p:nvSpPr>
          <p:spPr>
            <a:xfrm>
              <a:off x="2953839" y="2986763"/>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912729" y="2986763"/>
              <a:ext cx="363488" cy="35213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871619" y="2986763"/>
              <a:ext cx="363488" cy="3521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2" idx="6"/>
              <a:endCxn id="13" idx="1"/>
            </p:cNvCxnSpPr>
            <p:nvPr/>
          </p:nvCxnSpPr>
          <p:spPr>
            <a:xfrm>
              <a:off x="1539146" y="2281862"/>
              <a:ext cx="1467925" cy="756469"/>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9" idx="6"/>
              <a:endCxn id="13" idx="2"/>
            </p:cNvCxnSpPr>
            <p:nvPr/>
          </p:nvCxnSpPr>
          <p:spPr>
            <a:xfrm>
              <a:off x="1539146" y="2843186"/>
              <a:ext cx="1414693" cy="319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1" idx="6"/>
              <a:endCxn id="13" idx="2"/>
            </p:cNvCxnSpPr>
            <p:nvPr/>
          </p:nvCxnSpPr>
          <p:spPr>
            <a:xfrm flipV="1">
              <a:off x="1539146" y="3162828"/>
              <a:ext cx="1414693" cy="241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2" idx="6"/>
              <a:endCxn id="13" idx="3"/>
            </p:cNvCxnSpPr>
            <p:nvPr/>
          </p:nvCxnSpPr>
          <p:spPr>
            <a:xfrm flipV="1">
              <a:off x="1539146" y="3287325"/>
              <a:ext cx="1467925" cy="83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p:cNvSpPr txBox="1"/>
                <p:nvPr/>
              </p:nvSpPr>
              <p:spPr>
                <a:xfrm>
                  <a:off x="1197653" y="2096715"/>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1</m:t>
                        </m:r>
                      </m:oMath>
                    </m:oMathPara>
                  </a14:m>
                  <a:endParaRPr lang="zh-CN" altLang="en-US"/>
                </a:p>
              </p:txBody>
            </p:sp>
          </mc:Choice>
          <mc:Fallback xmlns="">
            <p:sp>
              <p:nvSpPr>
                <p:cNvPr id="23" name="文本框 22"/>
                <p:cNvSpPr txBox="1">
                  <a:spLocks noRot="1" noChangeAspect="1" noMove="1" noResize="1" noEditPoints="1" noAdjustHandles="1" noChangeArrowheads="1" noChangeShapeType="1" noTextEdit="1"/>
                </p:cNvSpPr>
                <p:nvPr/>
              </p:nvSpPr>
              <p:spPr>
                <a:xfrm>
                  <a:off x="1197653" y="2096715"/>
                  <a:ext cx="301013" cy="3702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175658" y="2636147"/>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a:p>
              </p:txBody>
            </p:sp>
          </mc:Choice>
          <mc:Fallback xmlns="">
            <p:sp>
              <p:nvSpPr>
                <p:cNvPr id="24" name="文本框 23"/>
                <p:cNvSpPr txBox="1">
                  <a:spLocks noRot="1" noChangeAspect="1" noMove="1" noResize="1" noEditPoints="1" noAdjustHandles="1" noChangeArrowheads="1" noChangeShapeType="1" noTextEdit="1"/>
                </p:cNvSpPr>
                <p:nvPr/>
              </p:nvSpPr>
              <p:spPr>
                <a:xfrm>
                  <a:off x="1175658" y="2636147"/>
                  <a:ext cx="301013" cy="370294"/>
                </a:xfrm>
                <a:prstGeom prst="rect">
                  <a:avLst/>
                </a:prstGeom>
                <a:blipFill>
                  <a:blip r:embed="rId4"/>
                  <a:stretch>
                    <a:fillRect r="-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182062" y="3175579"/>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oMath>
                    </m:oMathPara>
                  </a14:m>
                  <a:endParaRPr lang="zh-CN" altLang="en-US"/>
                </a:p>
              </p:txBody>
            </p:sp>
          </mc:Choice>
          <mc:Fallback xmlns="">
            <p:sp>
              <p:nvSpPr>
                <p:cNvPr id="25" name="文本框 24"/>
                <p:cNvSpPr txBox="1">
                  <a:spLocks noRot="1" noChangeAspect="1" noMove="1" noResize="1" noEditPoints="1" noAdjustHandles="1" noChangeArrowheads="1" noChangeShapeType="1" noTextEdit="1"/>
                </p:cNvSpPr>
                <p:nvPr/>
              </p:nvSpPr>
              <p:spPr>
                <a:xfrm>
                  <a:off x="1182062" y="3175579"/>
                  <a:ext cx="301013" cy="370294"/>
                </a:xfrm>
                <a:prstGeom prst="rect">
                  <a:avLst/>
                </a:prstGeom>
                <a:blipFill>
                  <a:blip r:embed="rId5"/>
                  <a:stretch>
                    <a:fillRect r="-22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160040" y="3897509"/>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𝑚</m:t>
                            </m:r>
                          </m:sub>
                        </m:sSub>
                      </m:oMath>
                    </m:oMathPara>
                  </a14:m>
                  <a:endParaRPr lang="zh-CN" altLang="en-US"/>
                </a:p>
              </p:txBody>
            </p:sp>
          </mc:Choice>
          <mc:Fallback xmlns="">
            <p:sp>
              <p:nvSpPr>
                <p:cNvPr id="26" name="文本框 25"/>
                <p:cNvSpPr txBox="1">
                  <a:spLocks noRot="1" noChangeAspect="1" noMove="1" noResize="1" noEditPoints="1" noAdjustHandles="1" noChangeArrowheads="1" noChangeShapeType="1" noTextEdit="1"/>
                </p:cNvSpPr>
                <p:nvPr/>
              </p:nvSpPr>
              <p:spPr>
                <a:xfrm>
                  <a:off x="1160040" y="3897509"/>
                  <a:ext cx="301013" cy="370294"/>
                </a:xfrm>
                <a:prstGeom prst="rect">
                  <a:avLst/>
                </a:prstGeom>
                <a:blipFill>
                  <a:blip r:embed="rId6"/>
                  <a:stretch>
                    <a:fillRect r="-3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2019900" y="2256246"/>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0</m:t>
                            </m:r>
                          </m:sub>
                        </m:sSub>
                      </m:oMath>
                    </m:oMathPara>
                  </a14:m>
                  <a:endParaRPr lang="zh-CN" altLang="en-US"/>
                </a:p>
              </p:txBody>
            </p:sp>
          </mc:Choice>
          <mc:Fallback xmlns="">
            <p:sp>
              <p:nvSpPr>
                <p:cNvPr id="27" name="文本框 26"/>
                <p:cNvSpPr txBox="1">
                  <a:spLocks noRot="1" noChangeAspect="1" noMove="1" noResize="1" noEditPoints="1" noAdjustHandles="1" noChangeArrowheads="1" noChangeShapeType="1" noTextEdit="1"/>
                </p:cNvSpPr>
                <p:nvPr/>
              </p:nvSpPr>
              <p:spPr>
                <a:xfrm>
                  <a:off x="2019900" y="2256246"/>
                  <a:ext cx="301013" cy="370294"/>
                </a:xfrm>
                <a:prstGeom prst="rect">
                  <a:avLst/>
                </a:prstGeom>
                <a:blipFill>
                  <a:blip r:embed="rId7"/>
                  <a:stretch>
                    <a:fillRect r="-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1716767" y="2612153"/>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1</m:t>
                            </m:r>
                          </m:sub>
                        </m:sSub>
                      </m:oMath>
                    </m:oMathPara>
                  </a14:m>
                  <a:endParaRPr lang="zh-CN" altLang="en-US"/>
                </a:p>
              </p:txBody>
            </p:sp>
          </mc:Choice>
          <mc:Fallback xmlns="">
            <p:sp>
              <p:nvSpPr>
                <p:cNvPr id="28" name="文本框 27"/>
                <p:cNvSpPr txBox="1">
                  <a:spLocks noRot="1" noChangeAspect="1" noMove="1" noResize="1" noEditPoints="1" noAdjustHandles="1" noChangeArrowheads="1" noChangeShapeType="1" noTextEdit="1"/>
                </p:cNvSpPr>
                <p:nvPr/>
              </p:nvSpPr>
              <p:spPr>
                <a:xfrm>
                  <a:off x="1716767" y="2612153"/>
                  <a:ext cx="301013" cy="370294"/>
                </a:xfrm>
                <a:prstGeom prst="rect">
                  <a:avLst/>
                </a:prstGeom>
                <a:blipFill>
                  <a:blip r:embed="rId8"/>
                  <a:stretch>
                    <a:fillRect r="-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1689652" y="3010490"/>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2</m:t>
                            </m:r>
                          </m:sub>
                        </m:sSub>
                      </m:oMath>
                    </m:oMathPara>
                  </a14:m>
                  <a:endParaRPr lang="zh-CN" altLang="en-US"/>
                </a:p>
              </p:txBody>
            </p:sp>
          </mc:Choice>
          <mc:Fallback xmlns="">
            <p:sp>
              <p:nvSpPr>
                <p:cNvPr id="29" name="文本框 28"/>
                <p:cNvSpPr txBox="1">
                  <a:spLocks noRot="1" noChangeAspect="1" noMove="1" noResize="1" noEditPoints="1" noAdjustHandles="1" noChangeArrowheads="1" noChangeShapeType="1" noTextEdit="1"/>
                </p:cNvSpPr>
                <p:nvPr/>
              </p:nvSpPr>
              <p:spPr>
                <a:xfrm>
                  <a:off x="1689652" y="3010490"/>
                  <a:ext cx="301013" cy="370294"/>
                </a:xfrm>
                <a:prstGeom prst="rect">
                  <a:avLst/>
                </a:prstGeom>
                <a:blipFill>
                  <a:blip r:embed="rId9"/>
                  <a:stretch>
                    <a:fillRect r="-22000"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2019899" y="3705722"/>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𝑚</m:t>
                            </m:r>
                          </m:sub>
                        </m:sSub>
                      </m:oMath>
                    </m:oMathPara>
                  </a14:m>
                  <a:endParaRPr lang="zh-CN" altLang="en-US"/>
                </a:p>
              </p:txBody>
            </p:sp>
          </mc:Choice>
          <mc:Fallback xmlns="">
            <p:sp>
              <p:nvSpPr>
                <p:cNvPr id="30" name="文本框 29"/>
                <p:cNvSpPr txBox="1">
                  <a:spLocks noRot="1" noChangeAspect="1" noMove="1" noResize="1" noEditPoints="1" noAdjustHandles="1" noChangeArrowheads="1" noChangeShapeType="1" noTextEdit="1"/>
                </p:cNvSpPr>
                <p:nvPr/>
              </p:nvSpPr>
              <p:spPr>
                <a:xfrm>
                  <a:off x="2019899" y="3705722"/>
                  <a:ext cx="301013" cy="370294"/>
                </a:xfrm>
                <a:prstGeom prst="rect">
                  <a:avLst/>
                </a:prstGeom>
                <a:blipFill>
                  <a:blip r:embed="rId10"/>
                  <a:stretch>
                    <a:fillRect r="-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2962744" y="2956508"/>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zh-CN" altLang="en-US"/>
                </a:p>
              </p:txBody>
            </p:sp>
          </mc:Choice>
          <mc:Fallback xmlns="">
            <p:sp>
              <p:nvSpPr>
                <p:cNvPr id="31" name="文本框 30"/>
                <p:cNvSpPr txBox="1">
                  <a:spLocks noRot="1" noChangeAspect="1" noMove="1" noResize="1" noEditPoints="1" noAdjustHandles="1" noChangeArrowheads="1" noChangeShapeType="1" noTextEdit="1"/>
                </p:cNvSpPr>
                <p:nvPr/>
              </p:nvSpPr>
              <p:spPr>
                <a:xfrm>
                  <a:off x="2962744" y="2956508"/>
                  <a:ext cx="301013" cy="370294"/>
                </a:xfrm>
                <a:prstGeom prst="rect">
                  <a:avLst/>
                </a:prstGeom>
                <a:blipFill>
                  <a:blip r:embed="rId11"/>
                  <a:stretch>
                    <a:fillRect l="-6122" r="-22449" b="-13115"/>
                  </a:stretch>
                </a:blipFill>
              </p:spPr>
              <p:txBody>
                <a:bodyPr/>
                <a:lstStyle/>
                <a:p>
                  <a:r>
                    <a:rPr lang="zh-CN" altLang="en-US">
                      <a:noFill/>
                    </a:rPr>
                    <a:t> </a:t>
                  </a:r>
                </a:p>
              </p:txBody>
            </p:sp>
          </mc:Fallback>
        </mc:AlternateContent>
        <p:cxnSp>
          <p:nvCxnSpPr>
            <p:cNvPr id="33" name="直接箭头连接符 32"/>
            <p:cNvCxnSpPr>
              <a:stCxn id="13" idx="6"/>
              <a:endCxn id="14" idx="2"/>
            </p:cNvCxnSpPr>
            <p:nvPr/>
          </p:nvCxnSpPr>
          <p:spPr>
            <a:xfrm>
              <a:off x="3317327" y="3162828"/>
              <a:ext cx="595402"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4" idx="6"/>
              <a:endCxn id="16" idx="2"/>
            </p:cNvCxnSpPr>
            <p:nvPr/>
          </p:nvCxnSpPr>
          <p:spPr>
            <a:xfrm>
              <a:off x="4276217" y="3162828"/>
              <a:ext cx="5954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9"/>
            <p:cNvCxnSpPr/>
            <p:nvPr/>
          </p:nvCxnSpPr>
          <p:spPr>
            <a:xfrm flipV="1">
              <a:off x="3992958" y="3086607"/>
              <a:ext cx="203030" cy="152441"/>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p:cNvSpPr txBox="1"/>
                <p:nvPr/>
              </p:nvSpPr>
              <p:spPr>
                <a:xfrm>
                  <a:off x="4902856" y="2957470"/>
                  <a:ext cx="3010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4902856" y="2957470"/>
                  <a:ext cx="301013" cy="369332"/>
                </a:xfrm>
                <a:prstGeom prst="rect">
                  <a:avLst/>
                </a:prstGeom>
                <a:blipFill>
                  <a:blip r:embed="rId12"/>
                  <a:stretch>
                    <a:fillRect t="-4918" r="-10000" b="-8197"/>
                  </a:stretch>
                </a:blipFill>
              </p:spPr>
              <p:txBody>
                <a:bodyPr/>
                <a:lstStyle/>
                <a:p>
                  <a:r>
                    <a:rPr lang="zh-CN" altLang="en-US">
                      <a:noFill/>
                    </a:rPr>
                    <a:t> </a:t>
                  </a:r>
                </a:p>
              </p:txBody>
            </p:sp>
          </mc:Fallback>
        </mc:AlternateContent>
        <p:sp>
          <p:nvSpPr>
            <p:cNvPr id="45" name="文本框 44"/>
            <p:cNvSpPr txBox="1"/>
            <p:nvPr/>
          </p:nvSpPr>
          <p:spPr>
            <a:xfrm>
              <a:off x="1087654" y="4458833"/>
              <a:ext cx="629113" cy="338554"/>
            </a:xfrm>
            <a:prstGeom prst="rect">
              <a:avLst/>
            </a:prstGeom>
            <a:noFill/>
          </p:spPr>
          <p:txBody>
            <a:bodyPr wrap="square" rtlCol="0">
              <a:spAutoFit/>
            </a:bodyPr>
            <a:lstStyle/>
            <a:p>
              <a:r>
                <a:rPr lang="zh-CN" altLang="en-US" sz="1600">
                  <a:solidFill>
                    <a:schemeClr val="accent1"/>
                  </a:solidFill>
                </a:rPr>
                <a:t>输入</a:t>
              </a:r>
            </a:p>
          </p:txBody>
        </p:sp>
        <p:sp>
          <p:nvSpPr>
            <p:cNvPr id="46" name="文本框 45"/>
            <p:cNvSpPr txBox="1"/>
            <p:nvPr/>
          </p:nvSpPr>
          <p:spPr>
            <a:xfrm>
              <a:off x="1727778" y="4458833"/>
              <a:ext cx="1037427" cy="338554"/>
            </a:xfrm>
            <a:prstGeom prst="rect">
              <a:avLst/>
            </a:prstGeom>
            <a:noFill/>
          </p:spPr>
          <p:txBody>
            <a:bodyPr wrap="square" rtlCol="0">
              <a:spAutoFit/>
            </a:bodyPr>
            <a:lstStyle/>
            <a:p>
              <a:r>
                <a:rPr lang="zh-CN" altLang="en-US" sz="1600">
                  <a:solidFill>
                    <a:schemeClr val="accent1"/>
                  </a:solidFill>
                </a:rPr>
                <a:t>权重参数</a:t>
              </a:r>
            </a:p>
          </p:txBody>
        </p:sp>
        <p:sp>
          <p:nvSpPr>
            <p:cNvPr id="47" name="文本框 46"/>
            <p:cNvSpPr txBox="1"/>
            <p:nvPr/>
          </p:nvSpPr>
          <p:spPr>
            <a:xfrm>
              <a:off x="2798693" y="4454531"/>
              <a:ext cx="629113" cy="338554"/>
            </a:xfrm>
            <a:prstGeom prst="rect">
              <a:avLst/>
            </a:prstGeom>
            <a:noFill/>
          </p:spPr>
          <p:txBody>
            <a:bodyPr wrap="square" rtlCol="0">
              <a:spAutoFit/>
            </a:bodyPr>
            <a:lstStyle/>
            <a:p>
              <a:r>
                <a:rPr lang="zh-CN" altLang="en-US" sz="1600">
                  <a:solidFill>
                    <a:schemeClr val="accent1"/>
                  </a:solidFill>
                </a:rPr>
                <a:t>求和</a:t>
              </a:r>
            </a:p>
          </p:txBody>
        </p:sp>
        <p:sp>
          <p:nvSpPr>
            <p:cNvPr id="48" name="文本框 47"/>
            <p:cNvSpPr txBox="1"/>
            <p:nvPr/>
          </p:nvSpPr>
          <p:spPr>
            <a:xfrm>
              <a:off x="3472746" y="4454531"/>
              <a:ext cx="1243454" cy="338554"/>
            </a:xfrm>
            <a:prstGeom prst="rect">
              <a:avLst/>
            </a:prstGeom>
            <a:noFill/>
          </p:spPr>
          <p:txBody>
            <a:bodyPr wrap="square" rtlCol="0">
              <a:spAutoFit/>
            </a:bodyPr>
            <a:lstStyle/>
            <a:p>
              <a:r>
                <a:rPr lang="zh-CN" altLang="en-US" sz="1600">
                  <a:solidFill>
                    <a:schemeClr val="accent1"/>
                  </a:solidFill>
                </a:rPr>
                <a:t>非线性单元</a:t>
              </a:r>
            </a:p>
          </p:txBody>
        </p:sp>
        <p:sp>
          <p:nvSpPr>
            <p:cNvPr id="49" name="文本框 48"/>
            <p:cNvSpPr txBox="1"/>
            <p:nvPr/>
          </p:nvSpPr>
          <p:spPr>
            <a:xfrm>
              <a:off x="4767788" y="4462055"/>
              <a:ext cx="629113" cy="338554"/>
            </a:xfrm>
            <a:prstGeom prst="rect">
              <a:avLst/>
            </a:prstGeom>
            <a:noFill/>
          </p:spPr>
          <p:txBody>
            <a:bodyPr wrap="square" rtlCol="0">
              <a:spAutoFit/>
            </a:bodyPr>
            <a:lstStyle/>
            <a:p>
              <a:r>
                <a:rPr lang="zh-CN" altLang="en-US" sz="1600">
                  <a:solidFill>
                    <a:schemeClr val="accent1"/>
                  </a:solidFill>
                </a:rPr>
                <a:t>输出</a:t>
              </a:r>
            </a:p>
          </p:txBody>
        </p:sp>
        <mc:AlternateContent xmlns:mc="http://schemas.openxmlformats.org/markup-compatibility/2006" xmlns:a14="http://schemas.microsoft.com/office/drawing/2010/main">
          <mc:Choice Requires="a14">
            <p:sp>
              <p:nvSpPr>
                <p:cNvPr id="50" name="文本框 49"/>
                <p:cNvSpPr txBox="1"/>
                <p:nvPr/>
              </p:nvSpPr>
              <p:spPr>
                <a:xfrm>
                  <a:off x="6253133" y="2523824"/>
                  <a:ext cx="2636593" cy="1125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a:rPr lang="en-US" altLang="zh-CN" i="1">
                            <a:latin typeface="Cambria Math" panose="02040503050406030204" pitchFamily="18" charset="0"/>
                          </a:rPr>
                          <m:t>𝑔</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0</m:t>
                                </m:r>
                              </m:sub>
                            </m:sSub>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e>
                            </m:nary>
                          </m:e>
                        </m:d>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6253133" y="2523824"/>
                  <a:ext cx="2636593" cy="1125565"/>
                </a:xfrm>
                <a:prstGeom prst="rect">
                  <a:avLst/>
                </a:prstGeom>
                <a:blipFill>
                  <a:blip r:embed="rId13"/>
                  <a:stretch>
                    <a:fillRect b="-3784"/>
                  </a:stretch>
                </a:blipFill>
              </p:spPr>
              <p:txBody>
                <a:bodyPr/>
                <a:lstStyle/>
                <a:p>
                  <a:r>
                    <a:rPr lang="zh-CN" altLang="en-US">
                      <a:noFill/>
                    </a:rPr>
                    <a:t> </a:t>
                  </a:r>
                </a:p>
              </p:txBody>
            </p:sp>
          </mc:Fallback>
        </mc:AlternateContent>
        <p:sp>
          <p:nvSpPr>
            <p:cNvPr id="51" name="右箭头 50"/>
            <p:cNvSpPr/>
            <p:nvPr/>
          </p:nvSpPr>
          <p:spPr>
            <a:xfrm>
              <a:off x="5627663" y="3087523"/>
              <a:ext cx="550912" cy="1851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p:cNvSpPr txBox="1"/>
                <p:nvPr/>
              </p:nvSpPr>
              <p:spPr>
                <a:xfrm>
                  <a:off x="7039150" y="3818168"/>
                  <a:ext cx="1156372" cy="307777"/>
                </a:xfrm>
                <a:prstGeom prst="rect">
                  <a:avLst/>
                </a:prstGeom>
                <a:noFill/>
                <a:ln>
                  <a:solidFill>
                    <a:schemeClr val="tx1"/>
                  </a:solidFill>
                </a:ln>
              </p:spPr>
              <p:txBody>
                <a:bodyPr wrap="square" rtlCol="0">
                  <a:spAutoFit/>
                </a:bodyPr>
                <a:lstStyle/>
                <a:p>
                  <a:r>
                    <a:rPr lang="zh-CN" altLang="en-US" sz="1400"/>
                    <a:t>定义</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=1</m:t>
                      </m:r>
                    </m:oMath>
                  </a14:m>
                  <a:endParaRPr lang="zh-CN" altLang="en-US" sz="1400"/>
                </a:p>
              </p:txBody>
            </p:sp>
          </mc:Choice>
          <mc:Fallback xmlns="">
            <p:sp>
              <p:nvSpPr>
                <p:cNvPr id="52" name="文本框 51"/>
                <p:cNvSpPr txBox="1">
                  <a:spLocks noRot="1" noChangeAspect="1" noMove="1" noResize="1" noEditPoints="1" noAdjustHandles="1" noChangeArrowheads="1" noChangeShapeType="1" noTextEdit="1"/>
                </p:cNvSpPr>
                <p:nvPr/>
              </p:nvSpPr>
              <p:spPr>
                <a:xfrm>
                  <a:off x="7039150" y="3818168"/>
                  <a:ext cx="1156372" cy="307777"/>
                </a:xfrm>
                <a:prstGeom prst="rect">
                  <a:avLst/>
                </a:prstGeom>
                <a:blipFill>
                  <a:blip r:embed="rId14"/>
                  <a:stretch>
                    <a:fillRect l="-1047" t="-1887" b="-16981"/>
                  </a:stretch>
                </a:blipFill>
                <a:ln>
                  <a:solidFill>
                    <a:schemeClr val="tx1"/>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val="31575548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前馈神经网络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123</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193503" y="1489507"/>
            <a:ext cx="8056563"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感知机</a:t>
            </a:r>
            <a:endParaRPr kumimoji="1" lang="en-US" altLang="zh-CN" sz="2400" b="0" dirty="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en-US" altLang="zh-CN" b="0" dirty="0">
                <a:latin typeface="+mn-ea"/>
                <a:ea typeface="+mn-ea"/>
              </a:rPr>
              <a:t>Rosenblatt</a:t>
            </a:r>
            <a:r>
              <a:rPr kumimoji="1" lang="zh-CN" altLang="en-US" b="0" dirty="0">
                <a:latin typeface="+mn-ea"/>
                <a:ea typeface="+mn-ea"/>
              </a:rPr>
              <a:t>的感知机</a:t>
            </a:r>
            <a:endParaRPr kumimoji="1" lang="en-US" altLang="zh-CN" b="0" dirty="0">
              <a:latin typeface="+mn-ea"/>
              <a:ea typeface="+mn-ea"/>
            </a:endParaRPr>
          </a:p>
        </p:txBody>
      </p:sp>
      <p:grpSp>
        <p:nvGrpSpPr>
          <p:cNvPr id="4" name="组合 3"/>
          <p:cNvGrpSpPr/>
          <p:nvPr/>
        </p:nvGrpSpPr>
        <p:grpSpPr>
          <a:xfrm>
            <a:off x="1308288" y="2727890"/>
            <a:ext cx="5134040" cy="1079526"/>
            <a:chOff x="887587" y="2613223"/>
            <a:chExt cx="5134040" cy="1079526"/>
          </a:xfrm>
        </p:grpSpPr>
        <mc:AlternateContent xmlns:mc="http://schemas.openxmlformats.org/markup-compatibility/2006" xmlns:a14="http://schemas.microsoft.com/office/drawing/2010/main">
          <mc:Choice Requires="a14">
            <p:sp>
              <p:nvSpPr>
                <p:cNvPr id="50" name="文本框 49"/>
                <p:cNvSpPr txBox="1"/>
                <p:nvPr/>
              </p:nvSpPr>
              <p:spPr>
                <a:xfrm>
                  <a:off x="887587" y="2613223"/>
                  <a:ext cx="395135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𝑠𝑔𝑛</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887587" y="2613223"/>
                  <a:ext cx="3951350" cy="369332"/>
                </a:xfrm>
                <a:prstGeom prst="rect">
                  <a:avLst/>
                </a:prstGeom>
                <a:blipFill>
                  <a:blip r:embed="rId2"/>
                  <a:stretch>
                    <a:fillRect t="-4918"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070277" y="2982555"/>
                  <a:ext cx="395135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1,</m:t>
                                </m:r>
                                <m:r>
                                  <a:rPr lang="en-US" altLang="zh-CN" i="1">
                                    <a:latin typeface="Cambria Math" panose="02040503050406030204" pitchFamily="18" charset="0"/>
                                  </a:rPr>
                                  <m:t>𝑖𝑓</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≥0</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2070277" y="2982555"/>
                  <a:ext cx="3951350" cy="710194"/>
                </a:xfrm>
                <a:prstGeom prst="rect">
                  <a:avLst/>
                </a:prstGeom>
                <a:blipFill>
                  <a:blip r:embed="rId3"/>
                  <a:stretch>
                    <a:fillRect/>
                  </a:stretch>
                </a:blipFill>
              </p:spPr>
              <p:txBody>
                <a:bodyPr/>
                <a:lstStyle/>
                <a:p>
                  <a:r>
                    <a:rPr lang="zh-CN" altLang="en-US">
                      <a:noFill/>
                    </a:rPr>
                    <a:t> </a:t>
                  </a:r>
                </a:p>
              </p:txBody>
            </p:sp>
          </mc:Fallback>
        </mc:AlternateContent>
      </p:grpSp>
      <p:sp>
        <p:nvSpPr>
          <p:cNvPr id="54" name="文本框 53"/>
          <p:cNvSpPr txBox="1"/>
          <p:nvPr/>
        </p:nvSpPr>
        <p:spPr>
          <a:xfrm>
            <a:off x="5852421" y="3018138"/>
            <a:ext cx="4627879" cy="830997"/>
          </a:xfrm>
          <a:prstGeom prst="rect">
            <a:avLst/>
          </a:prstGeom>
          <a:noFill/>
          <a:ln>
            <a:noFill/>
          </a:ln>
        </p:spPr>
        <p:txBody>
          <a:bodyPr wrap="square" rtlCol="0">
            <a:spAutoFit/>
          </a:bodyPr>
          <a:lstStyle/>
          <a:p>
            <a:r>
              <a:rPr lang="en-US" altLang="zh-CN" sz="2400" dirty="0"/>
              <a:t>Rosenblatt</a:t>
            </a:r>
            <a:r>
              <a:rPr lang="zh-CN" altLang="en-US" sz="2400" dirty="0"/>
              <a:t>：“感知机可以表示任何布尔函数！”</a:t>
            </a:r>
          </a:p>
        </p:txBody>
      </p:sp>
      <mc:AlternateContent xmlns:mc="http://schemas.openxmlformats.org/markup-compatibility/2006" xmlns:a14="http://schemas.microsoft.com/office/drawing/2010/main">
        <mc:Choice Requires="a14">
          <p:sp>
            <p:nvSpPr>
              <p:cNvPr id="55" name="文本框 54"/>
              <p:cNvSpPr txBox="1"/>
              <p:nvPr/>
            </p:nvSpPr>
            <p:spPr>
              <a:xfrm>
                <a:off x="1308288" y="4017166"/>
                <a:ext cx="3951350" cy="369332"/>
              </a:xfrm>
              <a:prstGeom prst="rect">
                <a:avLst/>
              </a:prstGeom>
              <a:noFill/>
            </p:spPr>
            <p:txBody>
              <a:bodyPr wrap="square" rtlCol="0">
                <a:spAutoFit/>
              </a:bodyPr>
              <a:lstStyle/>
              <a:p>
                <a:r>
                  <a:rPr lang="en-US" altLang="zh-CN"/>
                  <a:t>AND</a:t>
                </a:r>
                <a:r>
                  <a:rPr lang="zh-CN" altLang="en-US"/>
                  <a:t>：</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𝑠𝑔𝑛</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−2)</m:t>
                    </m:r>
                  </m:oMath>
                </a14:m>
                <a:endParaRPr lang="zh-CN" altLang="en-US"/>
              </a:p>
            </p:txBody>
          </p:sp>
        </mc:Choice>
        <mc:Fallback xmlns="">
          <p:sp>
            <p:nvSpPr>
              <p:cNvPr id="55" name="文本框 54"/>
              <p:cNvSpPr txBox="1">
                <a:spLocks noRot="1" noChangeAspect="1" noMove="1" noResize="1" noEditPoints="1" noAdjustHandles="1" noChangeArrowheads="1" noChangeShapeType="1" noTextEdit="1"/>
              </p:cNvSpPr>
              <p:nvPr/>
            </p:nvSpPr>
            <p:spPr>
              <a:xfrm>
                <a:off x="1308288" y="4017166"/>
                <a:ext cx="3951350" cy="369332"/>
              </a:xfrm>
              <a:prstGeom prst="rect">
                <a:avLst/>
              </a:prstGeom>
              <a:blipFill>
                <a:blip r:embed="rId4"/>
                <a:stretch>
                  <a:fillRect l="-1603"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1308288" y="4434769"/>
                <a:ext cx="3951350" cy="369332"/>
              </a:xfrm>
              <a:prstGeom prst="rect">
                <a:avLst/>
              </a:prstGeom>
              <a:noFill/>
            </p:spPr>
            <p:txBody>
              <a:bodyPr wrap="square" rtlCol="0">
                <a:spAutoFit/>
              </a:bodyPr>
              <a:lstStyle/>
              <a:p>
                <a:r>
                  <a:rPr lang="en-US" altLang="zh-CN"/>
                  <a:t>OR</a:t>
                </a:r>
                <a:r>
                  <a:rPr lang="zh-CN" altLang="en-US"/>
                  <a: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𝑠𝑔𝑛</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−1)</m:t>
                    </m:r>
                  </m:oMath>
                </a14:m>
                <a:endParaRPr lang="zh-CN" altLang="en-US"/>
              </a:p>
            </p:txBody>
          </p:sp>
        </mc:Choice>
        <mc:Fallback xmlns="">
          <p:sp>
            <p:nvSpPr>
              <p:cNvPr id="56" name="文本框 55"/>
              <p:cNvSpPr txBox="1">
                <a:spLocks noRot="1" noChangeAspect="1" noMove="1" noResize="1" noEditPoints="1" noAdjustHandles="1" noChangeArrowheads="1" noChangeShapeType="1" noTextEdit="1"/>
              </p:cNvSpPr>
              <p:nvPr/>
            </p:nvSpPr>
            <p:spPr>
              <a:xfrm>
                <a:off x="1308288" y="4434769"/>
                <a:ext cx="3951350" cy="369332"/>
              </a:xfrm>
              <a:prstGeom prst="rect">
                <a:avLst/>
              </a:prstGeom>
              <a:blipFill>
                <a:blip r:embed="rId5"/>
                <a:stretch>
                  <a:fillRect l="-1603" t="-6452"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1308288" y="4896882"/>
                <a:ext cx="3951350" cy="369332"/>
              </a:xfrm>
              <a:prstGeom prst="rect">
                <a:avLst/>
              </a:prstGeom>
              <a:noFill/>
            </p:spPr>
            <p:txBody>
              <a:bodyPr wrap="square" rtlCol="0">
                <a:spAutoFit/>
              </a:bodyPr>
              <a:lstStyle/>
              <a:p>
                <a:r>
                  <a:rPr lang="en-US" altLang="zh-CN"/>
                  <a:t>NOT</a:t>
                </a:r>
                <a:r>
                  <a:rPr lang="zh-CN" altLang="en-US"/>
                  <a:t>：</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𝑠𝑔𝑛</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zh-CN" altLang="en-US"/>
              </a:p>
            </p:txBody>
          </p:sp>
        </mc:Choice>
        <mc:Fallback xmlns="">
          <p:sp>
            <p:nvSpPr>
              <p:cNvPr id="57" name="文本框 56"/>
              <p:cNvSpPr txBox="1">
                <a:spLocks noRot="1" noChangeAspect="1" noMove="1" noResize="1" noEditPoints="1" noAdjustHandles="1" noChangeArrowheads="1" noChangeShapeType="1" noTextEdit="1"/>
              </p:cNvSpPr>
              <p:nvPr/>
            </p:nvSpPr>
            <p:spPr>
              <a:xfrm>
                <a:off x="1308288" y="4896882"/>
                <a:ext cx="3951350" cy="369332"/>
              </a:xfrm>
              <a:prstGeom prst="rect">
                <a:avLst/>
              </a:prstGeom>
              <a:blipFill>
                <a:blip r:embed="rId6"/>
                <a:stretch>
                  <a:fillRect l="-1603" t="-10000" b="-23333"/>
                </a:stretch>
              </a:blipFill>
            </p:spPr>
            <p:txBody>
              <a:bodyPr/>
              <a:lstStyle/>
              <a:p>
                <a:r>
                  <a:rPr lang="zh-CN" altLang="en-US">
                    <a:noFill/>
                  </a:rPr>
                  <a:t> </a:t>
                </a:r>
              </a:p>
            </p:txBody>
          </p:sp>
        </mc:Fallback>
      </mc:AlternateContent>
      <p:sp>
        <p:nvSpPr>
          <p:cNvPr id="58" name="文本框 57"/>
          <p:cNvSpPr txBox="1"/>
          <p:nvPr/>
        </p:nvSpPr>
        <p:spPr>
          <a:xfrm>
            <a:off x="1308288" y="5362757"/>
            <a:ext cx="3951350" cy="369332"/>
          </a:xfrm>
          <a:prstGeom prst="rect">
            <a:avLst/>
          </a:prstGeom>
          <a:noFill/>
        </p:spPr>
        <p:txBody>
          <a:bodyPr wrap="square" rtlCol="0">
            <a:spAutoFit/>
          </a:bodyPr>
          <a:lstStyle/>
          <a:p>
            <a:r>
              <a:rPr lang="en-US" altLang="zh-CN"/>
              <a:t>XOR</a:t>
            </a:r>
            <a:r>
              <a:rPr lang="zh-CN" altLang="en-US"/>
              <a:t>：</a:t>
            </a:r>
            <a:r>
              <a:rPr lang="en-US" altLang="zh-CN"/>
              <a:t>?</a:t>
            </a:r>
            <a:endParaRPr lang="zh-CN" altLang="en-US"/>
          </a:p>
        </p:txBody>
      </p:sp>
      <p:sp>
        <p:nvSpPr>
          <p:cNvPr id="59" name="文本框 58"/>
          <p:cNvSpPr txBox="1"/>
          <p:nvPr/>
        </p:nvSpPr>
        <p:spPr>
          <a:xfrm>
            <a:off x="5852422" y="4881774"/>
            <a:ext cx="3951350" cy="461665"/>
          </a:xfrm>
          <a:prstGeom prst="rect">
            <a:avLst/>
          </a:prstGeom>
          <a:noFill/>
          <a:ln>
            <a:noFill/>
          </a:ln>
        </p:spPr>
        <p:txBody>
          <a:bodyPr wrap="square" rtlCol="0">
            <a:spAutoFit/>
          </a:bodyPr>
          <a:lstStyle/>
          <a:p>
            <a:r>
              <a:rPr lang="zh-CN" altLang="en-US" sz="2400" dirty="0"/>
              <a:t>好像不能表示</a:t>
            </a:r>
            <a:r>
              <a:rPr lang="en-US" altLang="zh-CN" sz="2400" dirty="0"/>
              <a:t>XOR</a:t>
            </a:r>
            <a:r>
              <a:rPr lang="zh-CN" altLang="en-US" sz="2400" dirty="0"/>
              <a:t>？</a:t>
            </a:r>
          </a:p>
        </p:txBody>
      </p:sp>
    </p:spTree>
    <p:extLst>
      <p:ext uri="{BB962C8B-B14F-4D97-AF65-F5344CB8AC3E}">
        <p14:creationId xmlns:p14="http://schemas.microsoft.com/office/powerpoint/2010/main" val="1609557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前馈神经网络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124</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434631" y="1396876"/>
            <a:ext cx="8056563" cy="96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感知机</a:t>
            </a:r>
            <a:endParaRPr kumimoji="1" lang="en-US" altLang="zh-CN" sz="2400" b="0" dirty="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b="0" dirty="0">
                <a:latin typeface="+mn-ea"/>
                <a:ea typeface="+mn-ea"/>
              </a:rPr>
              <a:t>用感知机表示</a:t>
            </a:r>
            <a:r>
              <a:rPr kumimoji="1" lang="en-US" altLang="zh-CN" b="0" dirty="0">
                <a:latin typeface="+mn-ea"/>
                <a:ea typeface="+mn-ea"/>
              </a:rPr>
              <a:t>XOR</a:t>
            </a:r>
          </a:p>
        </p:txBody>
      </p:sp>
      <p:pic>
        <p:nvPicPr>
          <p:cNvPr id="2" name="图片 1"/>
          <p:cNvPicPr>
            <a:picLocks noChangeAspect="1"/>
          </p:cNvPicPr>
          <p:nvPr/>
        </p:nvPicPr>
        <p:blipFill>
          <a:blip r:embed="rId2"/>
          <a:stretch>
            <a:fillRect/>
          </a:stretch>
        </p:blipFill>
        <p:spPr>
          <a:xfrm>
            <a:off x="1972835" y="2497498"/>
            <a:ext cx="2356757" cy="2242720"/>
          </a:xfrm>
          <a:prstGeom prst="rect">
            <a:avLst/>
          </a:prstGeom>
        </p:spPr>
      </p:pic>
      <p:pic>
        <p:nvPicPr>
          <p:cNvPr id="3" name="图片 2"/>
          <p:cNvPicPr>
            <a:picLocks noChangeAspect="1"/>
          </p:cNvPicPr>
          <p:nvPr/>
        </p:nvPicPr>
        <p:blipFill>
          <a:blip r:embed="rId3"/>
          <a:stretch>
            <a:fillRect/>
          </a:stretch>
        </p:blipFill>
        <p:spPr>
          <a:xfrm>
            <a:off x="6263611" y="2480444"/>
            <a:ext cx="2268813" cy="2259774"/>
          </a:xfrm>
          <a:prstGeom prst="rect">
            <a:avLst/>
          </a:prstGeom>
        </p:spPr>
      </p:pic>
      <p:sp>
        <p:nvSpPr>
          <p:cNvPr id="5" name="文本框 4"/>
          <p:cNvSpPr txBox="1"/>
          <p:nvPr/>
        </p:nvSpPr>
        <p:spPr>
          <a:xfrm>
            <a:off x="2762049" y="4919517"/>
            <a:ext cx="942797" cy="369332"/>
          </a:xfrm>
          <a:prstGeom prst="rect">
            <a:avLst/>
          </a:prstGeom>
          <a:noFill/>
        </p:spPr>
        <p:txBody>
          <a:bodyPr wrap="square" rtlCol="0">
            <a:spAutoFit/>
          </a:bodyPr>
          <a:lstStyle/>
          <a:p>
            <a:r>
              <a:rPr lang="zh-CN" altLang="en-US"/>
              <a:t>感知机</a:t>
            </a:r>
          </a:p>
        </p:txBody>
      </p:sp>
      <p:sp>
        <p:nvSpPr>
          <p:cNvPr id="19" name="文本框 18"/>
          <p:cNvSpPr txBox="1"/>
          <p:nvPr/>
        </p:nvSpPr>
        <p:spPr>
          <a:xfrm>
            <a:off x="6735925" y="4913838"/>
            <a:ext cx="1898138" cy="369332"/>
          </a:xfrm>
          <a:prstGeom prst="rect">
            <a:avLst/>
          </a:prstGeom>
          <a:noFill/>
        </p:spPr>
        <p:txBody>
          <a:bodyPr wrap="square" rtlCol="0">
            <a:spAutoFit/>
          </a:bodyPr>
          <a:lstStyle/>
          <a:p>
            <a:r>
              <a:rPr lang="zh-CN" altLang="en-US"/>
              <a:t>感知机的感知机</a:t>
            </a:r>
          </a:p>
        </p:txBody>
      </p:sp>
      <p:sp>
        <p:nvSpPr>
          <p:cNvPr id="20" name="文本框 19"/>
          <p:cNvSpPr txBox="1"/>
          <p:nvPr/>
        </p:nvSpPr>
        <p:spPr>
          <a:xfrm>
            <a:off x="1617571" y="5574518"/>
            <a:ext cx="5318913" cy="369332"/>
          </a:xfrm>
          <a:prstGeom prst="rect">
            <a:avLst/>
          </a:prstGeom>
          <a:noFill/>
          <a:ln>
            <a:noFill/>
          </a:ln>
        </p:spPr>
        <p:txBody>
          <a:bodyPr wrap="square" rtlCol="0">
            <a:spAutoFit/>
          </a:bodyPr>
          <a:lstStyle/>
          <a:p>
            <a:r>
              <a:rPr lang="zh-CN" altLang="en-US"/>
              <a:t>通过对感知机进行叠加来增强感知机的表达能力！</a:t>
            </a:r>
            <a:endParaRPr lang="en-US" altLang="zh-CN"/>
          </a:p>
        </p:txBody>
      </p:sp>
      <p:sp>
        <p:nvSpPr>
          <p:cNvPr id="21" name="文本框 20"/>
          <p:cNvSpPr txBox="1"/>
          <p:nvPr/>
        </p:nvSpPr>
        <p:spPr>
          <a:xfrm>
            <a:off x="7273230" y="5542299"/>
            <a:ext cx="1526131" cy="400110"/>
          </a:xfrm>
          <a:prstGeom prst="rect">
            <a:avLst/>
          </a:prstGeom>
          <a:noFill/>
          <a:ln>
            <a:solidFill>
              <a:srgbClr val="00B0F0"/>
            </a:solidFill>
          </a:ln>
        </p:spPr>
        <p:txBody>
          <a:bodyPr wrap="square" rtlCol="0">
            <a:spAutoFit/>
          </a:bodyPr>
          <a:lstStyle/>
          <a:p>
            <a:r>
              <a:rPr lang="zh-CN" altLang="en-US" sz="2000">
                <a:solidFill>
                  <a:schemeClr val="accent1"/>
                </a:solidFill>
              </a:rPr>
              <a:t>多层感知机</a:t>
            </a:r>
          </a:p>
        </p:txBody>
      </p:sp>
    </p:spTree>
    <p:extLst>
      <p:ext uri="{BB962C8B-B14F-4D97-AF65-F5344CB8AC3E}">
        <p14:creationId xmlns:p14="http://schemas.microsoft.com/office/powerpoint/2010/main" val="36936281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前馈神经网络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125</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510337" y="1296440"/>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多层感知机</a:t>
            </a:r>
            <a:endParaRPr kumimoji="1" lang="en-US" altLang="zh-CN" b="0" dirty="0">
              <a:latin typeface="+mn-ea"/>
              <a:ea typeface="+mn-ea"/>
            </a:endParaRPr>
          </a:p>
        </p:txBody>
      </p:sp>
      <p:sp>
        <p:nvSpPr>
          <p:cNvPr id="11" name="椭圆 10"/>
          <p:cNvSpPr/>
          <p:nvPr/>
        </p:nvSpPr>
        <p:spPr>
          <a:xfrm>
            <a:off x="1725585" y="2645067"/>
            <a:ext cx="363488" cy="352130"/>
          </a:xfrm>
          <a:prstGeom prst="ellipse">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725585" y="3206391"/>
            <a:ext cx="363488" cy="352130"/>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725585" y="3767715"/>
            <a:ext cx="363488" cy="352130"/>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725585" y="4489150"/>
            <a:ext cx="363488" cy="352130"/>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1767821" y="4119351"/>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zh-CN" altLang="en-US"/>
              </a:p>
            </p:txBody>
          </p:sp>
        </mc:Choice>
        <mc:Fallback xmlns="">
          <p:sp>
            <p:nvSpPr>
              <p:cNvPr id="16" name="文本框 15"/>
              <p:cNvSpPr txBox="1">
                <a:spLocks noRot="1" noChangeAspect="1" noMove="1" noResize="1" noEditPoints="1" noAdjustHandles="1" noChangeArrowheads="1" noChangeShapeType="1" noTextEdit="1"/>
              </p:cNvSpPr>
              <p:nvPr/>
            </p:nvSpPr>
            <p:spPr>
              <a:xfrm>
                <a:off x="1767821" y="4119351"/>
                <a:ext cx="301013" cy="370294"/>
              </a:xfrm>
              <a:prstGeom prst="rect">
                <a:avLst/>
              </a:prstGeom>
              <a:blipFill>
                <a:blip r:embed="rId2"/>
                <a:stretch>
                  <a:fillRect/>
                </a:stretch>
              </a:blipFill>
            </p:spPr>
            <p:txBody>
              <a:bodyPr/>
              <a:lstStyle/>
              <a:p>
                <a:r>
                  <a:rPr lang="zh-CN" altLang="en-US">
                    <a:noFill/>
                  </a:rPr>
                  <a:t> </a:t>
                </a:r>
              </a:p>
            </p:txBody>
          </p:sp>
        </mc:Fallback>
      </mc:AlternateContent>
      <p:sp>
        <p:nvSpPr>
          <p:cNvPr id="17" name="椭圆 16"/>
          <p:cNvSpPr/>
          <p:nvPr/>
        </p:nvSpPr>
        <p:spPr>
          <a:xfrm>
            <a:off x="3442719" y="2355680"/>
            <a:ext cx="363488" cy="352130"/>
          </a:xfrm>
          <a:prstGeom prst="ellipse">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063737" y="2957093"/>
            <a:ext cx="363488" cy="3521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11" idx="6"/>
            <a:endCxn id="17" idx="2"/>
          </p:cNvCxnSpPr>
          <p:nvPr/>
        </p:nvCxnSpPr>
        <p:spPr>
          <a:xfrm flipV="1">
            <a:off x="2089073" y="2531746"/>
            <a:ext cx="1353646" cy="289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 idx="6"/>
            <a:endCxn id="17" idx="2"/>
          </p:cNvCxnSpPr>
          <p:nvPr/>
        </p:nvCxnSpPr>
        <p:spPr>
          <a:xfrm flipV="1">
            <a:off x="2089073" y="2531746"/>
            <a:ext cx="1353646" cy="8507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6"/>
            <a:endCxn id="17" idx="2"/>
          </p:cNvCxnSpPr>
          <p:nvPr/>
        </p:nvCxnSpPr>
        <p:spPr>
          <a:xfrm flipV="1">
            <a:off x="2089073" y="2531746"/>
            <a:ext cx="1353646" cy="14120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084896" y="2535636"/>
            <a:ext cx="1353646" cy="2133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p:cNvSpPr txBox="1"/>
              <p:nvPr/>
            </p:nvSpPr>
            <p:spPr>
              <a:xfrm>
                <a:off x="1729763" y="2595908"/>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oMath>
                  </m:oMathPara>
                </a14:m>
                <a:endParaRPr lang="zh-CN" altLang="en-US"/>
              </a:p>
            </p:txBody>
          </p:sp>
        </mc:Choice>
        <mc:Fallback xmlns="">
          <p:sp>
            <p:nvSpPr>
              <p:cNvPr id="24" name="文本框 23"/>
              <p:cNvSpPr txBox="1">
                <a:spLocks noRot="1" noChangeAspect="1" noMove="1" noResize="1" noEditPoints="1" noAdjustHandles="1" noChangeArrowheads="1" noChangeShapeType="1" noTextEdit="1"/>
              </p:cNvSpPr>
              <p:nvPr/>
            </p:nvSpPr>
            <p:spPr>
              <a:xfrm>
                <a:off x="1729763" y="2595908"/>
                <a:ext cx="301013" cy="370294"/>
              </a:xfrm>
              <a:prstGeom prst="rect">
                <a:avLst/>
              </a:prstGeom>
              <a:blipFill>
                <a:blip r:embed="rId3"/>
                <a:stretch>
                  <a:fillRect r="-208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734158" y="3152791"/>
                <a:ext cx="303133" cy="3789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a:p>
            </p:txBody>
          </p:sp>
        </mc:Choice>
        <mc:Fallback xmlns="">
          <p:sp>
            <p:nvSpPr>
              <p:cNvPr id="25" name="文本框 24"/>
              <p:cNvSpPr txBox="1">
                <a:spLocks noRot="1" noChangeAspect="1" noMove="1" noResize="1" noEditPoints="1" noAdjustHandles="1" noChangeArrowheads="1" noChangeShapeType="1" noTextEdit="1"/>
              </p:cNvSpPr>
              <p:nvPr/>
            </p:nvSpPr>
            <p:spPr>
              <a:xfrm>
                <a:off x="1734158" y="3152791"/>
                <a:ext cx="303133" cy="378939"/>
              </a:xfrm>
              <a:prstGeom prst="rect">
                <a:avLst/>
              </a:prstGeom>
              <a:blipFill>
                <a:blip r:embed="rId4"/>
                <a:stretch>
                  <a:fillRect r="-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721107" y="3716368"/>
                <a:ext cx="3095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oMath>
                  </m:oMathPara>
                </a14:m>
                <a:endParaRPr lang="zh-CN" altLang="en-US"/>
              </a:p>
            </p:txBody>
          </p:sp>
        </mc:Choice>
        <mc:Fallback xmlns="">
          <p:sp>
            <p:nvSpPr>
              <p:cNvPr id="26" name="文本框 25"/>
              <p:cNvSpPr txBox="1">
                <a:spLocks noRot="1" noChangeAspect="1" noMove="1" noResize="1" noEditPoints="1" noAdjustHandles="1" noChangeArrowheads="1" noChangeShapeType="1" noTextEdit="1"/>
              </p:cNvSpPr>
              <p:nvPr/>
            </p:nvSpPr>
            <p:spPr>
              <a:xfrm>
                <a:off x="1721107" y="3716368"/>
                <a:ext cx="309537" cy="369332"/>
              </a:xfrm>
              <a:prstGeom prst="rect">
                <a:avLst/>
              </a:prstGeom>
              <a:blipFill>
                <a:blip r:embed="rId5"/>
                <a:stretch>
                  <a:fillRect r="-2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698827" y="4455005"/>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𝑚</m:t>
                          </m:r>
                        </m:sub>
                      </m:sSub>
                    </m:oMath>
                  </m:oMathPara>
                </a14:m>
                <a:endParaRPr lang="zh-CN" altLang="en-US"/>
              </a:p>
            </p:txBody>
          </p:sp>
        </mc:Choice>
        <mc:Fallback xmlns="">
          <p:sp>
            <p:nvSpPr>
              <p:cNvPr id="27" name="文本框 26"/>
              <p:cNvSpPr txBox="1">
                <a:spLocks noRot="1" noChangeAspect="1" noMove="1" noResize="1" noEditPoints="1" noAdjustHandles="1" noChangeArrowheads="1" noChangeShapeType="1" noTextEdit="1"/>
              </p:cNvSpPr>
              <p:nvPr/>
            </p:nvSpPr>
            <p:spPr>
              <a:xfrm>
                <a:off x="1698827" y="4455005"/>
                <a:ext cx="301013" cy="370294"/>
              </a:xfrm>
              <a:prstGeom prst="rect">
                <a:avLst/>
              </a:prstGeom>
              <a:blipFill>
                <a:blip r:embed="rId6"/>
                <a:stretch>
                  <a:fillRect r="-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2539316" y="2264277"/>
                <a:ext cx="506392" cy="3808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(1)</m:t>
                          </m:r>
                        </m:sup>
                      </m:sSup>
                    </m:oMath>
                  </m:oMathPara>
                </a14:m>
                <a:endParaRPr lang="zh-CN" altLang="en-US"/>
              </a:p>
            </p:txBody>
          </p:sp>
        </mc:Choice>
        <mc:Fallback xmlns="">
          <p:sp>
            <p:nvSpPr>
              <p:cNvPr id="31" name="文本框 30"/>
              <p:cNvSpPr txBox="1">
                <a:spLocks noRot="1" noChangeAspect="1" noMove="1" noResize="1" noEditPoints="1" noAdjustHandles="1" noChangeArrowheads="1" noChangeShapeType="1" noTextEdit="1"/>
              </p:cNvSpPr>
              <p:nvPr/>
            </p:nvSpPr>
            <p:spPr>
              <a:xfrm>
                <a:off x="2539316" y="2264277"/>
                <a:ext cx="506392" cy="380810"/>
              </a:xfrm>
              <a:prstGeom prst="rect">
                <a:avLst/>
              </a:prstGeom>
              <a:blipFill>
                <a:blip r:embed="rId7"/>
                <a:stretch>
                  <a:fillRect r="-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5063738" y="2928693"/>
                <a:ext cx="3010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1</m:t>
                          </m:r>
                        </m:sub>
                      </m:sSub>
                    </m:oMath>
                  </m:oMathPara>
                </a14:m>
                <a:endParaRPr lang="zh-CN" altLang="en-US"/>
              </a:p>
            </p:txBody>
          </p:sp>
        </mc:Choice>
        <mc:Fallback xmlns="">
          <p:sp>
            <p:nvSpPr>
              <p:cNvPr id="36" name="文本框 35"/>
              <p:cNvSpPr txBox="1">
                <a:spLocks noRot="1" noChangeAspect="1" noMove="1" noResize="1" noEditPoints="1" noAdjustHandles="1" noChangeArrowheads="1" noChangeShapeType="1" noTextEdit="1"/>
              </p:cNvSpPr>
              <p:nvPr/>
            </p:nvSpPr>
            <p:spPr>
              <a:xfrm>
                <a:off x="5063738" y="2928693"/>
                <a:ext cx="301013" cy="369332"/>
              </a:xfrm>
              <a:prstGeom prst="rect">
                <a:avLst/>
              </a:prstGeom>
              <a:blipFill>
                <a:blip r:embed="rId8"/>
                <a:stretch>
                  <a:fillRect r="-16000" b="-13333"/>
                </a:stretch>
              </a:blipFill>
            </p:spPr>
            <p:txBody>
              <a:bodyPr/>
              <a:lstStyle/>
              <a:p>
                <a:r>
                  <a:rPr lang="zh-CN" altLang="en-US">
                    <a:noFill/>
                  </a:rPr>
                  <a:t> </a:t>
                </a:r>
              </a:p>
            </p:txBody>
          </p:sp>
        </mc:Fallback>
      </mc:AlternateContent>
      <p:sp>
        <p:nvSpPr>
          <p:cNvPr id="45" name="椭圆 44"/>
          <p:cNvSpPr/>
          <p:nvPr/>
        </p:nvSpPr>
        <p:spPr>
          <a:xfrm>
            <a:off x="3454176" y="3495778"/>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442719" y="2925729"/>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427417" y="4646045"/>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p:cNvCxnSpPr>
            <a:stCxn id="11" idx="6"/>
            <a:endCxn id="46" idx="2"/>
          </p:cNvCxnSpPr>
          <p:nvPr/>
        </p:nvCxnSpPr>
        <p:spPr>
          <a:xfrm>
            <a:off x="2089073" y="2821132"/>
            <a:ext cx="1353646" cy="280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2" idx="6"/>
            <a:endCxn id="46" idx="2"/>
          </p:cNvCxnSpPr>
          <p:nvPr/>
        </p:nvCxnSpPr>
        <p:spPr>
          <a:xfrm flipV="1">
            <a:off x="2089073" y="3101794"/>
            <a:ext cx="1353646" cy="280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13" idx="6"/>
            <a:endCxn id="46" idx="2"/>
          </p:cNvCxnSpPr>
          <p:nvPr/>
        </p:nvCxnSpPr>
        <p:spPr>
          <a:xfrm flipV="1">
            <a:off x="2089073" y="3101794"/>
            <a:ext cx="1353646" cy="841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p:cNvSpPr txBox="1"/>
              <p:nvPr/>
            </p:nvSpPr>
            <p:spPr>
              <a:xfrm>
                <a:off x="3458656" y="4061829"/>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zh-CN" altLang="en-US"/>
              </a:p>
            </p:txBody>
          </p:sp>
        </mc:Choice>
        <mc:Fallback xmlns="">
          <p:sp>
            <p:nvSpPr>
              <p:cNvPr id="64" name="文本框 63"/>
              <p:cNvSpPr txBox="1">
                <a:spLocks noRot="1" noChangeAspect="1" noMove="1" noResize="1" noEditPoints="1" noAdjustHandles="1" noChangeArrowheads="1" noChangeShapeType="1" noTextEdit="1"/>
              </p:cNvSpPr>
              <p:nvPr/>
            </p:nvSpPr>
            <p:spPr>
              <a:xfrm>
                <a:off x="3458656" y="4061829"/>
                <a:ext cx="301013" cy="370294"/>
              </a:xfrm>
              <a:prstGeom prst="rect">
                <a:avLst/>
              </a:prstGeom>
              <a:blipFill>
                <a:blip r:embed="rId9"/>
                <a:stretch>
                  <a:fillRect/>
                </a:stretch>
              </a:blipFill>
            </p:spPr>
            <p:txBody>
              <a:bodyPr/>
              <a:lstStyle/>
              <a:p>
                <a:r>
                  <a:rPr lang="zh-CN" altLang="en-US">
                    <a:noFill/>
                  </a:rPr>
                  <a:t> </a:t>
                </a:r>
              </a:p>
            </p:txBody>
          </p:sp>
        </mc:Fallback>
      </mc:AlternateContent>
      <p:cxnSp>
        <p:nvCxnSpPr>
          <p:cNvPr id="66" name="直接箭头连接符 65"/>
          <p:cNvCxnSpPr>
            <a:endCxn id="45" idx="2"/>
          </p:cNvCxnSpPr>
          <p:nvPr/>
        </p:nvCxnSpPr>
        <p:spPr>
          <a:xfrm>
            <a:off x="2089074" y="2821133"/>
            <a:ext cx="1365103" cy="850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12" idx="6"/>
            <a:endCxn id="45" idx="2"/>
          </p:cNvCxnSpPr>
          <p:nvPr/>
        </p:nvCxnSpPr>
        <p:spPr>
          <a:xfrm>
            <a:off x="2089074" y="3382457"/>
            <a:ext cx="1365103" cy="28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13" idx="6"/>
            <a:endCxn id="45" idx="2"/>
          </p:cNvCxnSpPr>
          <p:nvPr/>
        </p:nvCxnSpPr>
        <p:spPr>
          <a:xfrm flipV="1">
            <a:off x="2089074" y="3671844"/>
            <a:ext cx="1365103" cy="271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14" idx="6"/>
            <a:endCxn id="45" idx="2"/>
          </p:cNvCxnSpPr>
          <p:nvPr/>
        </p:nvCxnSpPr>
        <p:spPr>
          <a:xfrm flipV="1">
            <a:off x="2089074" y="3671843"/>
            <a:ext cx="1365103" cy="99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14" idx="6"/>
            <a:endCxn id="52" idx="2"/>
          </p:cNvCxnSpPr>
          <p:nvPr/>
        </p:nvCxnSpPr>
        <p:spPr>
          <a:xfrm>
            <a:off x="2089073" y="4665216"/>
            <a:ext cx="1338344" cy="156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12" idx="6"/>
            <a:endCxn id="52" idx="2"/>
          </p:cNvCxnSpPr>
          <p:nvPr/>
        </p:nvCxnSpPr>
        <p:spPr>
          <a:xfrm>
            <a:off x="2089073" y="3382456"/>
            <a:ext cx="1338344" cy="143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52" idx="2"/>
          </p:cNvCxnSpPr>
          <p:nvPr/>
        </p:nvCxnSpPr>
        <p:spPr>
          <a:xfrm>
            <a:off x="2111069" y="3943780"/>
            <a:ext cx="1316349" cy="87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endCxn id="46" idx="2"/>
          </p:cNvCxnSpPr>
          <p:nvPr/>
        </p:nvCxnSpPr>
        <p:spPr>
          <a:xfrm flipV="1">
            <a:off x="2093251" y="3101795"/>
            <a:ext cx="1349469" cy="1563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endCxn id="52" idx="2"/>
          </p:cNvCxnSpPr>
          <p:nvPr/>
        </p:nvCxnSpPr>
        <p:spPr>
          <a:xfrm>
            <a:off x="2093251" y="2821132"/>
            <a:ext cx="1334167" cy="2000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5063737" y="3767715"/>
            <a:ext cx="363488" cy="3521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箭头连接符 92"/>
          <p:cNvCxnSpPr>
            <a:stCxn id="17" idx="6"/>
            <a:endCxn id="19" idx="2"/>
          </p:cNvCxnSpPr>
          <p:nvPr/>
        </p:nvCxnSpPr>
        <p:spPr>
          <a:xfrm>
            <a:off x="3806207" y="2531746"/>
            <a:ext cx="1257530" cy="601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46" idx="6"/>
            <a:endCxn id="19" idx="2"/>
          </p:cNvCxnSpPr>
          <p:nvPr/>
        </p:nvCxnSpPr>
        <p:spPr>
          <a:xfrm>
            <a:off x="3806207" y="3101794"/>
            <a:ext cx="1257530" cy="31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45" idx="6"/>
            <a:endCxn id="19" idx="2"/>
          </p:cNvCxnSpPr>
          <p:nvPr/>
        </p:nvCxnSpPr>
        <p:spPr>
          <a:xfrm flipV="1">
            <a:off x="3817665" y="3133159"/>
            <a:ext cx="1246073" cy="53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52" idx="6"/>
            <a:endCxn id="19" idx="2"/>
          </p:cNvCxnSpPr>
          <p:nvPr/>
        </p:nvCxnSpPr>
        <p:spPr>
          <a:xfrm flipV="1">
            <a:off x="3790905" y="3133158"/>
            <a:ext cx="1272832" cy="168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7" idx="6"/>
            <a:endCxn id="91" idx="2"/>
          </p:cNvCxnSpPr>
          <p:nvPr/>
        </p:nvCxnSpPr>
        <p:spPr>
          <a:xfrm>
            <a:off x="3806207" y="2531746"/>
            <a:ext cx="1257530" cy="141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45" idx="6"/>
            <a:endCxn id="91" idx="2"/>
          </p:cNvCxnSpPr>
          <p:nvPr/>
        </p:nvCxnSpPr>
        <p:spPr>
          <a:xfrm>
            <a:off x="3817665" y="3671844"/>
            <a:ext cx="1246073" cy="271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52" idx="6"/>
            <a:endCxn id="91" idx="2"/>
          </p:cNvCxnSpPr>
          <p:nvPr/>
        </p:nvCxnSpPr>
        <p:spPr>
          <a:xfrm flipV="1">
            <a:off x="3790905" y="3943780"/>
            <a:ext cx="1272832" cy="87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46" idx="6"/>
            <a:endCxn id="91" idx="2"/>
          </p:cNvCxnSpPr>
          <p:nvPr/>
        </p:nvCxnSpPr>
        <p:spPr>
          <a:xfrm>
            <a:off x="3806207" y="3101794"/>
            <a:ext cx="1257530" cy="841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本框 108"/>
              <p:cNvSpPr txBox="1"/>
              <p:nvPr/>
            </p:nvSpPr>
            <p:spPr>
              <a:xfrm>
                <a:off x="5076451" y="3745719"/>
                <a:ext cx="3010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2</m:t>
                          </m:r>
                        </m:sub>
                      </m:sSub>
                    </m:oMath>
                  </m:oMathPara>
                </a14:m>
                <a:endParaRPr lang="zh-CN" altLang="en-US"/>
              </a:p>
            </p:txBody>
          </p:sp>
        </mc:Choice>
        <mc:Fallback xmlns="">
          <p:sp>
            <p:nvSpPr>
              <p:cNvPr id="109" name="文本框 108"/>
              <p:cNvSpPr txBox="1">
                <a:spLocks noRot="1" noChangeAspect="1" noMove="1" noResize="1" noEditPoints="1" noAdjustHandles="1" noChangeArrowheads="1" noChangeShapeType="1" noTextEdit="1"/>
              </p:cNvSpPr>
              <p:nvPr/>
            </p:nvSpPr>
            <p:spPr>
              <a:xfrm>
                <a:off x="5076451" y="3745719"/>
                <a:ext cx="301013" cy="369332"/>
              </a:xfrm>
              <a:prstGeom prst="rect">
                <a:avLst/>
              </a:prstGeom>
              <a:blipFill>
                <a:blip r:embed="rId10"/>
                <a:stretch>
                  <a:fillRect r="-20000"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p:cNvSpPr txBox="1"/>
              <p:nvPr/>
            </p:nvSpPr>
            <p:spPr>
              <a:xfrm>
                <a:off x="3454135" y="2303025"/>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0</m:t>
                          </m:r>
                        </m:sub>
                      </m:sSub>
                    </m:oMath>
                  </m:oMathPara>
                </a14:m>
                <a:endParaRPr lang="zh-CN" altLang="en-US"/>
              </a:p>
            </p:txBody>
          </p:sp>
        </mc:Choice>
        <mc:Fallback xmlns="">
          <p:sp>
            <p:nvSpPr>
              <p:cNvPr id="110" name="文本框 109"/>
              <p:cNvSpPr txBox="1">
                <a:spLocks noRot="1" noChangeAspect="1" noMove="1" noResize="1" noEditPoints="1" noAdjustHandles="1" noChangeArrowheads="1" noChangeShapeType="1" noTextEdit="1"/>
              </p:cNvSpPr>
              <p:nvPr/>
            </p:nvSpPr>
            <p:spPr>
              <a:xfrm>
                <a:off x="3454135" y="2303025"/>
                <a:ext cx="301013" cy="370294"/>
              </a:xfrm>
              <a:prstGeom prst="rect">
                <a:avLst/>
              </a:prstGeom>
              <a:blipFill>
                <a:blip r:embed="rId11"/>
                <a:stretch>
                  <a:fillRect r="-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3458021" y="2887334"/>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oMath>
                  </m:oMathPara>
                </a14:m>
                <a:endParaRPr lang="zh-CN" altLang="en-US"/>
              </a:p>
            </p:txBody>
          </p:sp>
        </mc:Choice>
        <mc:Fallback xmlns="">
          <p:sp>
            <p:nvSpPr>
              <p:cNvPr id="111" name="文本框 110"/>
              <p:cNvSpPr txBox="1">
                <a:spLocks noRot="1" noChangeAspect="1" noMove="1" noResize="1" noEditPoints="1" noAdjustHandles="1" noChangeArrowheads="1" noChangeShapeType="1" noTextEdit="1"/>
              </p:cNvSpPr>
              <p:nvPr/>
            </p:nvSpPr>
            <p:spPr>
              <a:xfrm>
                <a:off x="3458021" y="2887334"/>
                <a:ext cx="301013" cy="370294"/>
              </a:xfrm>
              <a:prstGeom prst="rect">
                <a:avLst/>
              </a:prstGeom>
              <a:blipFill>
                <a:blip r:embed="rId12"/>
                <a:stretch>
                  <a:fillRect r="-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p:cNvSpPr txBox="1"/>
              <p:nvPr/>
            </p:nvSpPr>
            <p:spPr>
              <a:xfrm>
                <a:off x="3474259" y="3455332"/>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2</m:t>
                          </m:r>
                        </m:sub>
                      </m:sSub>
                    </m:oMath>
                  </m:oMathPara>
                </a14:m>
                <a:endParaRPr lang="zh-CN" altLang="en-US"/>
              </a:p>
            </p:txBody>
          </p:sp>
        </mc:Choice>
        <mc:Fallback xmlns="">
          <p:sp>
            <p:nvSpPr>
              <p:cNvPr id="112" name="文本框 111"/>
              <p:cNvSpPr txBox="1">
                <a:spLocks noRot="1" noChangeAspect="1" noMove="1" noResize="1" noEditPoints="1" noAdjustHandles="1" noChangeArrowheads="1" noChangeShapeType="1" noTextEdit="1"/>
              </p:cNvSpPr>
              <p:nvPr/>
            </p:nvSpPr>
            <p:spPr>
              <a:xfrm>
                <a:off x="3474259" y="3455332"/>
                <a:ext cx="301013" cy="370294"/>
              </a:xfrm>
              <a:prstGeom prst="rect">
                <a:avLst/>
              </a:prstGeom>
              <a:blipFill>
                <a:blip r:embed="rId13"/>
                <a:stretch>
                  <a:fillRect r="-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3423241" y="4602008"/>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𝑑</m:t>
                          </m:r>
                        </m:sub>
                      </m:sSub>
                    </m:oMath>
                  </m:oMathPara>
                </a14:m>
                <a:endParaRPr lang="zh-CN" altLang="en-US"/>
              </a:p>
            </p:txBody>
          </p:sp>
        </mc:Choice>
        <mc:Fallback xmlns="">
          <p:sp>
            <p:nvSpPr>
              <p:cNvPr id="113" name="文本框 112"/>
              <p:cNvSpPr txBox="1">
                <a:spLocks noRot="1" noChangeAspect="1" noMove="1" noResize="1" noEditPoints="1" noAdjustHandles="1" noChangeArrowheads="1" noChangeShapeType="1" noTextEdit="1"/>
              </p:cNvSpPr>
              <p:nvPr/>
            </p:nvSpPr>
            <p:spPr>
              <a:xfrm>
                <a:off x="3423241" y="4602008"/>
                <a:ext cx="301013" cy="370294"/>
              </a:xfrm>
              <a:prstGeom prst="rect">
                <a:avLst/>
              </a:prstGeom>
              <a:blipFill>
                <a:blip r:embed="rId14"/>
                <a:stretch>
                  <a:fillRect r="-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3700764" y="4751797"/>
                <a:ext cx="62441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𝑔</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𝑑</m:t>
                          </m:r>
                        </m:sub>
                      </m:sSub>
                      <m:r>
                        <a:rPr lang="en-US" altLang="zh-CN" sz="1600" i="1">
                          <a:latin typeface="Cambria Math" panose="02040503050406030204" pitchFamily="18" charset="0"/>
                        </a:rPr>
                        <m:t>)</m:t>
                      </m:r>
                    </m:oMath>
                  </m:oMathPara>
                </a14:m>
                <a:endParaRPr lang="zh-CN" altLang="en-US" sz="1600"/>
              </a:p>
            </p:txBody>
          </p:sp>
        </mc:Choice>
        <mc:Fallback xmlns="">
          <p:sp>
            <p:nvSpPr>
              <p:cNvPr id="114" name="文本框 113"/>
              <p:cNvSpPr txBox="1">
                <a:spLocks noRot="1" noChangeAspect="1" noMove="1" noResize="1" noEditPoints="1" noAdjustHandles="1" noChangeArrowheads="1" noChangeShapeType="1" noTextEdit="1"/>
              </p:cNvSpPr>
              <p:nvPr/>
            </p:nvSpPr>
            <p:spPr>
              <a:xfrm>
                <a:off x="3700764" y="4751797"/>
                <a:ext cx="624413" cy="338554"/>
              </a:xfrm>
              <a:prstGeom prst="rect">
                <a:avLst/>
              </a:prstGeom>
              <a:blipFill>
                <a:blip r:embed="rId15"/>
                <a:stretch>
                  <a:fillRect r="-10000"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p:cNvSpPr txBox="1"/>
              <p:nvPr/>
            </p:nvSpPr>
            <p:spPr>
              <a:xfrm>
                <a:off x="3687203" y="3671428"/>
                <a:ext cx="62441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𝑔</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oMath>
                  </m:oMathPara>
                </a14:m>
                <a:endParaRPr lang="zh-CN" altLang="en-US" sz="1600"/>
              </a:p>
            </p:txBody>
          </p:sp>
        </mc:Choice>
        <mc:Fallback xmlns="">
          <p:sp>
            <p:nvSpPr>
              <p:cNvPr id="115" name="文本框 114"/>
              <p:cNvSpPr txBox="1">
                <a:spLocks noRot="1" noChangeAspect="1" noMove="1" noResize="1" noEditPoints="1" noAdjustHandles="1" noChangeArrowheads="1" noChangeShapeType="1" noTextEdit="1"/>
              </p:cNvSpPr>
              <p:nvPr/>
            </p:nvSpPr>
            <p:spPr>
              <a:xfrm>
                <a:off x="3687203" y="3671428"/>
                <a:ext cx="624413" cy="338554"/>
              </a:xfrm>
              <a:prstGeom prst="rect">
                <a:avLst/>
              </a:prstGeom>
              <a:blipFill>
                <a:blip r:embed="rId16"/>
                <a:stretch>
                  <a:fillRect r="-8000" b="-17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p:cNvSpPr txBox="1"/>
              <p:nvPr/>
            </p:nvSpPr>
            <p:spPr>
              <a:xfrm>
                <a:off x="3724254" y="3063775"/>
                <a:ext cx="62441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𝑔</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oMath>
                  </m:oMathPara>
                </a14:m>
                <a:endParaRPr lang="zh-CN" altLang="en-US" sz="1600"/>
              </a:p>
            </p:txBody>
          </p:sp>
        </mc:Choice>
        <mc:Fallback xmlns="">
          <p:sp>
            <p:nvSpPr>
              <p:cNvPr id="116" name="文本框 115"/>
              <p:cNvSpPr txBox="1">
                <a:spLocks noRot="1" noChangeAspect="1" noMove="1" noResize="1" noEditPoints="1" noAdjustHandles="1" noChangeArrowheads="1" noChangeShapeType="1" noTextEdit="1"/>
              </p:cNvSpPr>
              <p:nvPr/>
            </p:nvSpPr>
            <p:spPr>
              <a:xfrm>
                <a:off x="3724254" y="3063775"/>
                <a:ext cx="624413" cy="338554"/>
              </a:xfrm>
              <a:prstGeom prst="rect">
                <a:avLst/>
              </a:prstGeom>
              <a:blipFill>
                <a:blip r:embed="rId17"/>
                <a:stretch>
                  <a:fillRect r="-8000" b="-18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p:cNvSpPr txBox="1"/>
              <p:nvPr/>
            </p:nvSpPr>
            <p:spPr>
              <a:xfrm>
                <a:off x="3749196" y="2162964"/>
                <a:ext cx="62441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𝑔</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𝑧</m:t>
                          </m:r>
                        </m:e>
                        <m:sub>
                          <m:r>
                            <a:rPr lang="en-US" altLang="zh-CN" sz="1600" i="1">
                              <a:latin typeface="Cambria Math" panose="02040503050406030204" pitchFamily="18" charset="0"/>
                            </a:rPr>
                            <m:t>0</m:t>
                          </m:r>
                        </m:sub>
                      </m:sSub>
                      <m:r>
                        <a:rPr lang="en-US" altLang="zh-CN" sz="1600" i="1">
                          <a:latin typeface="Cambria Math" panose="02040503050406030204" pitchFamily="18" charset="0"/>
                        </a:rPr>
                        <m:t>)</m:t>
                      </m:r>
                    </m:oMath>
                  </m:oMathPara>
                </a14:m>
                <a:endParaRPr lang="zh-CN" altLang="en-US" sz="1600"/>
              </a:p>
            </p:txBody>
          </p:sp>
        </mc:Choice>
        <mc:Fallback xmlns="">
          <p:sp>
            <p:nvSpPr>
              <p:cNvPr id="117" name="文本框 116"/>
              <p:cNvSpPr txBox="1">
                <a:spLocks noRot="1" noChangeAspect="1" noMove="1" noResize="1" noEditPoints="1" noAdjustHandles="1" noChangeArrowheads="1" noChangeShapeType="1" noTextEdit="1"/>
              </p:cNvSpPr>
              <p:nvPr/>
            </p:nvSpPr>
            <p:spPr>
              <a:xfrm>
                <a:off x="3749196" y="2162964"/>
                <a:ext cx="624413" cy="338554"/>
              </a:xfrm>
              <a:prstGeom prst="rect">
                <a:avLst/>
              </a:prstGeom>
              <a:blipFill>
                <a:blip r:embed="rId18"/>
                <a:stretch>
                  <a:fillRect r="-6000" b="-18519"/>
                </a:stretch>
              </a:blipFill>
            </p:spPr>
            <p:txBody>
              <a:bodyPr/>
              <a:lstStyle/>
              <a:p>
                <a:r>
                  <a:rPr lang="zh-CN" altLang="en-US">
                    <a:noFill/>
                  </a:rPr>
                  <a:t> </a:t>
                </a:r>
              </a:p>
            </p:txBody>
          </p:sp>
        </mc:Fallback>
      </mc:AlternateContent>
      <p:sp>
        <p:nvSpPr>
          <p:cNvPr id="118" name="文本框 117"/>
          <p:cNvSpPr txBox="1"/>
          <p:nvPr/>
        </p:nvSpPr>
        <p:spPr>
          <a:xfrm>
            <a:off x="1999840" y="1915251"/>
            <a:ext cx="1361159" cy="369332"/>
          </a:xfrm>
          <a:prstGeom prst="rect">
            <a:avLst/>
          </a:prstGeom>
          <a:noFill/>
          <a:ln>
            <a:solidFill>
              <a:srgbClr val="FF0000"/>
            </a:solidFill>
          </a:ln>
        </p:spPr>
        <p:txBody>
          <a:bodyPr wrap="square" rtlCol="0">
            <a:spAutoFit/>
          </a:bodyPr>
          <a:lstStyle/>
          <a:p>
            <a:r>
              <a:rPr lang="zh-CN" altLang="en-US">
                <a:solidFill>
                  <a:srgbClr val="FF0000"/>
                </a:solidFill>
              </a:rPr>
              <a:t>单个感知机</a:t>
            </a:r>
          </a:p>
        </p:txBody>
      </p:sp>
      <p:sp>
        <p:nvSpPr>
          <p:cNvPr id="119" name="文本框 118"/>
          <p:cNvSpPr txBox="1"/>
          <p:nvPr/>
        </p:nvSpPr>
        <p:spPr>
          <a:xfrm>
            <a:off x="1625123" y="5218664"/>
            <a:ext cx="629113" cy="338554"/>
          </a:xfrm>
          <a:prstGeom prst="rect">
            <a:avLst/>
          </a:prstGeom>
          <a:noFill/>
        </p:spPr>
        <p:txBody>
          <a:bodyPr wrap="square" rtlCol="0">
            <a:spAutoFit/>
          </a:bodyPr>
          <a:lstStyle/>
          <a:p>
            <a:r>
              <a:rPr lang="zh-CN" altLang="en-US" sz="1600">
                <a:solidFill>
                  <a:schemeClr val="accent1"/>
                </a:solidFill>
              </a:rPr>
              <a:t>输入</a:t>
            </a:r>
          </a:p>
        </p:txBody>
      </p:sp>
      <p:sp>
        <p:nvSpPr>
          <p:cNvPr id="120" name="文本框 119"/>
          <p:cNvSpPr txBox="1"/>
          <p:nvPr/>
        </p:nvSpPr>
        <p:spPr>
          <a:xfrm>
            <a:off x="3169275" y="5212779"/>
            <a:ext cx="867184" cy="338554"/>
          </a:xfrm>
          <a:prstGeom prst="rect">
            <a:avLst/>
          </a:prstGeom>
          <a:noFill/>
        </p:spPr>
        <p:txBody>
          <a:bodyPr wrap="square" rtlCol="0">
            <a:spAutoFit/>
          </a:bodyPr>
          <a:lstStyle/>
          <a:p>
            <a:r>
              <a:rPr lang="zh-CN" altLang="en-US" sz="1600">
                <a:solidFill>
                  <a:schemeClr val="accent1"/>
                </a:solidFill>
              </a:rPr>
              <a:t>隐藏层</a:t>
            </a:r>
          </a:p>
        </p:txBody>
      </p:sp>
      <p:sp>
        <p:nvSpPr>
          <p:cNvPr id="121" name="文本框 120"/>
          <p:cNvSpPr txBox="1"/>
          <p:nvPr/>
        </p:nvSpPr>
        <p:spPr>
          <a:xfrm>
            <a:off x="4879623" y="5213185"/>
            <a:ext cx="629113" cy="338554"/>
          </a:xfrm>
          <a:prstGeom prst="rect">
            <a:avLst/>
          </a:prstGeom>
          <a:noFill/>
        </p:spPr>
        <p:txBody>
          <a:bodyPr wrap="square" rtlCol="0">
            <a:spAutoFit/>
          </a:bodyPr>
          <a:lstStyle/>
          <a:p>
            <a:r>
              <a:rPr lang="zh-CN" altLang="en-US" sz="1600">
                <a:solidFill>
                  <a:schemeClr val="accent1"/>
                </a:solidFill>
              </a:rPr>
              <a:t>输出</a:t>
            </a:r>
          </a:p>
        </p:txBody>
      </p:sp>
      <mc:AlternateContent xmlns:mc="http://schemas.openxmlformats.org/markup-compatibility/2006" xmlns:a14="http://schemas.microsoft.com/office/drawing/2010/main">
        <mc:Choice Requires="a14">
          <p:sp>
            <p:nvSpPr>
              <p:cNvPr id="122" name="文本框 121"/>
              <p:cNvSpPr txBox="1"/>
              <p:nvPr/>
            </p:nvSpPr>
            <p:spPr>
              <a:xfrm>
                <a:off x="6096000" y="3347063"/>
                <a:ext cx="3398844" cy="369332"/>
              </a:xfrm>
              <a:prstGeom prst="rect">
                <a:avLst/>
              </a:prstGeom>
              <a:noFill/>
            </p:spPr>
            <p:txBody>
              <a:bodyPr wrap="square" rtlCol="0">
                <a:spAutoFit/>
              </a:bodyPr>
              <a:lstStyle/>
              <a:p>
                <a:r>
                  <a:rPr lang="en-US" altLang="zh-CN"/>
                  <a:t>XOR</a:t>
                </a:r>
                <a:r>
                  <a:rPr lang="zh-CN" altLang="en-US"/>
                  <a:t>：</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 ⋁ </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r>
                      <a:rPr lang="en-US" altLang="zh-CN" i="1">
                        <a:latin typeface="Cambria Math" panose="02040503050406030204" pitchFamily="18" charset="0"/>
                        <a:ea typeface="Cambria Math" panose="02040503050406030204" pitchFamily="18" charset="0"/>
                      </a:rPr>
                      <m:t> ⋁ </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𝑦</m:t>
                        </m:r>
                      </m:e>
                    </m:acc>
                    <m:r>
                      <a:rPr lang="en-US" altLang="zh-CN" i="1">
                        <a:latin typeface="Cambria Math" panose="02040503050406030204" pitchFamily="18" charset="0"/>
                        <a:ea typeface="Cambria Math" panose="02040503050406030204" pitchFamily="18" charset="0"/>
                      </a:rPr>
                      <m:t>)</m:t>
                    </m:r>
                  </m:oMath>
                </a14:m>
                <a:endParaRPr lang="zh-CN" altLang="en-US"/>
              </a:p>
            </p:txBody>
          </p:sp>
        </mc:Choice>
        <mc:Fallback xmlns="">
          <p:sp>
            <p:nvSpPr>
              <p:cNvPr id="122" name="文本框 121"/>
              <p:cNvSpPr txBox="1">
                <a:spLocks noRot="1" noChangeAspect="1" noMove="1" noResize="1" noEditPoints="1" noAdjustHandles="1" noChangeArrowheads="1" noChangeShapeType="1" noTextEdit="1"/>
              </p:cNvSpPr>
              <p:nvPr/>
            </p:nvSpPr>
            <p:spPr>
              <a:xfrm>
                <a:off x="6096000" y="3347063"/>
                <a:ext cx="3398844" cy="369332"/>
              </a:xfrm>
              <a:prstGeom prst="rect">
                <a:avLst/>
              </a:prstGeom>
              <a:blipFill>
                <a:blip r:embed="rId19"/>
                <a:stretch>
                  <a:fillRect l="-1493" t="-10000" b="-23333"/>
                </a:stretch>
              </a:blipFill>
            </p:spPr>
            <p:txBody>
              <a:bodyPr/>
              <a:lstStyle/>
              <a:p>
                <a:r>
                  <a:rPr lang="zh-CN" altLang="en-US">
                    <a:noFill/>
                  </a:rPr>
                  <a:t> </a:t>
                </a:r>
              </a:p>
            </p:txBody>
          </p:sp>
        </mc:Fallback>
      </mc:AlternateContent>
      <p:sp>
        <p:nvSpPr>
          <p:cNvPr id="123" name="文本框 122"/>
          <p:cNvSpPr txBox="1"/>
          <p:nvPr/>
        </p:nvSpPr>
        <p:spPr>
          <a:xfrm>
            <a:off x="2841026" y="5503430"/>
            <a:ext cx="7459579"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Marvin Minsky and Seymour Papert. Perceptrons. An Introduction to Computational Geometry. 1969</a:t>
            </a:r>
            <a:endParaRPr lang="zh-CN" alt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2863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前馈神经网络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126</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488425" y="1701962"/>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多层感知机：布尔函数</a:t>
            </a:r>
            <a:endParaRPr kumimoji="1" lang="en-US" altLang="zh-CN" b="0" dirty="0">
              <a:latin typeface="+mn-ea"/>
              <a:ea typeface="+mn-ea"/>
            </a:endParaRPr>
          </a:p>
        </p:txBody>
      </p:sp>
      <p:sp>
        <p:nvSpPr>
          <p:cNvPr id="123" name="文本框 122"/>
          <p:cNvSpPr txBox="1"/>
          <p:nvPr/>
        </p:nvSpPr>
        <p:spPr>
          <a:xfrm>
            <a:off x="2276477" y="5854739"/>
            <a:ext cx="7459579"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Marvin Minsky and Seymour Papert. Perceptrons. An Introduction to Computational Geometry. 1969</a:t>
            </a:r>
            <a:endParaRPr lang="zh-CN" altLang="en-US" sz="140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196402" y="2423605"/>
            <a:ext cx="3367089" cy="2852784"/>
          </a:xfrm>
          <a:prstGeom prst="rect">
            <a:avLst/>
          </a:prstGeom>
        </p:spPr>
      </p:pic>
      <mc:AlternateContent xmlns:mc="http://schemas.openxmlformats.org/markup-compatibility/2006" xmlns:a14="http://schemas.microsoft.com/office/drawing/2010/main">
        <mc:Choice Requires="a14">
          <p:sp>
            <p:nvSpPr>
              <p:cNvPr id="65" name="文本框 64"/>
              <p:cNvSpPr txBox="1"/>
              <p:nvPr/>
            </p:nvSpPr>
            <p:spPr>
              <a:xfrm>
                <a:off x="4879135" y="2435346"/>
                <a:ext cx="4856921" cy="77752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𝑋</m:t>
                                  </m:r>
                                </m:e>
                              </m:ac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𝑌</m:t>
                                  </m:r>
                                </m:e>
                              </m:acc>
                            </m:e>
                          </m:d>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𝑌</m:t>
                              </m:r>
                            </m:e>
                          </m:d>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𝑋</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𝑍</m:t>
                                  </m:r>
                                </m:e>
                              </m:d>
                            </m:e>
                          </m:acc>
                        </m:e>
                      </m:d>
                    </m:oMath>
                  </m:oMathPara>
                </a14:m>
                <a:endParaRPr lang="zh-CN" altLang="en-US"/>
              </a:p>
            </p:txBody>
          </p:sp>
        </mc:Choice>
        <mc:Fallback xmlns="">
          <p:sp>
            <p:nvSpPr>
              <p:cNvPr id="65" name="文本框 64"/>
              <p:cNvSpPr txBox="1">
                <a:spLocks noRot="1" noChangeAspect="1" noMove="1" noResize="1" noEditPoints="1" noAdjustHandles="1" noChangeArrowheads="1" noChangeShapeType="1" noTextEdit="1"/>
              </p:cNvSpPr>
              <p:nvPr/>
            </p:nvSpPr>
            <p:spPr>
              <a:xfrm>
                <a:off x="4879135" y="2435346"/>
                <a:ext cx="4856921" cy="777521"/>
              </a:xfrm>
              <a:prstGeom prst="rect">
                <a:avLst/>
              </a:prstGeom>
              <a:blipFill>
                <a:blip r:embed="rId3"/>
                <a:stretch>
                  <a:fillRect l="-522"/>
                </a:stretch>
              </a:blipFill>
            </p:spPr>
            <p:txBody>
              <a:bodyPr/>
              <a:lstStyle/>
              <a:p>
                <a:r>
                  <a:rPr lang="zh-CN" altLang="en-US">
                    <a:noFill/>
                  </a:rPr>
                  <a:t> </a:t>
                </a:r>
              </a:p>
            </p:txBody>
          </p:sp>
        </mc:Fallback>
      </mc:AlternateContent>
      <p:sp>
        <p:nvSpPr>
          <p:cNvPr id="67" name="文本框 66"/>
          <p:cNvSpPr txBox="1"/>
          <p:nvPr/>
        </p:nvSpPr>
        <p:spPr>
          <a:xfrm>
            <a:off x="4879134" y="4630059"/>
            <a:ext cx="4604258" cy="646331"/>
          </a:xfrm>
          <a:prstGeom prst="rect">
            <a:avLst/>
          </a:prstGeom>
          <a:noFill/>
          <a:ln>
            <a:noFill/>
          </a:ln>
        </p:spPr>
        <p:txBody>
          <a:bodyPr wrap="square" rtlCol="0">
            <a:spAutoFit/>
          </a:bodyPr>
          <a:lstStyle/>
          <a:p>
            <a:pPr marL="285750" indent="-285750">
              <a:buFont typeface="Wingdings" panose="05000000000000000000" pitchFamily="2" charset="2"/>
              <a:buChar char="Ø"/>
            </a:pPr>
            <a:r>
              <a:rPr lang="zh-CN" altLang="en-US"/>
              <a:t>多层感知机可以表示任意复杂布尔函数</a:t>
            </a:r>
            <a:endParaRPr lang="en-US" altLang="zh-CN"/>
          </a:p>
          <a:p>
            <a:pPr marL="285750" indent="-285750">
              <a:buFont typeface="Wingdings" panose="05000000000000000000" pitchFamily="2" charset="2"/>
              <a:buChar char="Ø"/>
            </a:pPr>
            <a:r>
              <a:rPr lang="zh-CN" altLang="en-US"/>
              <a:t>多层感知机的连接可以是</a:t>
            </a:r>
            <a:r>
              <a:rPr lang="zh-CN" altLang="en-US">
                <a:solidFill>
                  <a:srgbClr val="FF0000"/>
                </a:solidFill>
              </a:rPr>
              <a:t>稀疏的</a:t>
            </a:r>
            <a:endParaRPr lang="en-US" altLang="zh-CN">
              <a:solidFill>
                <a:srgbClr val="FF0000"/>
              </a:solidFill>
            </a:endParaRPr>
          </a:p>
        </p:txBody>
      </p:sp>
      <p:sp>
        <p:nvSpPr>
          <p:cNvPr id="3" name="椭圆 2"/>
          <p:cNvSpPr/>
          <p:nvPr/>
        </p:nvSpPr>
        <p:spPr>
          <a:xfrm>
            <a:off x="2678416" y="2435345"/>
            <a:ext cx="476365" cy="45221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9" name="文本框 68"/>
              <p:cNvSpPr txBox="1"/>
              <p:nvPr/>
            </p:nvSpPr>
            <p:spPr>
              <a:xfrm>
                <a:off x="3158263" y="2190694"/>
                <a:ext cx="742477" cy="338554"/>
              </a:xfrm>
              <a:prstGeom prst="rect">
                <a:avLst/>
              </a:prstGeom>
              <a:noFill/>
              <a:ln>
                <a:solidFill>
                  <a:srgbClr val="00B0F0"/>
                </a:solidFill>
              </a:ln>
            </p:spPr>
            <p:txBody>
              <a:bodyPr wrap="square" rtlCol="0">
                <a:spAutoFit/>
              </a:bodyPr>
              <a:lstStyle/>
              <a:p>
                <a:r>
                  <a:rPr lang="zh-CN" altLang="en-US" sz="1600">
                    <a:solidFill>
                      <a:schemeClr val="accent1"/>
                    </a:solidFill>
                  </a:rPr>
                  <a:t>阈值</a:t>
                </a:r>
                <a14:m>
                  <m:oMath xmlns:m="http://schemas.openxmlformats.org/officeDocument/2006/math">
                    <m:r>
                      <a:rPr lang="en-US" altLang="zh-CN" sz="1600" i="1">
                        <a:solidFill>
                          <a:schemeClr val="accent1"/>
                        </a:solidFill>
                        <a:latin typeface="Cambria Math" panose="02040503050406030204" pitchFamily="18" charset="0"/>
                      </a:rPr>
                      <m:t>𝑇</m:t>
                    </m:r>
                  </m:oMath>
                </a14:m>
                <a:endParaRPr lang="zh-CN" altLang="en-US" sz="1600">
                  <a:solidFill>
                    <a:schemeClr val="accent1"/>
                  </a:solidFill>
                </a:endParaRPr>
              </a:p>
            </p:txBody>
          </p:sp>
        </mc:Choice>
        <mc:Fallback xmlns="">
          <p:sp>
            <p:nvSpPr>
              <p:cNvPr id="69" name="文本框 68"/>
              <p:cNvSpPr txBox="1">
                <a:spLocks noRot="1" noChangeAspect="1" noMove="1" noResize="1" noEditPoints="1" noAdjustHandles="1" noChangeArrowheads="1" noChangeShapeType="1" noTextEdit="1"/>
              </p:cNvSpPr>
              <p:nvPr/>
            </p:nvSpPr>
            <p:spPr>
              <a:xfrm>
                <a:off x="3158263" y="2190694"/>
                <a:ext cx="742477" cy="338554"/>
              </a:xfrm>
              <a:prstGeom prst="rect">
                <a:avLst/>
              </a:prstGeom>
              <a:blipFill>
                <a:blip r:embed="rId4"/>
                <a:stretch>
                  <a:fillRect l="-3333" t="-3448" b="-17241"/>
                </a:stretch>
              </a:blipFill>
              <a:ln>
                <a:solidFill>
                  <a:srgbClr val="00B0F0"/>
                </a:solidFill>
              </a:ln>
            </p:spPr>
            <p:txBody>
              <a:bodyPr/>
              <a:lstStyle/>
              <a:p>
                <a:r>
                  <a:rPr lang="zh-CN" altLang="en-US">
                    <a:noFill/>
                  </a:rPr>
                  <a:t> </a:t>
                </a:r>
              </a:p>
            </p:txBody>
          </p:sp>
        </mc:Fallback>
      </mc:AlternateContent>
      <p:sp>
        <p:nvSpPr>
          <p:cNvPr id="71" name="椭圆 70"/>
          <p:cNvSpPr/>
          <p:nvPr/>
        </p:nvSpPr>
        <p:spPr>
          <a:xfrm>
            <a:off x="4006766" y="3397781"/>
            <a:ext cx="476365" cy="45221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3" name="文本框 72"/>
              <p:cNvSpPr txBox="1"/>
              <p:nvPr/>
            </p:nvSpPr>
            <p:spPr>
              <a:xfrm>
                <a:off x="4563490" y="3454611"/>
                <a:ext cx="776164" cy="338554"/>
              </a:xfrm>
              <a:prstGeom prst="rect">
                <a:avLst/>
              </a:prstGeom>
              <a:noFill/>
              <a:ln>
                <a:solidFill>
                  <a:srgbClr val="00B0F0"/>
                </a:solidFill>
              </a:ln>
            </p:spPr>
            <p:txBody>
              <a:bodyPr wrap="square" rtlCol="0">
                <a:spAutoFit/>
              </a:bodyPr>
              <a:lstStyle/>
              <a:p>
                <a:r>
                  <a:rPr lang="zh-CN" altLang="en-US" sz="1600">
                    <a:solidFill>
                      <a:schemeClr val="accent1"/>
                    </a:solidFill>
                  </a:rPr>
                  <a:t>参数</a:t>
                </a:r>
                <a14:m>
                  <m:oMath xmlns:m="http://schemas.openxmlformats.org/officeDocument/2006/math">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𝜃</m:t>
                        </m:r>
                      </m:e>
                      <m:sub>
                        <m:r>
                          <a:rPr lang="en-US" altLang="zh-CN" sz="1600" i="1">
                            <a:solidFill>
                              <a:schemeClr val="accent1"/>
                            </a:solidFill>
                            <a:latin typeface="Cambria Math" panose="02040503050406030204" pitchFamily="18" charset="0"/>
                          </a:rPr>
                          <m:t>𝑖</m:t>
                        </m:r>
                      </m:sub>
                    </m:sSub>
                  </m:oMath>
                </a14:m>
                <a:endParaRPr lang="zh-CN" altLang="en-US" sz="1600">
                  <a:solidFill>
                    <a:schemeClr val="accent1"/>
                  </a:solidFill>
                </a:endParaRPr>
              </a:p>
            </p:txBody>
          </p:sp>
        </mc:Choice>
        <mc:Fallback xmlns="">
          <p:sp>
            <p:nvSpPr>
              <p:cNvPr id="73" name="文本框 72"/>
              <p:cNvSpPr txBox="1">
                <a:spLocks noRot="1" noChangeAspect="1" noMove="1" noResize="1" noEditPoints="1" noAdjustHandles="1" noChangeArrowheads="1" noChangeShapeType="1" noTextEdit="1"/>
              </p:cNvSpPr>
              <p:nvPr/>
            </p:nvSpPr>
            <p:spPr>
              <a:xfrm>
                <a:off x="4563490" y="3454611"/>
                <a:ext cx="776164" cy="338554"/>
              </a:xfrm>
              <a:prstGeom prst="rect">
                <a:avLst/>
              </a:prstGeom>
              <a:blipFill>
                <a:blip r:embed="rId5"/>
                <a:stretch>
                  <a:fillRect l="-4839" t="-3448" b="-17241"/>
                </a:stretch>
              </a:blipFill>
              <a:ln>
                <a:solidFill>
                  <a:srgbClr val="00B0F0"/>
                </a:solidFill>
              </a:ln>
            </p:spPr>
            <p:txBody>
              <a:bodyPr/>
              <a:lstStyle/>
              <a:p>
                <a:r>
                  <a:rPr lang="zh-CN" altLang="en-US">
                    <a:noFill/>
                  </a:rPr>
                  <a:t> </a:t>
                </a:r>
              </a:p>
            </p:txBody>
          </p:sp>
        </mc:Fallback>
      </mc:AlternateContent>
    </p:spTree>
    <p:extLst>
      <p:ext uri="{BB962C8B-B14F-4D97-AF65-F5344CB8AC3E}">
        <p14:creationId xmlns:p14="http://schemas.microsoft.com/office/powerpoint/2010/main" val="23619263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前馈神经网络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127</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408656" y="1240528"/>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多层感知机：激活函数</a:t>
            </a:r>
            <a:endParaRPr kumimoji="1" lang="en-US" altLang="zh-CN" b="0" dirty="0">
              <a:latin typeface="+mn-ea"/>
              <a:ea typeface="+mn-ea"/>
            </a:endParaRPr>
          </a:p>
        </p:txBody>
      </p:sp>
      <p:pic>
        <p:nvPicPr>
          <p:cNvPr id="2" name="图片 1"/>
          <p:cNvPicPr>
            <a:picLocks noChangeAspect="1"/>
          </p:cNvPicPr>
          <p:nvPr/>
        </p:nvPicPr>
        <p:blipFill>
          <a:blip r:embed="rId2"/>
          <a:stretch>
            <a:fillRect/>
          </a:stretch>
        </p:blipFill>
        <p:spPr>
          <a:xfrm>
            <a:off x="1342029" y="2083249"/>
            <a:ext cx="7500938" cy="3369652"/>
          </a:xfrm>
          <a:prstGeom prst="rect">
            <a:avLst/>
          </a:prstGeom>
        </p:spPr>
      </p:pic>
      <p:sp>
        <p:nvSpPr>
          <p:cNvPr id="3" name="文本框 2"/>
          <p:cNvSpPr txBox="1"/>
          <p:nvPr/>
        </p:nvSpPr>
        <p:spPr>
          <a:xfrm>
            <a:off x="1948128" y="1687903"/>
            <a:ext cx="1810753" cy="369332"/>
          </a:xfrm>
          <a:prstGeom prst="rect">
            <a:avLst/>
          </a:prstGeom>
          <a:noFill/>
        </p:spPr>
        <p:txBody>
          <a:bodyPr wrap="square" rtlCol="0">
            <a:spAutoFit/>
          </a:bodyPr>
          <a:lstStyle/>
          <a:p>
            <a:r>
              <a:rPr lang="en-US" altLang="zh-CN"/>
              <a:t>sigmoid</a:t>
            </a:r>
            <a:r>
              <a:rPr lang="zh-CN" altLang="en-US"/>
              <a:t>函数</a:t>
            </a:r>
          </a:p>
        </p:txBody>
      </p:sp>
      <p:sp>
        <p:nvSpPr>
          <p:cNvPr id="9" name="文本框 8"/>
          <p:cNvSpPr txBox="1"/>
          <p:nvPr/>
        </p:nvSpPr>
        <p:spPr>
          <a:xfrm>
            <a:off x="4705556" y="1700910"/>
            <a:ext cx="1462760" cy="369332"/>
          </a:xfrm>
          <a:prstGeom prst="rect">
            <a:avLst/>
          </a:prstGeom>
          <a:noFill/>
        </p:spPr>
        <p:txBody>
          <a:bodyPr wrap="square" rtlCol="0">
            <a:spAutoFit/>
          </a:bodyPr>
          <a:lstStyle/>
          <a:p>
            <a:r>
              <a:rPr lang="en-US" altLang="zh-CN"/>
              <a:t>Tanh</a:t>
            </a:r>
            <a:r>
              <a:rPr lang="zh-CN" altLang="en-US"/>
              <a:t>函数</a:t>
            </a:r>
          </a:p>
        </p:txBody>
      </p:sp>
      <p:sp>
        <p:nvSpPr>
          <p:cNvPr id="11" name="文本框 10"/>
          <p:cNvSpPr txBox="1"/>
          <p:nvPr/>
        </p:nvSpPr>
        <p:spPr>
          <a:xfrm>
            <a:off x="7032215" y="1659410"/>
            <a:ext cx="1810753" cy="369332"/>
          </a:xfrm>
          <a:prstGeom prst="rect">
            <a:avLst/>
          </a:prstGeom>
          <a:noFill/>
        </p:spPr>
        <p:txBody>
          <a:bodyPr wrap="square" rtlCol="0">
            <a:spAutoFit/>
          </a:bodyPr>
          <a:lstStyle/>
          <a:p>
            <a:r>
              <a:rPr lang="en-US" altLang="zh-CN"/>
              <a:t>Relu</a:t>
            </a:r>
            <a:r>
              <a:rPr lang="zh-CN" altLang="en-US"/>
              <a:t>函数</a:t>
            </a:r>
          </a:p>
        </p:txBody>
      </p:sp>
      <p:sp>
        <p:nvSpPr>
          <p:cNvPr id="4" name="文本框 3"/>
          <p:cNvSpPr txBox="1"/>
          <p:nvPr/>
        </p:nvSpPr>
        <p:spPr>
          <a:xfrm>
            <a:off x="1334082" y="5478916"/>
            <a:ext cx="2557147" cy="307777"/>
          </a:xfrm>
          <a:prstGeom prst="rect">
            <a:avLst/>
          </a:prstGeom>
          <a:noFill/>
        </p:spPr>
        <p:txBody>
          <a:bodyPr wrap="square" rtlCol="0">
            <a:spAutoFit/>
          </a:bodyPr>
          <a:lstStyle/>
          <a:p>
            <a:r>
              <a:rPr lang="zh-CN" altLang="en-US" sz="1400"/>
              <a:t>输出范围</a:t>
            </a:r>
            <a:r>
              <a:rPr lang="en-US" altLang="zh-CN" sz="1400"/>
              <a:t>(0,1)</a:t>
            </a:r>
            <a:r>
              <a:rPr lang="zh-CN" altLang="en-US" sz="1400"/>
              <a:t>，用于表达概率</a:t>
            </a:r>
          </a:p>
        </p:txBody>
      </p:sp>
      <p:sp>
        <p:nvSpPr>
          <p:cNvPr id="12" name="文本框 11"/>
          <p:cNvSpPr txBox="1"/>
          <p:nvPr/>
        </p:nvSpPr>
        <p:spPr>
          <a:xfrm>
            <a:off x="1342030" y="5786693"/>
            <a:ext cx="2557147" cy="307777"/>
          </a:xfrm>
          <a:prstGeom prst="rect">
            <a:avLst/>
          </a:prstGeom>
          <a:noFill/>
        </p:spPr>
        <p:txBody>
          <a:bodyPr wrap="square" rtlCol="0">
            <a:spAutoFit/>
          </a:bodyPr>
          <a:lstStyle/>
          <a:p>
            <a:r>
              <a:rPr lang="zh-CN" altLang="en-US" sz="1400">
                <a:solidFill>
                  <a:srgbClr val="FF0000"/>
                </a:solidFill>
              </a:rPr>
              <a:t>存在梯度饱和区</a:t>
            </a:r>
          </a:p>
        </p:txBody>
      </p:sp>
      <p:sp>
        <p:nvSpPr>
          <p:cNvPr id="13" name="文本框 12"/>
          <p:cNvSpPr txBox="1"/>
          <p:nvPr/>
        </p:nvSpPr>
        <p:spPr>
          <a:xfrm>
            <a:off x="4158363" y="5507409"/>
            <a:ext cx="2557147" cy="307777"/>
          </a:xfrm>
          <a:prstGeom prst="rect">
            <a:avLst/>
          </a:prstGeom>
          <a:noFill/>
        </p:spPr>
        <p:txBody>
          <a:bodyPr wrap="square" rtlCol="0">
            <a:spAutoFit/>
          </a:bodyPr>
          <a:lstStyle/>
          <a:p>
            <a:r>
              <a:rPr lang="en-US" altLang="zh-CN" sz="1400"/>
              <a:t>0-</a:t>
            </a:r>
            <a:r>
              <a:rPr lang="zh-CN" altLang="en-US" sz="1400"/>
              <a:t>中心化，输出范围</a:t>
            </a:r>
            <a:r>
              <a:rPr lang="en-US" altLang="zh-CN" sz="1400"/>
              <a:t>(-1,1)</a:t>
            </a:r>
            <a:endParaRPr lang="zh-CN" altLang="en-US" sz="1400"/>
          </a:p>
        </p:txBody>
      </p:sp>
      <p:sp>
        <p:nvSpPr>
          <p:cNvPr id="14" name="文本框 13"/>
          <p:cNvSpPr txBox="1"/>
          <p:nvPr/>
        </p:nvSpPr>
        <p:spPr>
          <a:xfrm>
            <a:off x="4158363" y="5799956"/>
            <a:ext cx="2557147" cy="307777"/>
          </a:xfrm>
          <a:prstGeom prst="rect">
            <a:avLst/>
          </a:prstGeom>
          <a:noFill/>
        </p:spPr>
        <p:txBody>
          <a:bodyPr wrap="square" rtlCol="0">
            <a:spAutoFit/>
          </a:bodyPr>
          <a:lstStyle/>
          <a:p>
            <a:r>
              <a:rPr lang="zh-CN" altLang="en-US" sz="1400">
                <a:solidFill>
                  <a:srgbClr val="FF0000"/>
                </a:solidFill>
              </a:rPr>
              <a:t>存在更大的梯度饱和区</a:t>
            </a:r>
          </a:p>
        </p:txBody>
      </p:sp>
      <p:sp>
        <p:nvSpPr>
          <p:cNvPr id="16" name="文本框 15"/>
          <p:cNvSpPr txBox="1"/>
          <p:nvPr/>
        </p:nvSpPr>
        <p:spPr>
          <a:xfrm>
            <a:off x="6560668" y="5491949"/>
            <a:ext cx="2557147" cy="307777"/>
          </a:xfrm>
          <a:prstGeom prst="rect">
            <a:avLst/>
          </a:prstGeom>
          <a:noFill/>
        </p:spPr>
        <p:txBody>
          <a:bodyPr wrap="square" rtlCol="0">
            <a:spAutoFit/>
          </a:bodyPr>
          <a:lstStyle/>
          <a:p>
            <a:r>
              <a:rPr lang="zh-CN" altLang="en-US" sz="1400"/>
              <a:t>计算快速、加速收敛</a:t>
            </a:r>
          </a:p>
        </p:txBody>
      </p:sp>
      <p:sp>
        <p:nvSpPr>
          <p:cNvPr id="17" name="文本框 16"/>
          <p:cNvSpPr txBox="1"/>
          <p:nvPr/>
        </p:nvSpPr>
        <p:spPr>
          <a:xfrm>
            <a:off x="6560667" y="5756540"/>
            <a:ext cx="2557147" cy="307777"/>
          </a:xfrm>
          <a:prstGeom prst="rect">
            <a:avLst/>
          </a:prstGeom>
          <a:noFill/>
        </p:spPr>
        <p:txBody>
          <a:bodyPr wrap="square" rtlCol="0">
            <a:spAutoFit/>
          </a:bodyPr>
          <a:lstStyle/>
          <a:p>
            <a:r>
              <a:rPr lang="zh-CN" altLang="en-US" sz="1400">
                <a:solidFill>
                  <a:srgbClr val="FF0000"/>
                </a:solidFill>
              </a:rPr>
              <a:t>神经元可能一直不被更新</a:t>
            </a:r>
          </a:p>
        </p:txBody>
      </p:sp>
    </p:spTree>
    <p:extLst>
      <p:ext uri="{BB962C8B-B14F-4D97-AF65-F5344CB8AC3E}">
        <p14:creationId xmlns:p14="http://schemas.microsoft.com/office/powerpoint/2010/main" val="26300555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内容占位符 2"/>
          <p:cNvSpPr>
            <a:spLocks noGrp="1"/>
          </p:cNvSpPr>
          <p:nvPr>
            <p:ph idx="1"/>
          </p:nvPr>
        </p:nvSpPr>
        <p:spPr/>
        <p:txBody>
          <a:bodyPr>
            <a:normAutofit/>
          </a:bodyPr>
          <a:lstStyle/>
          <a:p>
            <a:pPr>
              <a:buFont typeface="Wingdings" panose="05000000000000000000" pitchFamily="2" charset="2"/>
              <a:buChar char="n"/>
            </a:pPr>
            <a:r>
              <a:rPr lang="zh-CN" altLang="en-US"/>
              <a:t>前馈神经网络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128</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314526" y="1438434"/>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多层感知机：实值函数</a:t>
            </a:r>
            <a:endParaRPr kumimoji="1" lang="en-US" altLang="zh-CN" b="0" dirty="0">
              <a:latin typeface="+mn-ea"/>
              <a:ea typeface="+mn-ea"/>
            </a:endParaRPr>
          </a:p>
        </p:txBody>
      </p:sp>
      <p:sp>
        <p:nvSpPr>
          <p:cNvPr id="16" name="文本框 15"/>
          <p:cNvSpPr txBox="1"/>
          <p:nvPr/>
        </p:nvSpPr>
        <p:spPr>
          <a:xfrm>
            <a:off x="1681974" y="1973965"/>
            <a:ext cx="7029638"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a:t>单层感知机等价于线性分类器</a:t>
            </a:r>
            <a:endParaRPr lang="en-US" altLang="zh-CN" sz="1600"/>
          </a:p>
          <a:p>
            <a:pPr marL="285750" indent="-285750">
              <a:buFont typeface="Arial" panose="020B0604020202020204" pitchFamily="34" charset="0"/>
              <a:buChar char="•"/>
            </a:pPr>
            <a:r>
              <a:rPr lang="zh-CN" altLang="en-US" sz="1600"/>
              <a:t>多层感知机可以获得更复杂的分类平面</a:t>
            </a:r>
          </a:p>
        </p:txBody>
      </p:sp>
      <p:grpSp>
        <p:nvGrpSpPr>
          <p:cNvPr id="212" name="组合 211"/>
          <p:cNvGrpSpPr/>
          <p:nvPr/>
        </p:nvGrpSpPr>
        <p:grpSpPr>
          <a:xfrm>
            <a:off x="2276477" y="2425242"/>
            <a:ext cx="4549587" cy="2406732"/>
            <a:chOff x="1050359" y="2903698"/>
            <a:chExt cx="4549587" cy="2406732"/>
          </a:xfrm>
        </p:grpSpPr>
        <p:sp>
          <p:nvSpPr>
            <p:cNvPr id="17" name="椭圆 16"/>
            <p:cNvSpPr/>
            <p:nvPr/>
          </p:nvSpPr>
          <p:spPr>
            <a:xfrm>
              <a:off x="1055948" y="3092381"/>
              <a:ext cx="363488" cy="35213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51890" y="3712510"/>
              <a:ext cx="363488" cy="35213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51750" y="4332639"/>
              <a:ext cx="363488" cy="35213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129041" y="3712510"/>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75227" y="3092381"/>
              <a:ext cx="363488" cy="3521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文本框 27"/>
                <p:cNvSpPr txBox="1"/>
                <p:nvPr/>
              </p:nvSpPr>
              <p:spPr>
                <a:xfrm>
                  <a:off x="1050359" y="3681604"/>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oMath>
                    </m:oMathPara>
                  </a14:m>
                  <a:endParaRPr lang="zh-CN" altLang="en-US"/>
                </a:p>
              </p:txBody>
            </p:sp>
          </mc:Choice>
          <mc:Fallback xmlns="">
            <p:sp>
              <p:nvSpPr>
                <p:cNvPr id="28" name="文本框 27"/>
                <p:cNvSpPr txBox="1">
                  <a:spLocks noRot="1" noChangeAspect="1" noMove="1" noResize="1" noEditPoints="1" noAdjustHandles="1" noChangeArrowheads="1" noChangeShapeType="1" noTextEdit="1"/>
                </p:cNvSpPr>
                <p:nvPr/>
              </p:nvSpPr>
              <p:spPr>
                <a:xfrm>
                  <a:off x="1050359" y="3681604"/>
                  <a:ext cx="301013" cy="370294"/>
                </a:xfrm>
                <a:prstGeom prst="rect">
                  <a:avLst/>
                </a:prstGeom>
                <a:blipFill>
                  <a:blip r:embed="rId2"/>
                  <a:stretch>
                    <a:fillRect r="-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1068748" y="3047513"/>
                  <a:ext cx="303133" cy="3789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m:oMathPara>
                  </a14:m>
                  <a:endParaRPr lang="zh-CN" altLang="en-US"/>
                </a:p>
              </p:txBody>
            </p:sp>
          </mc:Choice>
          <mc:Fallback xmlns="">
            <p:sp>
              <p:nvSpPr>
                <p:cNvPr id="29" name="文本框 28"/>
                <p:cNvSpPr txBox="1">
                  <a:spLocks noRot="1" noChangeAspect="1" noMove="1" noResize="1" noEditPoints="1" noAdjustHandles="1" noChangeArrowheads="1" noChangeShapeType="1" noTextEdit="1"/>
                </p:cNvSpPr>
                <p:nvPr/>
              </p:nvSpPr>
              <p:spPr>
                <a:xfrm>
                  <a:off x="1068748" y="3047513"/>
                  <a:ext cx="303133" cy="378939"/>
                </a:xfrm>
                <a:prstGeom prst="rect">
                  <a:avLst/>
                </a:prstGeom>
                <a:blipFill>
                  <a:blip r:embed="rId3"/>
                  <a:stretch>
                    <a:fillRect r="-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1086241" y="4312700"/>
                  <a:ext cx="309537"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1</m:t>
                        </m:r>
                      </m:oMath>
                    </m:oMathPara>
                  </a14:m>
                  <a:endParaRPr lang="zh-CN" altLang="en-US"/>
                </a:p>
              </p:txBody>
            </p:sp>
          </mc:Choice>
          <mc:Fallback xmlns="">
            <p:sp>
              <p:nvSpPr>
                <p:cNvPr id="30" name="文本框 29"/>
                <p:cNvSpPr txBox="1">
                  <a:spLocks noRot="1" noChangeAspect="1" noMove="1" noResize="1" noEditPoints="1" noAdjustHandles="1" noChangeArrowheads="1" noChangeShapeType="1" noTextEdit="1"/>
                </p:cNvSpPr>
                <p:nvPr/>
              </p:nvSpPr>
              <p:spPr>
                <a:xfrm>
                  <a:off x="1086241" y="4312700"/>
                  <a:ext cx="309537" cy="3702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4630772" y="3082039"/>
                  <a:ext cx="9062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sub>
                              <m:sup>
                                <m:r>
                                  <a:rPr lang="en-US" altLang="zh-CN" i="1">
                                    <a:latin typeface="Cambria Math" panose="02040503050406030204" pitchFamily="18" charset="0"/>
                                  </a:rPr>
                                  <m:t>4</m:t>
                                </m:r>
                              </m:sup>
                            </m:sSubSup>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1</m:t>
                            </m:r>
                          </m:sub>
                        </m:sSub>
                      </m:oMath>
                    </m:oMathPara>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4630772" y="3082039"/>
                  <a:ext cx="906211" cy="369332"/>
                </a:xfrm>
                <a:prstGeom prst="rect">
                  <a:avLst/>
                </a:prstGeom>
                <a:blipFill>
                  <a:blip r:embed="rId5"/>
                  <a:stretch>
                    <a:fillRect t="-3279" r="-26351" b="-9836"/>
                  </a:stretch>
                </a:blipFill>
              </p:spPr>
              <p:txBody>
                <a:bodyPr/>
                <a:lstStyle/>
                <a:p>
                  <a:r>
                    <a:rPr lang="zh-CN" altLang="en-US">
                      <a:noFill/>
                    </a:rPr>
                    <a:t> </a:t>
                  </a:r>
                </a:p>
              </p:txBody>
            </p:sp>
          </mc:Fallback>
        </mc:AlternateContent>
        <p:sp>
          <p:nvSpPr>
            <p:cNvPr id="33" name="椭圆 32"/>
            <p:cNvSpPr/>
            <p:nvPr/>
          </p:nvSpPr>
          <p:spPr>
            <a:xfrm>
              <a:off x="2129041" y="4949218"/>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129041" y="4330864"/>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67284" y="3712510"/>
              <a:ext cx="363488" cy="3521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文本框 57"/>
                <p:cNvSpPr txBox="1"/>
                <p:nvPr/>
              </p:nvSpPr>
              <p:spPr>
                <a:xfrm>
                  <a:off x="4567808" y="3682566"/>
                  <a:ext cx="1032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m:t>
                                </m:r>
                              </m:sub>
                              <m:sup>
                                <m:r>
                                  <a:rPr lang="en-US" altLang="zh-CN" i="1">
                                    <a:latin typeface="Cambria Math" panose="02040503050406030204" pitchFamily="18" charset="0"/>
                                  </a:rPr>
                                  <m:t>4</m:t>
                                </m:r>
                              </m:sup>
                            </m:sSubSup>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2</m:t>
                            </m:r>
                          </m:sub>
                        </m:sSub>
                      </m:oMath>
                    </m:oMathPara>
                  </a14:m>
                  <a:endParaRPr lang="zh-CN" altLang="en-US"/>
                </a:p>
              </p:txBody>
            </p:sp>
          </mc:Choice>
          <mc:Fallback xmlns="">
            <p:sp>
              <p:nvSpPr>
                <p:cNvPr id="58" name="文本框 57"/>
                <p:cNvSpPr txBox="1">
                  <a:spLocks noRot="1" noChangeAspect="1" noMove="1" noResize="1" noEditPoints="1" noAdjustHandles="1" noChangeArrowheads="1" noChangeShapeType="1" noTextEdit="1"/>
                </p:cNvSpPr>
                <p:nvPr/>
              </p:nvSpPr>
              <p:spPr>
                <a:xfrm>
                  <a:off x="4567808" y="3682566"/>
                  <a:ext cx="1032138" cy="369332"/>
                </a:xfrm>
                <a:prstGeom prst="rect">
                  <a:avLst/>
                </a:prstGeom>
                <a:blipFill>
                  <a:blip r:embed="rId6"/>
                  <a:stretch>
                    <a:fillRect t="-3333" r="-14706"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4264781" y="3066814"/>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1</m:t>
                            </m:r>
                          </m:sub>
                          <m:sup>
                            <m:r>
                              <a:rPr lang="en-US" altLang="zh-CN" i="1">
                                <a:latin typeface="Cambria Math" panose="02040503050406030204" pitchFamily="18" charset="0"/>
                              </a:rPr>
                              <m:t>4</m:t>
                            </m:r>
                          </m:sup>
                        </m:sSubSup>
                      </m:oMath>
                    </m:oMathPara>
                  </a14:m>
                  <a:endParaRPr lang="zh-CN" altLang="en-US"/>
                </a:p>
              </p:txBody>
            </p:sp>
          </mc:Choice>
          <mc:Fallback xmlns="">
            <p:sp>
              <p:nvSpPr>
                <p:cNvPr id="60" name="文本框 59"/>
                <p:cNvSpPr txBox="1">
                  <a:spLocks noRot="1" noChangeAspect="1" noMove="1" noResize="1" noEditPoints="1" noAdjustHandles="1" noChangeArrowheads="1" noChangeShapeType="1" noTextEdit="1"/>
                </p:cNvSpPr>
                <p:nvPr/>
              </p:nvSpPr>
              <p:spPr>
                <a:xfrm>
                  <a:off x="4264781" y="3066814"/>
                  <a:ext cx="301013" cy="370294"/>
                </a:xfrm>
                <a:prstGeom prst="rect">
                  <a:avLst/>
                </a:prstGeom>
                <a:blipFill>
                  <a:blip r:embed="rId7"/>
                  <a:stretch>
                    <a:fillRect r="-22449"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4262061" y="3687998"/>
                  <a:ext cx="30101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2</m:t>
                            </m:r>
                          </m:sub>
                          <m:sup>
                            <m:r>
                              <a:rPr lang="en-US" altLang="zh-CN" i="1">
                                <a:latin typeface="Cambria Math" panose="02040503050406030204" pitchFamily="18" charset="0"/>
                              </a:rPr>
                              <m:t>4</m:t>
                            </m:r>
                          </m:sup>
                        </m:sSubSup>
                      </m:oMath>
                    </m:oMathPara>
                  </a14:m>
                  <a:endParaRPr lang="zh-CN" altLang="en-US"/>
                </a:p>
              </p:txBody>
            </p:sp>
          </mc:Choice>
          <mc:Fallback xmlns="">
            <p:sp>
              <p:nvSpPr>
                <p:cNvPr id="61" name="文本框 60"/>
                <p:cNvSpPr txBox="1">
                  <a:spLocks noRot="1" noChangeAspect="1" noMove="1" noResize="1" noEditPoints="1" noAdjustHandles="1" noChangeArrowheads="1" noChangeShapeType="1" noTextEdit="1"/>
                </p:cNvSpPr>
                <p:nvPr/>
              </p:nvSpPr>
              <p:spPr>
                <a:xfrm>
                  <a:off x="4262061" y="3687998"/>
                  <a:ext cx="301013" cy="370294"/>
                </a:xfrm>
                <a:prstGeom prst="rect">
                  <a:avLst/>
                </a:prstGeom>
                <a:blipFill>
                  <a:blip r:embed="rId8"/>
                  <a:stretch>
                    <a:fillRect r="-22000" b="-3279"/>
                  </a:stretch>
                </a:blipFill>
              </p:spPr>
              <p:txBody>
                <a:bodyPr/>
                <a:lstStyle/>
                <a:p>
                  <a:r>
                    <a:rPr lang="zh-CN" altLang="en-US">
                      <a:noFill/>
                    </a:rPr>
                    <a:t> </a:t>
                  </a:r>
                </a:p>
              </p:txBody>
            </p:sp>
          </mc:Fallback>
        </mc:AlternateContent>
        <p:sp>
          <p:nvSpPr>
            <p:cNvPr id="115" name="椭圆 114"/>
            <p:cNvSpPr/>
            <p:nvPr/>
          </p:nvSpPr>
          <p:spPr>
            <a:xfrm>
              <a:off x="2129041" y="3094156"/>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3202134" y="3690686"/>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202134" y="4937101"/>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3202134" y="4318747"/>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3202134" y="3082039"/>
              <a:ext cx="363488" cy="35213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箭头连接符 120"/>
            <p:cNvCxnSpPr>
              <a:stCxn id="17" idx="6"/>
              <a:endCxn id="115" idx="2"/>
            </p:cNvCxnSpPr>
            <p:nvPr/>
          </p:nvCxnSpPr>
          <p:spPr>
            <a:xfrm>
              <a:off x="1419436" y="3268446"/>
              <a:ext cx="709605" cy="1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17" idx="6"/>
              <a:endCxn id="22" idx="2"/>
            </p:cNvCxnSpPr>
            <p:nvPr/>
          </p:nvCxnSpPr>
          <p:spPr>
            <a:xfrm>
              <a:off x="1419436" y="3268446"/>
              <a:ext cx="709605" cy="620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stCxn id="17" idx="6"/>
              <a:endCxn id="34" idx="2"/>
            </p:cNvCxnSpPr>
            <p:nvPr/>
          </p:nvCxnSpPr>
          <p:spPr>
            <a:xfrm>
              <a:off x="1419436" y="3268446"/>
              <a:ext cx="709605" cy="123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18" idx="6"/>
              <a:endCxn id="115" idx="2"/>
            </p:cNvCxnSpPr>
            <p:nvPr/>
          </p:nvCxnSpPr>
          <p:spPr>
            <a:xfrm flipV="1">
              <a:off x="1415378" y="3270221"/>
              <a:ext cx="713663" cy="618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endCxn id="22" idx="2"/>
            </p:cNvCxnSpPr>
            <p:nvPr/>
          </p:nvCxnSpPr>
          <p:spPr>
            <a:xfrm>
              <a:off x="1447381" y="3887687"/>
              <a:ext cx="681660" cy="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18" idx="6"/>
              <a:endCxn id="34" idx="2"/>
            </p:cNvCxnSpPr>
            <p:nvPr/>
          </p:nvCxnSpPr>
          <p:spPr>
            <a:xfrm>
              <a:off x="1415378" y="3888575"/>
              <a:ext cx="713663" cy="618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19" idx="6"/>
              <a:endCxn id="115" idx="2"/>
            </p:cNvCxnSpPr>
            <p:nvPr/>
          </p:nvCxnSpPr>
          <p:spPr>
            <a:xfrm flipV="1">
              <a:off x="1415238" y="3270221"/>
              <a:ext cx="713803" cy="1238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9" idx="6"/>
              <a:endCxn id="22" idx="2"/>
            </p:cNvCxnSpPr>
            <p:nvPr/>
          </p:nvCxnSpPr>
          <p:spPr>
            <a:xfrm flipV="1">
              <a:off x="1415238" y="3888575"/>
              <a:ext cx="713803" cy="620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a:stCxn id="19" idx="6"/>
              <a:endCxn id="34" idx="2"/>
            </p:cNvCxnSpPr>
            <p:nvPr/>
          </p:nvCxnSpPr>
          <p:spPr>
            <a:xfrm flipV="1">
              <a:off x="1415238" y="4506929"/>
              <a:ext cx="713803" cy="1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15" idx="6"/>
              <a:endCxn id="120" idx="2"/>
            </p:cNvCxnSpPr>
            <p:nvPr/>
          </p:nvCxnSpPr>
          <p:spPr>
            <a:xfrm flipV="1">
              <a:off x="2492529" y="3258104"/>
              <a:ext cx="709605" cy="1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15" idx="6"/>
              <a:endCxn id="117" idx="2"/>
            </p:cNvCxnSpPr>
            <p:nvPr/>
          </p:nvCxnSpPr>
          <p:spPr>
            <a:xfrm>
              <a:off x="2492529" y="3270221"/>
              <a:ext cx="709605" cy="59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stCxn id="115" idx="6"/>
              <a:endCxn id="119" idx="2"/>
            </p:cNvCxnSpPr>
            <p:nvPr/>
          </p:nvCxnSpPr>
          <p:spPr>
            <a:xfrm>
              <a:off x="2492529" y="3270221"/>
              <a:ext cx="709605" cy="122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22" idx="6"/>
              <a:endCxn id="120" idx="2"/>
            </p:cNvCxnSpPr>
            <p:nvPr/>
          </p:nvCxnSpPr>
          <p:spPr>
            <a:xfrm flipV="1">
              <a:off x="2492529" y="3258104"/>
              <a:ext cx="709605" cy="63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22" idx="6"/>
              <a:endCxn id="117" idx="2"/>
            </p:cNvCxnSpPr>
            <p:nvPr/>
          </p:nvCxnSpPr>
          <p:spPr>
            <a:xfrm flipV="1">
              <a:off x="2492529" y="3866751"/>
              <a:ext cx="709605" cy="2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22" idx="6"/>
              <a:endCxn id="119" idx="2"/>
            </p:cNvCxnSpPr>
            <p:nvPr/>
          </p:nvCxnSpPr>
          <p:spPr>
            <a:xfrm>
              <a:off x="2492529" y="3888575"/>
              <a:ext cx="709605" cy="60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a:stCxn id="34" idx="6"/>
              <a:endCxn id="120" idx="2"/>
            </p:cNvCxnSpPr>
            <p:nvPr/>
          </p:nvCxnSpPr>
          <p:spPr>
            <a:xfrm flipV="1">
              <a:off x="2492529" y="3258104"/>
              <a:ext cx="709605" cy="124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stCxn id="34" idx="6"/>
              <a:endCxn id="117" idx="2"/>
            </p:cNvCxnSpPr>
            <p:nvPr/>
          </p:nvCxnSpPr>
          <p:spPr>
            <a:xfrm flipV="1">
              <a:off x="2492529" y="3866751"/>
              <a:ext cx="709605" cy="640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a:stCxn id="34" idx="6"/>
              <a:endCxn id="119" idx="2"/>
            </p:cNvCxnSpPr>
            <p:nvPr/>
          </p:nvCxnSpPr>
          <p:spPr>
            <a:xfrm flipV="1">
              <a:off x="2492529" y="4494812"/>
              <a:ext cx="709605" cy="1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33" idx="6"/>
              <a:endCxn id="120" idx="2"/>
            </p:cNvCxnSpPr>
            <p:nvPr/>
          </p:nvCxnSpPr>
          <p:spPr>
            <a:xfrm flipV="1">
              <a:off x="2492529" y="3258104"/>
              <a:ext cx="709605" cy="1867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a:stCxn id="33" idx="6"/>
              <a:endCxn id="117" idx="2"/>
            </p:cNvCxnSpPr>
            <p:nvPr/>
          </p:nvCxnSpPr>
          <p:spPr>
            <a:xfrm flipV="1">
              <a:off x="2492529" y="3866751"/>
              <a:ext cx="709605" cy="1258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stCxn id="33" idx="6"/>
              <a:endCxn id="119" idx="2"/>
            </p:cNvCxnSpPr>
            <p:nvPr/>
          </p:nvCxnSpPr>
          <p:spPr>
            <a:xfrm flipV="1">
              <a:off x="2492529" y="4494812"/>
              <a:ext cx="709605" cy="63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120" idx="6"/>
              <a:endCxn id="23" idx="2"/>
            </p:cNvCxnSpPr>
            <p:nvPr/>
          </p:nvCxnSpPr>
          <p:spPr>
            <a:xfrm>
              <a:off x="3565622" y="3258104"/>
              <a:ext cx="709605" cy="10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a:stCxn id="117" idx="6"/>
              <a:endCxn id="49" idx="2"/>
            </p:cNvCxnSpPr>
            <p:nvPr/>
          </p:nvCxnSpPr>
          <p:spPr>
            <a:xfrm>
              <a:off x="3565622" y="3866751"/>
              <a:ext cx="701662" cy="2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stCxn id="119" idx="6"/>
              <a:endCxn id="49" idx="2"/>
            </p:cNvCxnSpPr>
            <p:nvPr/>
          </p:nvCxnSpPr>
          <p:spPr>
            <a:xfrm flipV="1">
              <a:off x="3565622" y="3888575"/>
              <a:ext cx="701662" cy="60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a:stCxn id="118" idx="6"/>
              <a:endCxn id="49" idx="2"/>
            </p:cNvCxnSpPr>
            <p:nvPr/>
          </p:nvCxnSpPr>
          <p:spPr>
            <a:xfrm flipV="1">
              <a:off x="3565622" y="3888575"/>
              <a:ext cx="701662" cy="1224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a:stCxn id="117" idx="6"/>
              <a:endCxn id="23" idx="2"/>
            </p:cNvCxnSpPr>
            <p:nvPr/>
          </p:nvCxnSpPr>
          <p:spPr>
            <a:xfrm flipV="1">
              <a:off x="3565622" y="3268446"/>
              <a:ext cx="709605" cy="598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a:stCxn id="120" idx="6"/>
              <a:endCxn id="49" idx="2"/>
            </p:cNvCxnSpPr>
            <p:nvPr/>
          </p:nvCxnSpPr>
          <p:spPr>
            <a:xfrm>
              <a:off x="3565622" y="3258104"/>
              <a:ext cx="701662" cy="63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a:stCxn id="118" idx="6"/>
              <a:endCxn id="23" idx="2"/>
            </p:cNvCxnSpPr>
            <p:nvPr/>
          </p:nvCxnSpPr>
          <p:spPr>
            <a:xfrm flipV="1">
              <a:off x="3565622" y="3268446"/>
              <a:ext cx="709605" cy="184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119" idx="6"/>
              <a:endCxn id="23" idx="2"/>
            </p:cNvCxnSpPr>
            <p:nvPr/>
          </p:nvCxnSpPr>
          <p:spPr>
            <a:xfrm flipV="1">
              <a:off x="3565622" y="3268446"/>
              <a:ext cx="709605" cy="1226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文本框 192"/>
                <p:cNvSpPr txBox="1"/>
                <p:nvPr/>
              </p:nvSpPr>
              <p:spPr>
                <a:xfrm>
                  <a:off x="2156016" y="4940136"/>
                  <a:ext cx="309537"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1</m:t>
                        </m:r>
                      </m:oMath>
                    </m:oMathPara>
                  </a14:m>
                  <a:endParaRPr lang="zh-CN" altLang="en-US"/>
                </a:p>
              </p:txBody>
            </p:sp>
          </mc:Choice>
          <mc:Fallback xmlns="">
            <p:sp>
              <p:nvSpPr>
                <p:cNvPr id="193" name="文本框 192"/>
                <p:cNvSpPr txBox="1">
                  <a:spLocks noRot="1" noChangeAspect="1" noMove="1" noResize="1" noEditPoints="1" noAdjustHandles="1" noChangeArrowheads="1" noChangeShapeType="1" noTextEdit="1"/>
                </p:cNvSpPr>
                <p:nvPr/>
              </p:nvSpPr>
              <p:spPr>
                <a:xfrm>
                  <a:off x="2156016" y="4940136"/>
                  <a:ext cx="309537" cy="37029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文本框 193"/>
                <p:cNvSpPr txBox="1"/>
                <p:nvPr/>
              </p:nvSpPr>
              <p:spPr>
                <a:xfrm>
                  <a:off x="3229109" y="4940136"/>
                  <a:ext cx="309537"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1</m:t>
                        </m:r>
                      </m:oMath>
                    </m:oMathPara>
                  </a14:m>
                  <a:endParaRPr lang="zh-CN" altLang="en-US"/>
                </a:p>
              </p:txBody>
            </p:sp>
          </mc:Choice>
          <mc:Fallback xmlns="">
            <p:sp>
              <p:nvSpPr>
                <p:cNvPr id="194" name="文本框 193"/>
                <p:cNvSpPr txBox="1">
                  <a:spLocks noRot="1" noChangeAspect="1" noMove="1" noResize="1" noEditPoints="1" noAdjustHandles="1" noChangeArrowheads="1" noChangeShapeType="1" noTextEdit="1"/>
                </p:cNvSpPr>
                <p:nvPr/>
              </p:nvSpPr>
              <p:spPr>
                <a:xfrm>
                  <a:off x="3229109" y="4940136"/>
                  <a:ext cx="309537" cy="37029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2056134" y="3060231"/>
                  <a:ext cx="516001" cy="3725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oMath>
                    </m:oMathPara>
                  </a14:m>
                  <a:endParaRPr lang="zh-CN" altLang="en-US"/>
                </a:p>
              </p:txBody>
            </p:sp>
          </mc:Choice>
          <mc:Fallback xmlns="">
            <p:sp>
              <p:nvSpPr>
                <p:cNvPr id="59" name="文本框 58"/>
                <p:cNvSpPr txBox="1">
                  <a:spLocks noRot="1" noChangeAspect="1" noMove="1" noResize="1" noEditPoints="1" noAdjustHandles="1" noChangeArrowheads="1" noChangeShapeType="1" noTextEdit="1"/>
                </p:cNvSpPr>
                <p:nvPr/>
              </p:nvSpPr>
              <p:spPr>
                <a:xfrm>
                  <a:off x="2056134" y="3060231"/>
                  <a:ext cx="516001" cy="372538"/>
                </a:xfrm>
                <a:prstGeom prst="rect">
                  <a:avLst/>
                </a:prstGeom>
                <a:blipFill>
                  <a:blip r:embed="rId11"/>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文本框 194"/>
                <p:cNvSpPr txBox="1"/>
                <p:nvPr/>
              </p:nvSpPr>
              <p:spPr>
                <a:xfrm>
                  <a:off x="2060977" y="3675941"/>
                  <a:ext cx="516001" cy="3730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m:oMathPara>
                  </a14:m>
                  <a:endParaRPr lang="zh-CN" altLang="en-US"/>
                </a:p>
              </p:txBody>
            </p:sp>
          </mc:Choice>
          <mc:Fallback xmlns="">
            <p:sp>
              <p:nvSpPr>
                <p:cNvPr id="195" name="文本框 194"/>
                <p:cNvSpPr txBox="1">
                  <a:spLocks noRot="1" noChangeAspect="1" noMove="1" noResize="1" noEditPoints="1" noAdjustHandles="1" noChangeArrowheads="1" noChangeShapeType="1" noTextEdit="1"/>
                </p:cNvSpPr>
                <p:nvPr/>
              </p:nvSpPr>
              <p:spPr>
                <a:xfrm>
                  <a:off x="2060977" y="3675941"/>
                  <a:ext cx="516001" cy="373051"/>
                </a:xfrm>
                <a:prstGeom prst="rect">
                  <a:avLst/>
                </a:prstGeom>
                <a:blipFill>
                  <a:blip r:embed="rId12"/>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p:cNvSpPr txBox="1"/>
                <p:nvPr/>
              </p:nvSpPr>
              <p:spPr>
                <a:xfrm>
                  <a:off x="2056134" y="4304209"/>
                  <a:ext cx="516001"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3</m:t>
                            </m:r>
                          </m:sub>
                          <m:sup>
                            <m:r>
                              <a:rPr lang="en-US" altLang="zh-CN" i="1">
                                <a:latin typeface="Cambria Math" panose="02040503050406030204" pitchFamily="18" charset="0"/>
                              </a:rPr>
                              <m:t>2</m:t>
                            </m:r>
                          </m:sup>
                        </m:sSubSup>
                      </m:oMath>
                    </m:oMathPara>
                  </a14:m>
                  <a:endParaRPr lang="zh-CN" altLang="en-US"/>
                </a:p>
              </p:txBody>
            </p:sp>
          </mc:Choice>
          <mc:Fallback xmlns="">
            <p:sp>
              <p:nvSpPr>
                <p:cNvPr id="196" name="文本框 195"/>
                <p:cNvSpPr txBox="1">
                  <a:spLocks noRot="1" noChangeAspect="1" noMove="1" noResize="1" noEditPoints="1" noAdjustHandles="1" noChangeArrowheads="1" noChangeShapeType="1" noTextEdit="1"/>
                </p:cNvSpPr>
                <p:nvPr/>
              </p:nvSpPr>
              <p:spPr>
                <a:xfrm>
                  <a:off x="2056134" y="4304209"/>
                  <a:ext cx="516001" cy="374461"/>
                </a:xfrm>
                <a:prstGeom prst="rect">
                  <a:avLst/>
                </a:prstGeom>
                <a:blipFill>
                  <a:blip r:embed="rId13"/>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p:cNvSpPr txBox="1"/>
                <p:nvPr/>
              </p:nvSpPr>
              <p:spPr>
                <a:xfrm>
                  <a:off x="3121906" y="3066814"/>
                  <a:ext cx="516001"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1</m:t>
                            </m:r>
                          </m:sub>
                          <m:sup>
                            <m:r>
                              <a:rPr lang="en-US" altLang="zh-CN" i="1">
                                <a:latin typeface="Cambria Math" panose="02040503050406030204" pitchFamily="18" charset="0"/>
                              </a:rPr>
                              <m:t>3</m:t>
                            </m:r>
                          </m:sup>
                        </m:sSubSup>
                      </m:oMath>
                    </m:oMathPara>
                  </a14:m>
                  <a:endParaRPr lang="zh-CN" altLang="en-US"/>
                </a:p>
              </p:txBody>
            </p:sp>
          </mc:Choice>
          <mc:Fallback xmlns="">
            <p:sp>
              <p:nvSpPr>
                <p:cNvPr id="197" name="文本框 196"/>
                <p:cNvSpPr txBox="1">
                  <a:spLocks noRot="1" noChangeAspect="1" noMove="1" noResize="1" noEditPoints="1" noAdjustHandles="1" noChangeArrowheads="1" noChangeShapeType="1" noTextEdit="1"/>
                </p:cNvSpPr>
                <p:nvPr/>
              </p:nvSpPr>
              <p:spPr>
                <a:xfrm>
                  <a:off x="3121906" y="3066814"/>
                  <a:ext cx="516001" cy="373885"/>
                </a:xfrm>
                <a:prstGeom prst="rect">
                  <a:avLst/>
                </a:prstGeom>
                <a:blipFill>
                  <a:blip r:embed="rId14"/>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p:cNvSpPr txBox="1"/>
                <p:nvPr/>
              </p:nvSpPr>
              <p:spPr>
                <a:xfrm>
                  <a:off x="3121906" y="3658161"/>
                  <a:ext cx="516001"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2</m:t>
                            </m:r>
                          </m:sub>
                          <m:sup>
                            <m:r>
                              <a:rPr lang="en-US" altLang="zh-CN" i="1">
                                <a:latin typeface="Cambria Math" panose="02040503050406030204" pitchFamily="18" charset="0"/>
                              </a:rPr>
                              <m:t>3</m:t>
                            </m:r>
                          </m:sup>
                        </m:sSubSup>
                      </m:oMath>
                    </m:oMathPara>
                  </a14:m>
                  <a:endParaRPr lang="zh-CN" altLang="en-US"/>
                </a:p>
              </p:txBody>
            </p:sp>
          </mc:Choice>
          <mc:Fallback xmlns="">
            <p:sp>
              <p:nvSpPr>
                <p:cNvPr id="198" name="文本框 197"/>
                <p:cNvSpPr txBox="1">
                  <a:spLocks noRot="1" noChangeAspect="1" noMove="1" noResize="1" noEditPoints="1" noAdjustHandles="1" noChangeArrowheads="1" noChangeShapeType="1" noTextEdit="1"/>
                </p:cNvSpPr>
                <p:nvPr/>
              </p:nvSpPr>
              <p:spPr>
                <a:xfrm>
                  <a:off x="3121906" y="3658161"/>
                  <a:ext cx="516001" cy="374461"/>
                </a:xfrm>
                <a:prstGeom prst="rect">
                  <a:avLst/>
                </a:prstGeom>
                <a:blipFill>
                  <a:blip r:embed="rId15"/>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本框 198"/>
                <p:cNvSpPr txBox="1"/>
                <p:nvPr/>
              </p:nvSpPr>
              <p:spPr>
                <a:xfrm>
                  <a:off x="3134743" y="4290262"/>
                  <a:ext cx="516001" cy="3758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𝑧</m:t>
                            </m:r>
                          </m:e>
                          <m:sub>
                            <m:r>
                              <a:rPr lang="en-US" altLang="zh-CN" i="1">
                                <a:latin typeface="Cambria Math" panose="02040503050406030204" pitchFamily="18" charset="0"/>
                              </a:rPr>
                              <m:t>3</m:t>
                            </m:r>
                          </m:sub>
                          <m:sup>
                            <m:r>
                              <a:rPr lang="en-US" altLang="zh-CN" i="1">
                                <a:latin typeface="Cambria Math" panose="02040503050406030204" pitchFamily="18" charset="0"/>
                              </a:rPr>
                              <m:t>3</m:t>
                            </m:r>
                          </m:sup>
                        </m:sSubSup>
                      </m:oMath>
                    </m:oMathPara>
                  </a14:m>
                  <a:endParaRPr lang="zh-CN" altLang="en-US"/>
                </a:p>
              </p:txBody>
            </p:sp>
          </mc:Choice>
          <mc:Fallback xmlns="">
            <p:sp>
              <p:nvSpPr>
                <p:cNvPr id="199" name="文本框 198"/>
                <p:cNvSpPr txBox="1">
                  <a:spLocks noRot="1" noChangeAspect="1" noMove="1" noResize="1" noEditPoints="1" noAdjustHandles="1" noChangeArrowheads="1" noChangeShapeType="1" noTextEdit="1"/>
                </p:cNvSpPr>
                <p:nvPr/>
              </p:nvSpPr>
              <p:spPr>
                <a:xfrm>
                  <a:off x="3134743" y="4290262"/>
                  <a:ext cx="516001" cy="375872"/>
                </a:xfrm>
                <a:prstGeom prst="rect">
                  <a:avLst/>
                </a:prstGeom>
                <a:blipFill>
                  <a:blip r:embed="rId16"/>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本框 199"/>
                <p:cNvSpPr txBox="1"/>
                <p:nvPr/>
              </p:nvSpPr>
              <p:spPr>
                <a:xfrm>
                  <a:off x="2378437" y="2917982"/>
                  <a:ext cx="516001" cy="3725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oMath>
                    </m:oMathPara>
                  </a14:m>
                  <a:endParaRPr lang="zh-CN" altLang="en-US"/>
                </a:p>
              </p:txBody>
            </p:sp>
          </mc:Choice>
          <mc:Fallback xmlns="">
            <p:sp>
              <p:nvSpPr>
                <p:cNvPr id="200" name="文本框 199"/>
                <p:cNvSpPr txBox="1">
                  <a:spLocks noRot="1" noChangeAspect="1" noMove="1" noResize="1" noEditPoints="1" noAdjustHandles="1" noChangeArrowheads="1" noChangeShapeType="1" noTextEdit="1"/>
                </p:cNvSpPr>
                <p:nvPr/>
              </p:nvSpPr>
              <p:spPr>
                <a:xfrm>
                  <a:off x="2378437" y="2917982"/>
                  <a:ext cx="516001" cy="372538"/>
                </a:xfrm>
                <a:prstGeom prst="rect">
                  <a:avLst/>
                </a:prstGeom>
                <a:blipFill>
                  <a:blip r:embed="rId17"/>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文本框 200"/>
                <p:cNvSpPr txBox="1"/>
                <p:nvPr/>
              </p:nvSpPr>
              <p:spPr>
                <a:xfrm>
                  <a:off x="3435342" y="2903698"/>
                  <a:ext cx="516001" cy="373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sub>
                          <m:sup>
                            <m:r>
                              <a:rPr lang="en-US" altLang="zh-CN" i="1">
                                <a:latin typeface="Cambria Math" panose="02040503050406030204" pitchFamily="18" charset="0"/>
                              </a:rPr>
                              <m:t>3</m:t>
                            </m:r>
                          </m:sup>
                        </m:sSubSup>
                      </m:oMath>
                    </m:oMathPara>
                  </a14:m>
                  <a:endParaRPr lang="zh-CN" altLang="en-US"/>
                </a:p>
              </p:txBody>
            </p:sp>
          </mc:Choice>
          <mc:Fallback xmlns="">
            <p:sp>
              <p:nvSpPr>
                <p:cNvPr id="201" name="文本框 200"/>
                <p:cNvSpPr txBox="1">
                  <a:spLocks noRot="1" noChangeAspect="1" noMove="1" noResize="1" noEditPoints="1" noAdjustHandles="1" noChangeArrowheads="1" noChangeShapeType="1" noTextEdit="1"/>
                </p:cNvSpPr>
                <p:nvPr/>
              </p:nvSpPr>
              <p:spPr>
                <a:xfrm>
                  <a:off x="3435342" y="2903698"/>
                  <a:ext cx="516001" cy="373885"/>
                </a:xfrm>
                <a:prstGeom prst="rect">
                  <a:avLst/>
                </a:prstGeom>
                <a:blipFill>
                  <a:blip r:embed="rId18"/>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 name="文本框 204"/>
                <p:cNvSpPr txBox="1"/>
                <p:nvPr/>
              </p:nvSpPr>
              <p:spPr>
                <a:xfrm>
                  <a:off x="1498948" y="2912211"/>
                  <a:ext cx="516001"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𝜃</m:t>
                            </m:r>
                          </m:e>
                          <m:sub>
                            <m:r>
                              <a:rPr lang="en-US" altLang="zh-CN" i="1">
                                <a:latin typeface="Cambria Math" panose="02040503050406030204" pitchFamily="18" charset="0"/>
                              </a:rPr>
                              <m:t>11</m:t>
                            </m:r>
                          </m:sub>
                          <m:sup>
                            <m:r>
                              <a:rPr lang="en-US" altLang="zh-CN" i="1">
                                <a:latin typeface="Cambria Math" panose="02040503050406030204" pitchFamily="18" charset="0"/>
                              </a:rPr>
                              <m:t>1</m:t>
                            </m:r>
                          </m:sup>
                        </m:sSubSup>
                      </m:oMath>
                    </m:oMathPara>
                  </a14:m>
                  <a:endParaRPr lang="zh-CN" altLang="en-US"/>
                </a:p>
              </p:txBody>
            </p:sp>
          </mc:Choice>
          <mc:Fallback xmlns="">
            <p:sp>
              <p:nvSpPr>
                <p:cNvPr id="205" name="文本框 204"/>
                <p:cNvSpPr txBox="1">
                  <a:spLocks noRot="1" noChangeAspect="1" noMove="1" noResize="1" noEditPoints="1" noAdjustHandles="1" noChangeArrowheads="1" noChangeShapeType="1" noTextEdit="1"/>
                </p:cNvSpPr>
                <p:nvPr/>
              </p:nvSpPr>
              <p:spPr>
                <a:xfrm>
                  <a:off x="1498948" y="2912211"/>
                  <a:ext cx="516001" cy="371961"/>
                </a:xfrm>
                <a:prstGeom prst="rect">
                  <a:avLst/>
                </a:prstGeom>
                <a:blipFill>
                  <a:blip r:embed="rId19"/>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文本框 205"/>
                <p:cNvSpPr txBox="1"/>
                <p:nvPr/>
              </p:nvSpPr>
              <p:spPr>
                <a:xfrm>
                  <a:off x="3485394" y="3250272"/>
                  <a:ext cx="516001"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𝜃</m:t>
                            </m:r>
                          </m:e>
                          <m:sub>
                            <m:r>
                              <a:rPr lang="en-US" altLang="zh-CN" i="1">
                                <a:latin typeface="Cambria Math" panose="02040503050406030204" pitchFamily="18" charset="0"/>
                              </a:rPr>
                              <m:t>21</m:t>
                            </m:r>
                          </m:sub>
                          <m:sup>
                            <m:r>
                              <a:rPr lang="en-US" altLang="zh-CN" i="1">
                                <a:latin typeface="Cambria Math" panose="02040503050406030204" pitchFamily="18" charset="0"/>
                              </a:rPr>
                              <m:t>3</m:t>
                            </m:r>
                          </m:sup>
                        </m:sSubSup>
                      </m:oMath>
                    </m:oMathPara>
                  </a14:m>
                  <a:endParaRPr lang="zh-CN" altLang="en-US"/>
                </a:p>
              </p:txBody>
            </p:sp>
          </mc:Choice>
          <mc:Fallback xmlns="">
            <p:sp>
              <p:nvSpPr>
                <p:cNvPr id="206" name="文本框 205"/>
                <p:cNvSpPr txBox="1">
                  <a:spLocks noRot="1" noChangeAspect="1" noMove="1" noResize="1" noEditPoints="1" noAdjustHandles="1" noChangeArrowheads="1" noChangeShapeType="1" noTextEdit="1"/>
                </p:cNvSpPr>
                <p:nvPr/>
              </p:nvSpPr>
              <p:spPr>
                <a:xfrm>
                  <a:off x="3485394" y="3250272"/>
                  <a:ext cx="516001" cy="374461"/>
                </a:xfrm>
                <a:prstGeom prst="rect">
                  <a:avLst/>
                </a:prstGeom>
                <a:blipFill>
                  <a:blip r:embed="rId20"/>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文本框 206"/>
                <p:cNvSpPr txBox="1"/>
                <p:nvPr/>
              </p:nvSpPr>
              <p:spPr>
                <a:xfrm>
                  <a:off x="2253796" y="4038366"/>
                  <a:ext cx="516001" cy="3725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𝜃</m:t>
                            </m:r>
                          </m:e>
                          <m:sub>
                            <m:r>
                              <a:rPr lang="en-US" altLang="zh-CN" i="1">
                                <a:latin typeface="Cambria Math" panose="02040503050406030204" pitchFamily="18" charset="0"/>
                              </a:rPr>
                              <m:t>13</m:t>
                            </m:r>
                          </m:sub>
                          <m:sup>
                            <m:r>
                              <a:rPr lang="en-US" altLang="zh-CN" i="1">
                                <a:latin typeface="Cambria Math" panose="02040503050406030204" pitchFamily="18" charset="0"/>
                              </a:rPr>
                              <m:t>2</m:t>
                            </m:r>
                          </m:sup>
                        </m:sSubSup>
                      </m:oMath>
                    </m:oMathPara>
                  </a14:m>
                  <a:endParaRPr lang="zh-CN" altLang="en-US"/>
                </a:p>
              </p:txBody>
            </p:sp>
          </mc:Choice>
          <mc:Fallback xmlns="">
            <p:sp>
              <p:nvSpPr>
                <p:cNvPr id="207" name="文本框 206"/>
                <p:cNvSpPr txBox="1">
                  <a:spLocks noRot="1" noChangeAspect="1" noMove="1" noResize="1" noEditPoints="1" noAdjustHandles="1" noChangeArrowheads="1" noChangeShapeType="1" noTextEdit="1"/>
                </p:cNvSpPr>
                <p:nvPr/>
              </p:nvSpPr>
              <p:spPr>
                <a:xfrm>
                  <a:off x="2253796" y="4038366"/>
                  <a:ext cx="516001" cy="372538"/>
                </a:xfrm>
                <a:prstGeom prst="rect">
                  <a:avLst/>
                </a:prstGeom>
                <a:blipFill>
                  <a:blip r:embed="rId21"/>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 name="文本框 207"/>
                <p:cNvSpPr txBox="1"/>
                <p:nvPr/>
              </p:nvSpPr>
              <p:spPr>
                <a:xfrm>
                  <a:off x="3726542" y="4424045"/>
                  <a:ext cx="516001"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2</m:t>
                            </m:r>
                          </m:sub>
                          <m:sup>
                            <m:r>
                              <a:rPr lang="en-US" altLang="zh-CN" i="1">
                                <a:latin typeface="Cambria Math" panose="02040503050406030204" pitchFamily="18" charset="0"/>
                              </a:rPr>
                              <m:t>3</m:t>
                            </m:r>
                          </m:sup>
                        </m:sSubSup>
                      </m:oMath>
                    </m:oMathPara>
                  </a14:m>
                  <a:endParaRPr lang="zh-CN" altLang="en-US"/>
                </a:p>
              </p:txBody>
            </p:sp>
          </mc:Choice>
          <mc:Fallback xmlns="">
            <p:sp>
              <p:nvSpPr>
                <p:cNvPr id="208" name="文本框 207"/>
                <p:cNvSpPr txBox="1">
                  <a:spLocks noRot="1" noChangeAspect="1" noMove="1" noResize="1" noEditPoints="1" noAdjustHandles="1" noChangeArrowheads="1" noChangeShapeType="1" noTextEdit="1"/>
                </p:cNvSpPr>
                <p:nvPr/>
              </p:nvSpPr>
              <p:spPr>
                <a:xfrm>
                  <a:off x="3726542" y="4424045"/>
                  <a:ext cx="516001" cy="374461"/>
                </a:xfrm>
                <a:prstGeom prst="rect">
                  <a:avLst/>
                </a:prstGeom>
                <a:blipFill>
                  <a:blip r:embed="rId22"/>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本框 208"/>
                <p:cNvSpPr txBox="1"/>
                <p:nvPr/>
              </p:nvSpPr>
              <p:spPr>
                <a:xfrm>
                  <a:off x="1238655" y="4058292"/>
                  <a:ext cx="516001" cy="3719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1</m:t>
                            </m:r>
                          </m:sub>
                          <m:sup>
                            <m:r>
                              <a:rPr lang="en-US" altLang="zh-CN" i="1">
                                <a:latin typeface="Cambria Math" panose="02040503050406030204" pitchFamily="18" charset="0"/>
                              </a:rPr>
                              <m:t>1</m:t>
                            </m:r>
                          </m:sup>
                        </m:sSubSup>
                      </m:oMath>
                    </m:oMathPara>
                  </a14:m>
                  <a:endParaRPr lang="zh-CN" altLang="en-US"/>
                </a:p>
              </p:txBody>
            </p:sp>
          </mc:Choice>
          <mc:Fallback xmlns="">
            <p:sp>
              <p:nvSpPr>
                <p:cNvPr id="209" name="文本框 208"/>
                <p:cNvSpPr txBox="1">
                  <a:spLocks noRot="1" noChangeAspect="1" noMove="1" noResize="1" noEditPoints="1" noAdjustHandles="1" noChangeArrowheads="1" noChangeShapeType="1" noTextEdit="1"/>
                </p:cNvSpPr>
                <p:nvPr/>
              </p:nvSpPr>
              <p:spPr>
                <a:xfrm>
                  <a:off x="1238655" y="4058292"/>
                  <a:ext cx="516001" cy="371961"/>
                </a:xfrm>
                <a:prstGeom prst="rect">
                  <a:avLst/>
                </a:prstGeom>
                <a:blipFill>
                  <a:blip r:embed="rId23"/>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0" name="文本框 209"/>
                <p:cNvSpPr txBox="1"/>
                <p:nvPr/>
              </p:nvSpPr>
              <p:spPr>
                <a:xfrm>
                  <a:off x="2633866" y="4810047"/>
                  <a:ext cx="516001" cy="374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3</m:t>
                            </m:r>
                          </m:sub>
                          <m:sup>
                            <m:r>
                              <a:rPr lang="en-US" altLang="zh-CN" i="1">
                                <a:latin typeface="Cambria Math" panose="02040503050406030204" pitchFamily="18" charset="0"/>
                              </a:rPr>
                              <m:t>2</m:t>
                            </m:r>
                          </m:sup>
                        </m:sSubSup>
                      </m:oMath>
                    </m:oMathPara>
                  </a14:m>
                  <a:endParaRPr lang="zh-CN" altLang="en-US"/>
                </a:p>
              </p:txBody>
            </p:sp>
          </mc:Choice>
          <mc:Fallback xmlns="">
            <p:sp>
              <p:nvSpPr>
                <p:cNvPr id="210" name="文本框 209"/>
                <p:cNvSpPr txBox="1">
                  <a:spLocks noRot="1" noChangeAspect="1" noMove="1" noResize="1" noEditPoints="1" noAdjustHandles="1" noChangeArrowheads="1" noChangeShapeType="1" noTextEdit="1"/>
                </p:cNvSpPr>
                <p:nvPr/>
              </p:nvSpPr>
              <p:spPr>
                <a:xfrm>
                  <a:off x="2633866" y="4810047"/>
                  <a:ext cx="516001" cy="374461"/>
                </a:xfrm>
                <a:prstGeom prst="rect">
                  <a:avLst/>
                </a:prstGeom>
                <a:blipFill>
                  <a:blip r:embed="rId24"/>
                  <a:stretch>
                    <a:fillRect b="-327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1" name="文本框 210"/>
              <p:cNvSpPr txBox="1"/>
              <p:nvPr/>
            </p:nvSpPr>
            <p:spPr>
              <a:xfrm>
                <a:off x="8191435" y="2603583"/>
                <a:ext cx="2026819"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权重</a:t>
                </a:r>
                <a14:m>
                  <m:oMath xmlns:m="http://schemas.openxmlformats.org/officeDocument/2006/math">
                    <m:r>
                      <a:rPr lang="en-US" altLang="zh-CN" sz="1600" i="1">
                        <a:latin typeface="Cambria Math" panose="02040503050406030204" pitchFamily="18" charset="0"/>
                      </a:rPr>
                      <m:t>𝜃</m:t>
                    </m:r>
                  </m:oMath>
                </a14:m>
                <a:endParaRPr lang="en-US" altLang="zh-CN" sz="1600" dirty="0"/>
              </a:p>
              <a:p>
                <a:pPr marL="285750" indent="-285750">
                  <a:buFont typeface="Arial" panose="020B0604020202020204" pitchFamily="34" charset="0"/>
                  <a:buChar char="•"/>
                </a:pPr>
                <a:r>
                  <a:rPr lang="zh-CN" altLang="en-US" sz="1600" dirty="0"/>
                  <a:t>偏置</a:t>
                </a:r>
                <a14:m>
                  <m:oMath xmlns:m="http://schemas.openxmlformats.org/officeDocument/2006/math">
                    <m:r>
                      <a:rPr lang="en-US" altLang="zh-CN" sz="1600" i="1">
                        <a:latin typeface="Cambria Math" panose="02040503050406030204" pitchFamily="18" charset="0"/>
                      </a:rPr>
                      <m:t>𝑏</m:t>
                    </m:r>
                  </m:oMath>
                </a14:m>
                <a:endParaRPr lang="en-US" altLang="zh-CN" sz="1600" dirty="0"/>
              </a:p>
              <a:p>
                <a:pPr marL="285750" indent="-285750">
                  <a:buFont typeface="Arial" panose="020B0604020202020204" pitchFamily="34" charset="0"/>
                  <a:buChar char="•"/>
                </a:pPr>
                <a:r>
                  <a:rPr lang="zh-CN" altLang="en-US" sz="1600" dirty="0"/>
                  <a:t>非线性激活函数</a:t>
                </a:r>
                <a14:m>
                  <m:oMath xmlns:m="http://schemas.openxmlformats.org/officeDocument/2006/math">
                    <m:r>
                      <a:rPr lang="en-US" altLang="zh-CN" sz="1600" i="1">
                        <a:latin typeface="Cambria Math" panose="02040503050406030204" pitchFamily="18" charset="0"/>
                      </a:rPr>
                      <m:t>𝑎</m:t>
                    </m:r>
                  </m:oMath>
                </a14:m>
                <a:endParaRPr lang="en-US" altLang="zh-CN" sz="1600" dirty="0"/>
              </a:p>
              <a:p>
                <a:pPr marL="285750" indent="-285750">
                  <a:buFont typeface="Arial" panose="020B0604020202020204" pitchFamily="34" charset="0"/>
                  <a:buChar char="•"/>
                </a:pPr>
                <a:r>
                  <a:rPr lang="zh-CN" altLang="en-US" sz="1600" dirty="0"/>
                  <a:t>预测值</a:t>
                </a:r>
                <a14:m>
                  <m:oMath xmlns:m="http://schemas.openxmlformats.org/officeDocument/2006/math">
                    <m:r>
                      <a:rPr lang="en-US" altLang="zh-CN" sz="1600" i="1">
                        <a:latin typeface="Cambria Math" panose="02040503050406030204" pitchFamily="18" charset="0"/>
                      </a:rPr>
                      <m:t>𝑦</m:t>
                    </m:r>
                  </m:oMath>
                </a14:m>
                <a:endParaRPr lang="zh-CN" altLang="en-US" sz="1600" dirty="0"/>
              </a:p>
            </p:txBody>
          </p:sp>
        </mc:Choice>
        <mc:Fallback xmlns="">
          <p:sp>
            <p:nvSpPr>
              <p:cNvPr id="211" name="文本框 210"/>
              <p:cNvSpPr txBox="1">
                <a:spLocks noRot="1" noChangeAspect="1" noMove="1" noResize="1" noEditPoints="1" noAdjustHandles="1" noChangeArrowheads="1" noChangeShapeType="1" noTextEdit="1"/>
              </p:cNvSpPr>
              <p:nvPr/>
            </p:nvSpPr>
            <p:spPr>
              <a:xfrm>
                <a:off x="8191435" y="2603583"/>
                <a:ext cx="2026819" cy="1077218"/>
              </a:xfrm>
              <a:prstGeom prst="rect">
                <a:avLst/>
              </a:prstGeom>
              <a:blipFill>
                <a:blip r:embed="rId25"/>
                <a:stretch>
                  <a:fillRect l="-1875" t="-1163" b="-6977"/>
                </a:stretch>
              </a:blipFill>
            </p:spPr>
            <p:txBody>
              <a:bodyPr/>
              <a:lstStyle/>
              <a:p>
                <a:r>
                  <a:rPr lang="zh-CN" altLang="en-US">
                    <a:noFill/>
                  </a:rPr>
                  <a:t> </a:t>
                </a:r>
              </a:p>
            </p:txBody>
          </p:sp>
        </mc:Fallback>
      </mc:AlternateContent>
      <p:cxnSp>
        <p:nvCxnSpPr>
          <p:cNvPr id="214" name="直接箭头连接符 213"/>
          <p:cNvCxnSpPr/>
          <p:nvPr/>
        </p:nvCxnSpPr>
        <p:spPr>
          <a:xfrm>
            <a:off x="6826064" y="2806293"/>
            <a:ext cx="59538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6826064" y="3409675"/>
            <a:ext cx="59538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文本框 215"/>
              <p:cNvSpPr txBox="1"/>
              <p:nvPr/>
            </p:nvSpPr>
            <p:spPr>
              <a:xfrm>
                <a:off x="7484412" y="2591949"/>
                <a:ext cx="356937"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oMath>
                  </m:oMathPara>
                </a14:m>
                <a:endParaRPr lang="zh-CN" altLang="en-US"/>
              </a:p>
            </p:txBody>
          </p:sp>
        </mc:Choice>
        <mc:Fallback xmlns="">
          <p:sp>
            <p:nvSpPr>
              <p:cNvPr id="216" name="文本框 215"/>
              <p:cNvSpPr txBox="1">
                <a:spLocks noRot="1" noChangeAspect="1" noMove="1" noResize="1" noEditPoints="1" noAdjustHandles="1" noChangeArrowheads="1" noChangeShapeType="1" noTextEdit="1"/>
              </p:cNvSpPr>
              <p:nvPr/>
            </p:nvSpPr>
            <p:spPr>
              <a:xfrm>
                <a:off x="7484412" y="2591949"/>
                <a:ext cx="356937" cy="370294"/>
              </a:xfrm>
              <a:prstGeom prst="rect">
                <a:avLst/>
              </a:prstGeom>
              <a:blipFill>
                <a:blip r:embed="rId26"/>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7" name="文本框 216"/>
              <p:cNvSpPr txBox="1"/>
              <p:nvPr/>
            </p:nvSpPr>
            <p:spPr>
              <a:xfrm>
                <a:off x="7484412" y="3189193"/>
                <a:ext cx="356937"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oMath>
                  </m:oMathPara>
                </a14:m>
                <a:endParaRPr lang="zh-CN" altLang="en-US"/>
              </a:p>
            </p:txBody>
          </p:sp>
        </mc:Choice>
        <mc:Fallback xmlns="">
          <p:sp>
            <p:nvSpPr>
              <p:cNvPr id="217" name="文本框 216"/>
              <p:cNvSpPr txBox="1">
                <a:spLocks noRot="1" noChangeAspect="1" noMove="1" noResize="1" noEditPoints="1" noAdjustHandles="1" noChangeArrowheads="1" noChangeShapeType="1" noTextEdit="1"/>
              </p:cNvSpPr>
              <p:nvPr/>
            </p:nvSpPr>
            <p:spPr>
              <a:xfrm>
                <a:off x="7484412" y="3189193"/>
                <a:ext cx="356937" cy="370294"/>
              </a:xfrm>
              <a:prstGeom prst="rect">
                <a:avLst/>
              </a:prstGeom>
              <a:blipFill>
                <a:blip r:embed="rId27"/>
                <a:stretch>
                  <a:fillRect b="-10000"/>
                </a:stretch>
              </a:blipFill>
            </p:spPr>
            <p:txBody>
              <a:bodyPr/>
              <a:lstStyle/>
              <a:p>
                <a:r>
                  <a:rPr lang="zh-CN" altLang="en-US">
                    <a:noFill/>
                  </a:rPr>
                  <a:t> </a:t>
                </a:r>
              </a:p>
            </p:txBody>
          </p:sp>
        </mc:Fallback>
      </mc:AlternateContent>
      <p:sp>
        <p:nvSpPr>
          <p:cNvPr id="218" name="右大括号 217"/>
          <p:cNvSpPr/>
          <p:nvPr/>
        </p:nvSpPr>
        <p:spPr>
          <a:xfrm rot="5400000">
            <a:off x="7014247" y="3293398"/>
            <a:ext cx="238007" cy="10898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9" name="文本框 218"/>
          <p:cNvSpPr txBox="1"/>
          <p:nvPr/>
        </p:nvSpPr>
        <p:spPr>
          <a:xfrm>
            <a:off x="6588347" y="3992157"/>
            <a:ext cx="1197884" cy="369332"/>
          </a:xfrm>
          <a:prstGeom prst="rect">
            <a:avLst/>
          </a:prstGeom>
          <a:noFill/>
        </p:spPr>
        <p:txBody>
          <a:bodyPr wrap="square" rtlCol="0">
            <a:spAutoFit/>
          </a:bodyPr>
          <a:lstStyle/>
          <a:p>
            <a:r>
              <a:rPr lang="zh-CN" altLang="en-US"/>
              <a:t>损失函数</a:t>
            </a:r>
          </a:p>
        </p:txBody>
      </p:sp>
      <mc:AlternateContent xmlns:mc="http://schemas.openxmlformats.org/markup-compatibility/2006" xmlns:a14="http://schemas.microsoft.com/office/drawing/2010/main">
        <mc:Choice Requires="a14">
          <p:sp>
            <p:nvSpPr>
              <p:cNvPr id="220" name="文本框 219"/>
              <p:cNvSpPr txBox="1"/>
              <p:nvPr/>
            </p:nvSpPr>
            <p:spPr>
              <a:xfrm>
                <a:off x="6534411" y="4205779"/>
                <a:ext cx="3080084"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d>
                        <m:dPr>
                          <m:ctrlPr>
                            <a:rPr lang="en-US" altLang="zh-CN" i="1">
                              <a:latin typeface="Cambria Math" panose="02040503050406030204" pitchFamily="18" charset="0"/>
                            </a:rPr>
                          </m:ctrlPr>
                        </m:dPr>
                        <m:e>
                          <m:r>
                            <a:rPr lang="en-US" altLang="zh-CN" i="1">
                              <a:latin typeface="Cambria Math" panose="02040503050406030204" pitchFamily="18" charset="0"/>
                            </a:rPr>
                            <m:t>𝜃</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𝑚</m:t>
                          </m:r>
                        </m:den>
                      </m:f>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𝑖</m:t>
                                      </m:r>
                                    </m:sup>
                                  </m:sSup>
                                  <m:r>
                                    <a:rPr lang="en-US" altLang="zh-CN" i="1">
                                      <a:latin typeface="Cambria Math" panose="02040503050406030204" pitchFamily="18" charset="0"/>
                                    </a:rPr>
                                    <m:t>;</m:t>
                                  </m:r>
                                  <m:r>
                                    <a:rPr lang="en-US" altLang="zh-CN" i="1">
                                      <a:latin typeface="Cambria Math" panose="02040503050406030204" pitchFamily="18" charset="0"/>
                                    </a:rPr>
                                    <m:t>𝜃</m:t>
                                  </m:r>
                                </m:e>
                              </m:d>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𝑖</m:t>
                                  </m:r>
                                </m:sup>
                              </m:sSup>
                            </m:e>
                          </m:d>
                        </m:e>
                      </m:nary>
                    </m:oMath>
                  </m:oMathPara>
                </a14:m>
                <a:endParaRPr lang="zh-CN" altLang="en-US"/>
              </a:p>
            </p:txBody>
          </p:sp>
        </mc:Choice>
        <mc:Fallback xmlns="">
          <p:sp>
            <p:nvSpPr>
              <p:cNvPr id="220" name="文本框 219"/>
              <p:cNvSpPr txBox="1">
                <a:spLocks noRot="1" noChangeAspect="1" noMove="1" noResize="1" noEditPoints="1" noAdjustHandles="1" noChangeArrowheads="1" noChangeShapeType="1" noTextEdit="1"/>
              </p:cNvSpPr>
              <p:nvPr/>
            </p:nvSpPr>
            <p:spPr>
              <a:xfrm>
                <a:off x="6534411" y="4205779"/>
                <a:ext cx="3080084" cy="848566"/>
              </a:xfrm>
              <a:prstGeom prst="rect">
                <a:avLst/>
              </a:prstGeom>
              <a:blipFill>
                <a:blip r:embed="rId28"/>
                <a:stretch>
                  <a:fillRect t="-101493" b="-156716"/>
                </a:stretch>
              </a:blipFill>
            </p:spPr>
            <p:txBody>
              <a:bodyPr/>
              <a:lstStyle/>
              <a:p>
                <a:r>
                  <a:rPr lang="zh-CN" altLang="en-US">
                    <a:noFill/>
                  </a:rPr>
                  <a:t> </a:t>
                </a:r>
              </a:p>
            </p:txBody>
          </p:sp>
        </mc:Fallback>
      </mc:AlternateContent>
      <p:sp>
        <p:nvSpPr>
          <p:cNvPr id="223" name="文本框 222"/>
          <p:cNvSpPr txBox="1"/>
          <p:nvPr/>
        </p:nvSpPr>
        <p:spPr>
          <a:xfrm>
            <a:off x="2132672" y="6076795"/>
            <a:ext cx="4486624"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Ian Goodfellow and Yoshua Bengio. Deep Learning. 2017</a:t>
            </a:r>
            <a:endParaRPr lang="zh-CN" altLang="en-US" sz="14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4" name="文本框 223"/>
              <p:cNvSpPr txBox="1"/>
              <p:nvPr/>
            </p:nvSpPr>
            <p:spPr>
              <a:xfrm>
                <a:off x="2228549" y="4899170"/>
                <a:ext cx="4597515" cy="1169551"/>
              </a:xfrm>
              <a:prstGeom prst="rect">
                <a:avLst/>
              </a:prstGeom>
              <a:noFill/>
              <a:ln>
                <a:solidFill>
                  <a:schemeClr val="tx1"/>
                </a:solidFill>
              </a:ln>
            </p:spPr>
            <p:txBody>
              <a:bodyPr wrap="square" rtlCol="0">
                <a:spAutoFit/>
              </a:bodyPr>
              <a:lstStyle/>
              <a:p>
                <a:r>
                  <a:rPr lang="en-US" altLang="zh-CN" sz="1400" dirty="0"/>
                  <a:t>for ( t = 1 to T) {</a:t>
                </a:r>
              </a:p>
              <a:p>
                <a:r>
                  <a:rPr lang="en-US" altLang="zh-CN" sz="1400" dirty="0"/>
                  <a:t>	</a:t>
                </a:r>
                <a:r>
                  <a:rPr lang="en-US" altLang="zh-CN" sz="1400" dirty="0" err="1"/>
                  <a:t>FowardPropagation</a:t>
                </a:r>
                <a:r>
                  <a:rPr lang="en-US" altLang="zh-CN" sz="1400" dirty="0"/>
                  <a:t>(); //</a:t>
                </a:r>
                <a:r>
                  <a:rPr lang="zh-CN" altLang="en-US" sz="1400" dirty="0"/>
                  <a:t>前向传播，计算损失函数</a:t>
                </a:r>
                <a:endParaRPr lang="en-US" altLang="zh-CN" sz="1400" dirty="0"/>
              </a:p>
              <a:p>
                <a:r>
                  <a:rPr lang="en-US" altLang="zh-CN" sz="1400" dirty="0"/>
                  <a:t>	</a:t>
                </a:r>
                <a:r>
                  <a:rPr lang="en-US" altLang="zh-CN" sz="1400" dirty="0" err="1"/>
                  <a:t>BackPropagation</a:t>
                </a:r>
                <a:r>
                  <a:rPr lang="en-US" altLang="zh-CN" sz="1400" dirty="0"/>
                  <a:t>(); //</a:t>
                </a:r>
                <a:r>
                  <a:rPr lang="zh-CN" altLang="en-US" sz="1400" dirty="0"/>
                  <a:t>反向传播，计算梯度</a:t>
                </a:r>
                <a:endParaRPr lang="en-US" altLang="zh-CN" sz="1400" dirty="0"/>
              </a:p>
              <a:p>
                <a:r>
                  <a:rPr lang="en-US" altLang="zh-CN" sz="1400" dirty="0"/>
                  <a:t>	</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𝜃</m:t>
                        </m:r>
                      </m:e>
                      <m:sup>
                        <m:r>
                          <a:rPr lang="en-US" altLang="zh-CN" sz="1400" i="1">
                            <a:latin typeface="Cambria Math" panose="02040503050406030204" pitchFamily="18" charset="0"/>
                          </a:rPr>
                          <m:t>𝑡</m:t>
                        </m:r>
                        <m:r>
                          <a:rPr lang="en-US" altLang="zh-CN" sz="1400" i="1">
                            <a:latin typeface="Cambria Math" panose="02040503050406030204" pitchFamily="18" charset="0"/>
                          </a:rPr>
                          <m:t>+1</m:t>
                        </m:r>
                      </m:sup>
                    </m:sSup>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𝜃</m:t>
                        </m:r>
                      </m:e>
                      <m:sup>
                        <m:r>
                          <a:rPr lang="en-US" altLang="zh-CN" sz="1400" i="1">
                            <a:latin typeface="Cambria Math" panose="02040503050406030204" pitchFamily="18" charset="0"/>
                          </a:rPr>
                          <m:t>𝑡</m:t>
                        </m:r>
                      </m:sup>
                    </m:sSup>
                    <m:r>
                      <a:rPr lang="en-US" altLang="zh-CN" sz="1400" i="1">
                        <a:latin typeface="Cambria Math" panose="02040503050406030204" pitchFamily="18" charset="0"/>
                      </a:rPr>
                      <m:t>−</m:t>
                    </m:r>
                    <m:r>
                      <a:rPr lang="en-US" altLang="zh-CN" sz="1400" i="1">
                        <a:latin typeface="Cambria Math" panose="02040503050406030204" pitchFamily="18" charset="0"/>
                      </a:rPr>
                      <m:t>𝜂</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m:t>
                        </m:r>
                      </m:e>
                      <m:sub>
                        <m:r>
                          <a:rPr lang="en-US" altLang="zh-CN" sz="1400" i="1">
                            <a:latin typeface="Cambria Math" panose="02040503050406030204" pitchFamily="18" charset="0"/>
                          </a:rPr>
                          <m:t>𝜃</m:t>
                        </m:r>
                      </m:sub>
                    </m:sSub>
                    <m:r>
                      <a:rPr lang="en-US" altLang="zh-CN" sz="1400" i="1">
                        <a:latin typeface="Cambria Math" panose="02040503050406030204" pitchFamily="18" charset="0"/>
                      </a:rPr>
                      <m:t>𝐽</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𝐷</m:t>
                        </m:r>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𝜃</m:t>
                            </m:r>
                          </m:e>
                          <m:sup>
                            <m:r>
                              <a:rPr lang="en-US" altLang="zh-CN" sz="1400" i="1">
                                <a:latin typeface="Cambria Math" panose="02040503050406030204" pitchFamily="18" charset="0"/>
                              </a:rPr>
                              <m:t>𝑡</m:t>
                            </m:r>
                          </m:sup>
                        </m:sSup>
                      </m:e>
                    </m:d>
                  </m:oMath>
                </a14:m>
                <a:r>
                  <a:rPr lang="en-US" altLang="zh-CN" sz="1400" dirty="0"/>
                  <a:t>; //</a:t>
                </a:r>
                <a:r>
                  <a:rPr lang="zh-CN" altLang="en-US" sz="1400" dirty="0"/>
                  <a:t>参数更新</a:t>
                </a:r>
                <a:endParaRPr lang="en-US" altLang="zh-CN" sz="1400" dirty="0"/>
              </a:p>
              <a:p>
                <a:r>
                  <a:rPr lang="en-US" altLang="zh-CN" sz="1400" dirty="0"/>
                  <a:t>}</a:t>
                </a:r>
                <a:endParaRPr lang="zh-CN" altLang="en-US" sz="1400" dirty="0"/>
              </a:p>
            </p:txBody>
          </p:sp>
        </mc:Choice>
        <mc:Fallback xmlns="">
          <p:sp>
            <p:nvSpPr>
              <p:cNvPr id="224" name="文本框 223"/>
              <p:cNvSpPr txBox="1">
                <a:spLocks noRot="1" noChangeAspect="1" noMove="1" noResize="1" noEditPoints="1" noAdjustHandles="1" noChangeArrowheads="1" noChangeShapeType="1" noTextEdit="1"/>
              </p:cNvSpPr>
              <p:nvPr/>
            </p:nvSpPr>
            <p:spPr>
              <a:xfrm>
                <a:off x="2228549" y="4899170"/>
                <a:ext cx="4597515" cy="1169551"/>
              </a:xfrm>
              <a:prstGeom prst="rect">
                <a:avLst/>
              </a:prstGeom>
              <a:blipFill>
                <a:blip r:embed="rId29"/>
                <a:stretch>
                  <a:fillRect l="-549" t="-1064" b="-3191"/>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39188074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129</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139715" y="1440508"/>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dirty="0">
                <a:latin typeface="+mn-ea"/>
                <a:ea typeface="+mn-ea"/>
              </a:rPr>
              <a:t> </a:t>
            </a:r>
            <a:r>
              <a:rPr kumimoji="1" lang="zh-CN" altLang="en-US" sz="2400" b="0" dirty="0">
                <a:latin typeface="+mn-ea"/>
                <a:ea typeface="+mn-ea"/>
              </a:rPr>
              <a:t>动机</a:t>
            </a:r>
            <a:endParaRPr kumimoji="1" lang="en-US" altLang="zh-CN" b="0" dirty="0">
              <a:latin typeface="+mn-ea"/>
              <a:ea typeface="+mn-ea"/>
            </a:endParaRPr>
          </a:p>
        </p:txBody>
      </p:sp>
      <p:sp>
        <p:nvSpPr>
          <p:cNvPr id="9" name="文本框 8"/>
          <p:cNvSpPr txBox="1"/>
          <p:nvPr/>
        </p:nvSpPr>
        <p:spPr>
          <a:xfrm>
            <a:off x="1507163" y="1976038"/>
            <a:ext cx="7029638"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a:t>对于类似网格结构的数据，前馈神经网络会损失位置信息</a:t>
            </a:r>
            <a:endParaRPr lang="en-US" altLang="zh-CN" sz="1600"/>
          </a:p>
          <a:p>
            <a:pPr marL="285750" indent="-285750">
              <a:buFont typeface="Arial" panose="020B0604020202020204" pitchFamily="34" charset="0"/>
              <a:buChar char="•"/>
            </a:pPr>
            <a:r>
              <a:rPr lang="zh-CN" altLang="en-US" sz="1600"/>
              <a:t>稀疏交互</a:t>
            </a:r>
            <a:endParaRPr lang="en-US" altLang="zh-CN" sz="1600"/>
          </a:p>
          <a:p>
            <a:pPr marL="285750" indent="-285750">
              <a:buFont typeface="Arial" panose="020B0604020202020204" pitchFamily="34" charset="0"/>
              <a:buChar char="•"/>
            </a:pPr>
            <a:r>
              <a:rPr lang="zh-CN" altLang="en-US" sz="1600"/>
              <a:t>参数共享</a:t>
            </a:r>
            <a:endParaRPr lang="en-US" altLang="zh-CN" sz="1600"/>
          </a:p>
          <a:p>
            <a:pPr marL="285750" indent="-285750">
              <a:buFont typeface="Arial" panose="020B0604020202020204" pitchFamily="34" charset="0"/>
              <a:buChar char="•"/>
            </a:pPr>
            <a:r>
              <a:rPr lang="zh-CN" altLang="en-US" sz="1600"/>
              <a:t>等变表示</a:t>
            </a:r>
          </a:p>
        </p:txBody>
      </p:sp>
      <p:sp>
        <p:nvSpPr>
          <p:cNvPr id="2" name="右大括号 1"/>
          <p:cNvSpPr/>
          <p:nvPr/>
        </p:nvSpPr>
        <p:spPr>
          <a:xfrm>
            <a:off x="3916680" y="2240280"/>
            <a:ext cx="259080" cy="5410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p:cNvSpPr txBox="1"/>
          <p:nvPr/>
        </p:nvSpPr>
        <p:spPr>
          <a:xfrm>
            <a:off x="3321685" y="2460032"/>
            <a:ext cx="4381500" cy="369332"/>
          </a:xfrm>
          <a:prstGeom prst="rect">
            <a:avLst/>
          </a:prstGeom>
          <a:noFill/>
        </p:spPr>
        <p:txBody>
          <a:bodyPr wrap="square" rtlCol="0">
            <a:spAutoFit/>
          </a:bodyPr>
          <a:lstStyle/>
          <a:p>
            <a:r>
              <a:rPr lang="zh-CN" altLang="en-US">
                <a:solidFill>
                  <a:schemeClr val="accent1"/>
                </a:solidFill>
              </a:rPr>
              <a:t>对于机器学习系统的三个重要改进思想</a:t>
            </a:r>
          </a:p>
        </p:txBody>
      </p:sp>
      <p:sp>
        <p:nvSpPr>
          <p:cNvPr id="4" name="下箭头 3"/>
          <p:cNvSpPr/>
          <p:nvPr/>
        </p:nvSpPr>
        <p:spPr>
          <a:xfrm>
            <a:off x="2155564" y="3358831"/>
            <a:ext cx="243840" cy="8305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48579" y="4310320"/>
            <a:ext cx="1701650" cy="369332"/>
          </a:xfrm>
          <a:prstGeom prst="rect">
            <a:avLst/>
          </a:prstGeom>
          <a:noFill/>
        </p:spPr>
        <p:txBody>
          <a:bodyPr wrap="square" rtlCol="0">
            <a:spAutoFit/>
          </a:bodyPr>
          <a:lstStyle/>
          <a:p>
            <a:r>
              <a:rPr lang="zh-CN" altLang="en-US">
                <a:solidFill>
                  <a:schemeClr val="accent1"/>
                </a:solidFill>
              </a:rPr>
              <a:t>卷积神经网络</a:t>
            </a:r>
          </a:p>
        </p:txBody>
      </p:sp>
      <p:sp>
        <p:nvSpPr>
          <p:cNvPr id="5" name="文本框 4"/>
          <p:cNvSpPr txBox="1"/>
          <p:nvPr/>
        </p:nvSpPr>
        <p:spPr>
          <a:xfrm>
            <a:off x="3153783" y="3862861"/>
            <a:ext cx="3802381"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a:t>局部性假设：仅使用局部信息就足够进行特征提取</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平移不变性假设：如果一个特征在某一位置是有用的，那么该特征换一个位置也能起到同样的作用</a:t>
            </a:r>
          </a:p>
        </p:txBody>
      </p:sp>
      <p:sp>
        <p:nvSpPr>
          <p:cNvPr id="13" name="右箭头 12"/>
          <p:cNvSpPr/>
          <p:nvPr/>
        </p:nvSpPr>
        <p:spPr>
          <a:xfrm>
            <a:off x="7096887" y="4140585"/>
            <a:ext cx="75438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7084388" y="5255376"/>
            <a:ext cx="75438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942708" y="3924100"/>
            <a:ext cx="2532137" cy="646331"/>
          </a:xfrm>
          <a:prstGeom prst="rect">
            <a:avLst/>
          </a:prstGeom>
          <a:noFill/>
        </p:spPr>
        <p:txBody>
          <a:bodyPr wrap="square" rtlCol="0">
            <a:spAutoFit/>
          </a:bodyPr>
          <a:lstStyle/>
          <a:p>
            <a:r>
              <a:rPr lang="zh-CN" altLang="en-US">
                <a:solidFill>
                  <a:srgbClr val="FF0000"/>
                </a:solidFill>
              </a:rPr>
              <a:t>每个神经元仅会与附近的神经元进行链接</a:t>
            </a:r>
          </a:p>
        </p:txBody>
      </p:sp>
      <p:sp>
        <p:nvSpPr>
          <p:cNvPr id="17" name="文本框 16"/>
          <p:cNvSpPr txBox="1"/>
          <p:nvPr/>
        </p:nvSpPr>
        <p:spPr>
          <a:xfrm>
            <a:off x="7930209" y="5038891"/>
            <a:ext cx="2532137" cy="646331"/>
          </a:xfrm>
          <a:prstGeom prst="rect">
            <a:avLst/>
          </a:prstGeom>
          <a:noFill/>
        </p:spPr>
        <p:txBody>
          <a:bodyPr wrap="square" rtlCol="0">
            <a:spAutoFit/>
          </a:bodyPr>
          <a:lstStyle/>
          <a:p>
            <a:r>
              <a:rPr lang="zh-CN" altLang="en-US">
                <a:solidFill>
                  <a:srgbClr val="FF0000"/>
                </a:solidFill>
              </a:rPr>
              <a:t>在所有的位置进行权重参数共享</a:t>
            </a:r>
          </a:p>
        </p:txBody>
      </p:sp>
    </p:spTree>
    <p:extLst>
      <p:ext uri="{BB962C8B-B14F-4D97-AF65-F5344CB8AC3E}">
        <p14:creationId xmlns:p14="http://schemas.microsoft.com/office/powerpoint/2010/main" val="2311059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2800" dirty="0"/>
          </a:p>
          <a:p>
            <a:pPr marL="457200" lvl="1" indent="0">
              <a:lnSpc>
                <a:spcPct val="150000"/>
              </a:lnSpc>
              <a:buNone/>
            </a:pPr>
            <a:r>
              <a:rPr lang="zh-CN" altLang="en-US" sz="2800" dirty="0"/>
              <a:t>（</a:t>
            </a:r>
            <a:r>
              <a:rPr lang="en-US" altLang="zh-CN" sz="2800" dirty="0"/>
              <a:t>3</a:t>
            </a:r>
            <a:r>
              <a:rPr lang="zh-CN" altLang="en-US" sz="2800" dirty="0"/>
              <a:t>）容易确定模型参数（估计方法证明）</a:t>
            </a:r>
            <a:endParaRPr lang="en-US" altLang="zh-CN" sz="2800" dirty="0"/>
          </a:p>
          <a:p>
            <a:pPr lvl="2">
              <a:lnSpc>
                <a:spcPct val="150000"/>
              </a:lnSpc>
            </a:pPr>
            <a:endParaRPr lang="zh-CN" altLang="en-US"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13" name="Object 3"/>
          <p:cNvGraphicFramePr>
            <a:graphicFrameLocks/>
          </p:cNvGraphicFramePr>
          <p:nvPr>
            <p:extLst>
              <p:ext uri="{D42A27DB-BD31-4B8C-83A1-F6EECF244321}">
                <p14:modId xmlns:p14="http://schemas.microsoft.com/office/powerpoint/2010/main" val="813214451"/>
              </p:ext>
            </p:extLst>
          </p:nvPr>
        </p:nvGraphicFramePr>
        <p:xfrm>
          <a:off x="4483601" y="4990448"/>
          <a:ext cx="2788152" cy="696891"/>
        </p:xfrm>
        <a:graphic>
          <a:graphicData uri="http://schemas.openxmlformats.org/presentationml/2006/ole">
            <mc:AlternateContent xmlns:mc="http://schemas.openxmlformats.org/markup-compatibility/2006">
              <mc:Choice xmlns:v="urn:schemas-microsoft-com:vml" Requires="v">
                <p:oleObj spid="_x0000_s82624" name="Equation" r:id="rId3" imgW="1117440" imgH="304560" progId="Equation.DSMT4">
                  <p:embed/>
                </p:oleObj>
              </mc:Choice>
              <mc:Fallback>
                <p:oleObj name="Equation" r:id="rId3" imgW="1117440" imgH="304560" progId="Equation.DSMT4">
                  <p:embed/>
                  <p:pic>
                    <p:nvPicPr>
                      <p:cNvPr id="361475" name="Object 3"/>
                      <p:cNvPicPr>
                        <a:picLocks noChangeArrowheads="1"/>
                      </p:cNvPicPr>
                      <p:nvPr/>
                    </p:nvPicPr>
                    <p:blipFill>
                      <a:blip r:embed="rId4"/>
                      <a:srcRect/>
                      <a:stretch>
                        <a:fillRect/>
                      </a:stretch>
                    </p:blipFill>
                    <p:spPr bwMode="black">
                      <a:xfrm>
                        <a:off x="4483601" y="4990448"/>
                        <a:ext cx="2788152" cy="696891"/>
                      </a:xfrm>
                      <a:prstGeom prst="rect">
                        <a:avLst/>
                      </a:prstGeom>
                      <a:noFill/>
                      <a:ln>
                        <a:noFill/>
                      </a:ln>
                      <a:effectLst/>
                    </p:spPr>
                  </p:pic>
                </p:oleObj>
              </mc:Fallback>
            </mc:AlternateContent>
          </a:graphicData>
        </a:graphic>
      </p:graphicFrame>
      <p:grpSp>
        <p:nvGrpSpPr>
          <p:cNvPr id="14" name="Group 11"/>
          <p:cNvGrpSpPr>
            <a:grpSpLocks/>
          </p:cNvGrpSpPr>
          <p:nvPr/>
        </p:nvGrpSpPr>
        <p:grpSpPr bwMode="auto">
          <a:xfrm>
            <a:off x="3711336" y="2357799"/>
            <a:ext cx="4176712" cy="1866900"/>
            <a:chOff x="431" y="1071"/>
            <a:chExt cx="2631" cy="1176"/>
          </a:xfrm>
        </p:grpSpPr>
        <p:sp>
          <p:nvSpPr>
            <p:cNvPr id="15" name="Rectangle 5"/>
            <p:cNvSpPr>
              <a:spLocks noChangeArrowheads="1"/>
            </p:cNvSpPr>
            <p:nvPr/>
          </p:nvSpPr>
          <p:spPr bwMode="auto">
            <a:xfrm>
              <a:off x="431" y="1071"/>
              <a:ext cx="263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bg2"/>
                </a:buClr>
                <a:buFont typeface="Wingdings" panose="05000000000000000000" pitchFamily="2" charset="2"/>
                <a:buNone/>
              </a:pPr>
              <a:r>
                <a:rPr kumimoji="1" lang="zh-CN" altLang="en-US" sz="2400" b="0">
                  <a:latin typeface="+mn-ea"/>
                  <a:ea typeface="+mn-ea"/>
                </a:rPr>
                <a:t>对参数     求导，得到</a:t>
              </a:r>
            </a:p>
          </p:txBody>
        </p:sp>
        <p:graphicFrame>
          <p:nvGraphicFramePr>
            <p:cNvPr id="16" name="Object 6"/>
            <p:cNvGraphicFramePr>
              <a:graphicFrameLocks/>
            </p:cNvGraphicFramePr>
            <p:nvPr>
              <p:extLst>
                <p:ext uri="{D42A27DB-BD31-4B8C-83A1-F6EECF244321}">
                  <p14:modId xmlns:p14="http://schemas.microsoft.com/office/powerpoint/2010/main" val="3525528071"/>
                </p:ext>
              </p:extLst>
            </p:nvPr>
          </p:nvGraphicFramePr>
          <p:xfrm>
            <a:off x="1071" y="1071"/>
            <a:ext cx="236" cy="318"/>
          </p:xfrm>
          <a:graphic>
            <a:graphicData uri="http://schemas.openxmlformats.org/presentationml/2006/ole">
              <mc:AlternateContent xmlns:mc="http://schemas.openxmlformats.org/markup-compatibility/2006">
                <mc:Choice xmlns:v="urn:schemas-microsoft-com:vml" Requires="v">
                  <p:oleObj spid="_x0000_s82625" name="Equation" r:id="rId5" imgW="126720" imgH="177480" progId="Equation.DSMT4">
                    <p:embed/>
                  </p:oleObj>
                </mc:Choice>
                <mc:Fallback>
                  <p:oleObj name="Equation" r:id="rId5" imgW="126720" imgH="177480" progId="Equation.DSMT4">
                    <p:embed/>
                    <p:pic>
                      <p:nvPicPr>
                        <p:cNvPr id="14345" name="Object 6"/>
                        <p:cNvPicPr>
                          <a:picLocks noChangeArrowheads="1"/>
                        </p:cNvPicPr>
                        <p:nvPr/>
                      </p:nvPicPr>
                      <p:blipFill>
                        <a:blip r:embed="rId6"/>
                        <a:srcRect/>
                        <a:stretch>
                          <a:fillRect/>
                        </a:stretch>
                      </p:blipFill>
                      <p:spPr bwMode="black">
                        <a:xfrm>
                          <a:off x="1071" y="1071"/>
                          <a:ext cx="236" cy="318"/>
                        </a:xfrm>
                        <a:prstGeom prst="rect">
                          <a:avLst/>
                        </a:prstGeom>
                        <a:noFill/>
                        <a:ln>
                          <a:noFill/>
                        </a:ln>
                        <a:effectLst/>
                      </p:spPr>
                    </p:pic>
                  </p:oleObj>
                </mc:Fallback>
              </mc:AlternateContent>
            </a:graphicData>
          </a:graphic>
        </p:graphicFrame>
        <p:graphicFrame>
          <p:nvGraphicFramePr>
            <p:cNvPr id="17" name="Object 7"/>
            <p:cNvGraphicFramePr>
              <a:graphicFrameLocks/>
            </p:cNvGraphicFramePr>
            <p:nvPr>
              <p:extLst>
                <p:ext uri="{D42A27DB-BD31-4B8C-83A1-F6EECF244321}">
                  <p14:modId xmlns:p14="http://schemas.microsoft.com/office/powerpoint/2010/main" val="3916533823"/>
                </p:ext>
              </p:extLst>
            </p:nvPr>
          </p:nvGraphicFramePr>
          <p:xfrm>
            <a:off x="806" y="1422"/>
            <a:ext cx="2125" cy="825"/>
          </p:xfrm>
          <a:graphic>
            <a:graphicData uri="http://schemas.openxmlformats.org/presentationml/2006/ole">
              <mc:AlternateContent xmlns:mc="http://schemas.openxmlformats.org/markup-compatibility/2006">
                <mc:Choice xmlns:v="urn:schemas-microsoft-com:vml" Requires="v">
                  <p:oleObj spid="_x0000_s82626" name="Equation" r:id="rId7" imgW="1726920" imgH="761760" progId="Equation.DSMT4">
                    <p:embed/>
                  </p:oleObj>
                </mc:Choice>
                <mc:Fallback>
                  <p:oleObj name="Equation" r:id="rId7" imgW="1726920" imgH="761760" progId="Equation.DSMT4">
                    <p:embed/>
                    <p:pic>
                      <p:nvPicPr>
                        <p:cNvPr id="14346" name="Object 7"/>
                        <p:cNvPicPr>
                          <a:picLocks noChangeArrowheads="1"/>
                        </p:cNvPicPr>
                        <p:nvPr/>
                      </p:nvPicPr>
                      <p:blipFill>
                        <a:blip r:embed="rId8"/>
                        <a:srcRect/>
                        <a:stretch>
                          <a:fillRect/>
                        </a:stretch>
                      </p:blipFill>
                      <p:spPr bwMode="black">
                        <a:xfrm>
                          <a:off x="806" y="1422"/>
                          <a:ext cx="2125" cy="825"/>
                        </a:xfrm>
                        <a:prstGeom prst="rect">
                          <a:avLst/>
                        </a:prstGeom>
                        <a:noFill/>
                        <a:ln>
                          <a:noFill/>
                        </a:ln>
                        <a:effectLst/>
                      </p:spPr>
                    </p:pic>
                  </p:oleObj>
                </mc:Fallback>
              </mc:AlternateContent>
            </a:graphicData>
          </a:graphic>
        </p:graphicFrame>
      </p:grpSp>
      <p:sp>
        <p:nvSpPr>
          <p:cNvPr id="18" name="Rectangle 8"/>
          <p:cNvSpPr>
            <a:spLocks noChangeArrowheads="1"/>
          </p:cNvSpPr>
          <p:nvPr/>
        </p:nvSpPr>
        <p:spPr bwMode="auto">
          <a:xfrm>
            <a:off x="3711337" y="4373924"/>
            <a:ext cx="54006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buClr>
                <a:schemeClr val="bg2"/>
              </a:buClr>
              <a:buFont typeface="Wingdings" panose="05000000000000000000" pitchFamily="2" charset="2"/>
              <a:buNone/>
            </a:pPr>
            <a:r>
              <a:rPr kumimoji="1" lang="zh-CN" altLang="en-US" sz="2400" b="0">
                <a:latin typeface="+mn-ea"/>
                <a:ea typeface="+mn-ea"/>
              </a:rPr>
              <a:t>求得模型参数的最小二乘估计：</a:t>
            </a:r>
          </a:p>
        </p:txBody>
      </p:sp>
      <p:sp>
        <p:nvSpPr>
          <p:cNvPr id="2" name="TextBox 1">
            <a:hlinkClick r:id="rId9" action="ppaction://hlinkfile"/>
          </p:cNvPr>
          <p:cNvSpPr txBox="1"/>
          <p:nvPr/>
        </p:nvSpPr>
        <p:spPr>
          <a:xfrm>
            <a:off x="7697570" y="5135925"/>
            <a:ext cx="1005403" cy="584775"/>
          </a:xfrm>
          <a:prstGeom prst="rect">
            <a:avLst/>
          </a:prstGeom>
          <a:noFill/>
        </p:spPr>
        <p:txBody>
          <a:bodyPr wrap="none" rtlCol="0">
            <a:spAutoFit/>
          </a:bodyPr>
          <a:lstStyle/>
          <a:p>
            <a:r>
              <a:rPr lang="zh-CN" altLang="en-US" sz="3200" dirty="0">
                <a:hlinkClick r:id="rId10" action="ppaction://hlinkfile"/>
              </a:rPr>
              <a:t>证明</a:t>
            </a:r>
            <a:endParaRPr lang="zh-CN" altLang="en-US" sz="3200" dirty="0"/>
          </a:p>
        </p:txBody>
      </p:sp>
    </p:spTree>
    <p:extLst>
      <p:ext uri="{BB962C8B-B14F-4D97-AF65-F5344CB8AC3E}">
        <p14:creationId xmlns:p14="http://schemas.microsoft.com/office/powerpoint/2010/main" val="3990209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130</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327973" y="1328463"/>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动机</a:t>
            </a:r>
            <a:endParaRPr kumimoji="1" lang="en-US" altLang="zh-CN" b="0">
              <a:latin typeface="+mn-ea"/>
              <a:ea typeface="+mn-ea"/>
            </a:endParaRPr>
          </a:p>
        </p:txBody>
      </p:sp>
      <p:pic>
        <p:nvPicPr>
          <p:cNvPr id="12" name="图片 11"/>
          <p:cNvPicPr>
            <a:picLocks noChangeAspect="1"/>
          </p:cNvPicPr>
          <p:nvPr/>
        </p:nvPicPr>
        <p:blipFill>
          <a:blip r:embed="rId2"/>
          <a:stretch>
            <a:fillRect/>
          </a:stretch>
        </p:blipFill>
        <p:spPr>
          <a:xfrm>
            <a:off x="1327972" y="1960623"/>
            <a:ext cx="4290060" cy="4096655"/>
          </a:xfrm>
          <a:prstGeom prst="rect">
            <a:avLst/>
          </a:prstGeom>
        </p:spPr>
      </p:pic>
      <p:sp>
        <p:nvSpPr>
          <p:cNvPr id="18" name="文本框 17"/>
          <p:cNvSpPr txBox="1"/>
          <p:nvPr/>
        </p:nvSpPr>
        <p:spPr>
          <a:xfrm>
            <a:off x="5893229" y="1959439"/>
            <a:ext cx="3783330" cy="3416320"/>
          </a:xfrm>
          <a:prstGeom prst="rect">
            <a:avLst/>
          </a:prstGeom>
          <a:noFill/>
        </p:spPr>
        <p:txBody>
          <a:bodyPr wrap="square" rtlCol="0">
            <a:spAutoFit/>
          </a:bodyPr>
          <a:lstStyle/>
          <a:p>
            <a:r>
              <a:rPr lang="zh-CN" altLang="en-US"/>
              <a:t>稀疏交互：</a:t>
            </a:r>
            <a:endParaRPr lang="en-US" altLang="zh-CN"/>
          </a:p>
          <a:p>
            <a:r>
              <a:rPr lang="zh-CN" altLang="en-US"/>
              <a:t>从输入层看，输入层中每一个元素在稀疏交互的情况下仅会影响输出层部分元素，而稠密链接会使得输入层的每一个元素会对所有输出层元素产生影响；</a:t>
            </a:r>
            <a:endParaRPr lang="en-US" altLang="zh-CN"/>
          </a:p>
          <a:p>
            <a:r>
              <a:rPr lang="zh-CN" altLang="en-US"/>
              <a:t>从输出层看，输出层中每一个元素在稀疏交互的情况下仅会受到部分输出层元素影响，而稠密链接会使得输出层的每一个元素都会受到所有输入层元素影响；</a:t>
            </a:r>
          </a:p>
          <a:p>
            <a:endParaRPr lang="zh-CN" altLang="en-US"/>
          </a:p>
        </p:txBody>
      </p:sp>
      <p:sp>
        <p:nvSpPr>
          <p:cNvPr id="19" name="文本框 18"/>
          <p:cNvSpPr txBox="1"/>
          <p:nvPr/>
        </p:nvSpPr>
        <p:spPr>
          <a:xfrm>
            <a:off x="5913637" y="5317805"/>
            <a:ext cx="3470899" cy="646331"/>
          </a:xfrm>
          <a:prstGeom prst="rect">
            <a:avLst/>
          </a:prstGeom>
          <a:noFill/>
        </p:spPr>
        <p:txBody>
          <a:bodyPr wrap="square" rtlCol="0">
            <a:spAutoFit/>
          </a:bodyPr>
          <a:lstStyle/>
          <a:p>
            <a:r>
              <a:rPr lang="zh-CN" altLang="en-US">
                <a:solidFill>
                  <a:srgbClr val="FF0000"/>
                </a:solidFill>
              </a:rPr>
              <a:t>对比前面黑箱建模部分讲到的局部基函数！！两者思想是一致的</a:t>
            </a:r>
          </a:p>
        </p:txBody>
      </p:sp>
    </p:spTree>
    <p:extLst>
      <p:ext uri="{BB962C8B-B14F-4D97-AF65-F5344CB8AC3E}">
        <p14:creationId xmlns:p14="http://schemas.microsoft.com/office/powerpoint/2010/main" val="17798062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131</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529679" y="1540915"/>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动机</a:t>
            </a:r>
            <a:endParaRPr kumimoji="1" lang="en-US" altLang="zh-CN" b="0">
              <a:latin typeface="+mn-ea"/>
              <a:ea typeface="+mn-ea"/>
            </a:endParaRPr>
          </a:p>
        </p:txBody>
      </p:sp>
      <p:sp>
        <p:nvSpPr>
          <p:cNvPr id="18" name="文本框 17"/>
          <p:cNvSpPr txBox="1"/>
          <p:nvPr/>
        </p:nvSpPr>
        <p:spPr>
          <a:xfrm>
            <a:off x="6115342" y="3453433"/>
            <a:ext cx="3783330" cy="1200329"/>
          </a:xfrm>
          <a:prstGeom prst="rect">
            <a:avLst/>
          </a:prstGeom>
          <a:noFill/>
        </p:spPr>
        <p:txBody>
          <a:bodyPr wrap="square" rtlCol="0">
            <a:spAutoFit/>
          </a:bodyPr>
          <a:lstStyle/>
          <a:p>
            <a:r>
              <a:rPr lang="zh-CN" altLang="en-US"/>
              <a:t>稀疏交互：</a:t>
            </a:r>
            <a:endParaRPr lang="en-US" altLang="zh-CN"/>
          </a:p>
          <a:p>
            <a:r>
              <a:rPr lang="zh-CN" altLang="en-US"/>
              <a:t>尽管网络中的</a:t>
            </a:r>
            <a:r>
              <a:rPr lang="zh-CN" altLang="en-US">
                <a:solidFill>
                  <a:srgbClr val="FF0000"/>
                </a:solidFill>
              </a:rPr>
              <a:t>直接连接</a:t>
            </a:r>
            <a:r>
              <a:rPr lang="zh-CN" altLang="en-US"/>
              <a:t>很稀疏，但是更深层中的元素会</a:t>
            </a:r>
            <a:r>
              <a:rPr lang="zh-CN" altLang="en-US">
                <a:solidFill>
                  <a:srgbClr val="FF0000"/>
                </a:solidFill>
              </a:rPr>
              <a:t>间接连接</a:t>
            </a:r>
            <a:r>
              <a:rPr lang="zh-CN" altLang="en-US"/>
              <a:t>到更多的输入元素</a:t>
            </a:r>
          </a:p>
        </p:txBody>
      </p:sp>
      <p:pic>
        <p:nvPicPr>
          <p:cNvPr id="2" name="图片 1"/>
          <p:cNvPicPr>
            <a:picLocks noChangeAspect="1"/>
          </p:cNvPicPr>
          <p:nvPr/>
        </p:nvPicPr>
        <p:blipFill>
          <a:blip r:embed="rId2"/>
          <a:stretch>
            <a:fillRect/>
          </a:stretch>
        </p:blipFill>
        <p:spPr>
          <a:xfrm>
            <a:off x="1529678" y="2801061"/>
            <a:ext cx="4305300" cy="2505075"/>
          </a:xfrm>
          <a:prstGeom prst="rect">
            <a:avLst/>
          </a:prstGeom>
        </p:spPr>
      </p:pic>
    </p:spTree>
    <p:extLst>
      <p:ext uri="{BB962C8B-B14F-4D97-AF65-F5344CB8AC3E}">
        <p14:creationId xmlns:p14="http://schemas.microsoft.com/office/powerpoint/2010/main" val="22891448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a:xfrm>
            <a:off x="9849951" y="6471710"/>
            <a:ext cx="670143" cy="365125"/>
          </a:xfrm>
        </p:spPr>
        <p:txBody>
          <a:bodyPr/>
          <a:lstStyle/>
          <a:p>
            <a:fld id="{992410F8-5038-4D67-BFCB-CC041677B2F5}" type="slidenum">
              <a:rPr lang="zh-CN" altLang="en-US" smtClean="0"/>
              <a:t>132</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220397" y="1328463"/>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卷积</a:t>
            </a:r>
            <a:endParaRPr kumimoji="1" lang="en-US" altLang="zh-CN" b="0">
              <a:latin typeface="+mn-ea"/>
              <a:ea typeface="+mn-ea"/>
            </a:endParaRPr>
          </a:p>
        </p:txBody>
      </p:sp>
      <p:sp>
        <p:nvSpPr>
          <p:cNvPr id="3" name="文本框 2"/>
          <p:cNvSpPr txBox="1"/>
          <p:nvPr/>
        </p:nvSpPr>
        <p:spPr>
          <a:xfrm>
            <a:off x="1452106" y="2070337"/>
            <a:ext cx="1754990" cy="369332"/>
          </a:xfrm>
          <a:prstGeom prst="rect">
            <a:avLst/>
          </a:prstGeom>
          <a:noFill/>
        </p:spPr>
        <p:txBody>
          <a:bodyPr wrap="square" rtlCol="0">
            <a:spAutoFit/>
          </a:bodyPr>
          <a:lstStyle/>
          <a:p>
            <a:r>
              <a:rPr lang="zh-CN" altLang="en-US"/>
              <a:t>离散卷积</a:t>
            </a:r>
          </a:p>
        </p:txBody>
      </p:sp>
      <p:sp>
        <p:nvSpPr>
          <p:cNvPr id="11" name="文本框 10"/>
          <p:cNvSpPr txBox="1"/>
          <p:nvPr/>
        </p:nvSpPr>
        <p:spPr>
          <a:xfrm>
            <a:off x="5248677" y="2070337"/>
            <a:ext cx="1937870" cy="369332"/>
          </a:xfrm>
          <a:prstGeom prst="rect">
            <a:avLst/>
          </a:prstGeom>
          <a:noFill/>
        </p:spPr>
        <p:txBody>
          <a:bodyPr wrap="square" rtlCol="0">
            <a:spAutoFit/>
          </a:bodyPr>
          <a:lstStyle/>
          <a:p>
            <a:r>
              <a:rPr lang="zh-CN" altLang="en-US"/>
              <a:t>离散互相关</a:t>
            </a:r>
          </a:p>
        </p:txBody>
      </p:sp>
      <mc:AlternateContent xmlns:mc="http://schemas.openxmlformats.org/markup-compatibility/2006" xmlns:a14="http://schemas.microsoft.com/office/drawing/2010/main">
        <mc:Choice Requires="a14">
          <p:sp>
            <p:nvSpPr>
              <p:cNvPr id="12" name="文本框 11"/>
              <p:cNvSpPr txBox="1"/>
              <p:nvPr/>
            </p:nvSpPr>
            <p:spPr>
              <a:xfrm>
                <a:off x="1165517" y="2531919"/>
                <a:ext cx="4083161" cy="847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m:t>
                          </m:r>
                        </m:sub>
                        <m:sup>
                          <m:r>
                            <a:rPr lang="en-US" altLang="zh-CN" i="1">
                              <a:latin typeface="Cambria Math" panose="02040503050406030204" pitchFamily="18" charset="0"/>
                            </a:rPr>
                            <m:t>∞</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𝑚</m:t>
                              </m:r>
                            </m:e>
                          </m:d>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nary>
                    </m:oMath>
                  </m:oMathPara>
                </a14:m>
                <a:endParaRPr lang="zh-CN" altLang="en-US"/>
              </a:p>
            </p:txBody>
          </p:sp>
        </mc:Choice>
        <mc:Fallback xmlns="">
          <p:sp>
            <p:nvSpPr>
              <p:cNvPr id="12" name="文本框 11"/>
              <p:cNvSpPr txBox="1">
                <a:spLocks noRot="1" noChangeAspect="1" noMove="1" noResize="1" noEditPoints="1" noAdjustHandles="1" noChangeArrowheads="1" noChangeShapeType="1" noTextEdit="1"/>
              </p:cNvSpPr>
              <p:nvPr/>
            </p:nvSpPr>
            <p:spPr>
              <a:xfrm>
                <a:off x="1165517" y="2531919"/>
                <a:ext cx="4083161" cy="847604"/>
              </a:xfrm>
              <a:prstGeom prst="rect">
                <a:avLst/>
              </a:prstGeom>
              <a:blipFill>
                <a:blip r:embed="rId2"/>
                <a:stretch>
                  <a:fillRect t="-101493" b="-156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080333" y="2531919"/>
                <a:ext cx="4083161" cy="847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𝑔</m:t>
                          </m:r>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𝑚</m:t>
                          </m:r>
                          <m:r>
                            <a:rPr lang="en-US" altLang="zh-CN" i="1">
                              <a:latin typeface="Cambria Math" panose="02040503050406030204" pitchFamily="18" charset="0"/>
                            </a:rPr>
                            <m:t>=−∞</m:t>
                          </m:r>
                        </m:sub>
                        <m:sup>
                          <m:r>
                            <a:rPr lang="en-US" altLang="zh-CN" i="1">
                              <a:latin typeface="Cambria Math" panose="02040503050406030204" pitchFamily="18" charset="0"/>
                            </a:rPr>
                            <m:t>∞</m:t>
                          </m:r>
                        </m:sup>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𝑚</m:t>
                              </m:r>
                            </m:e>
                          </m:d>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nary>
                    </m:oMath>
                  </m:oMathPara>
                </a14:m>
                <a:endParaRPr lang="zh-CN" altLang="en-US"/>
              </a:p>
            </p:txBody>
          </p:sp>
        </mc:Choice>
        <mc:Fallback xmlns="">
          <p:sp>
            <p:nvSpPr>
              <p:cNvPr id="13" name="文本框 12"/>
              <p:cNvSpPr txBox="1">
                <a:spLocks noRot="1" noChangeAspect="1" noMove="1" noResize="1" noEditPoints="1" noAdjustHandles="1" noChangeArrowheads="1" noChangeShapeType="1" noTextEdit="1"/>
              </p:cNvSpPr>
              <p:nvPr/>
            </p:nvSpPr>
            <p:spPr>
              <a:xfrm>
                <a:off x="5080333" y="2531919"/>
                <a:ext cx="4083161" cy="847604"/>
              </a:xfrm>
              <a:prstGeom prst="rect">
                <a:avLst/>
              </a:prstGeom>
              <a:blipFill>
                <a:blip r:embed="rId3"/>
                <a:stretch>
                  <a:fillRect t="-101493" b="-156716"/>
                </a:stretch>
              </a:blipFill>
            </p:spPr>
            <p:txBody>
              <a:bodyPr/>
              <a:lstStyle/>
              <a:p>
                <a:r>
                  <a:rPr lang="zh-CN" altLang="en-US">
                    <a:noFill/>
                  </a:rPr>
                  <a:t> </a:t>
                </a:r>
              </a:p>
            </p:txBody>
          </p:sp>
        </mc:Fallback>
      </mc:AlternateContent>
      <p:sp>
        <p:nvSpPr>
          <p:cNvPr id="4" name="文本框 3"/>
          <p:cNvSpPr txBox="1"/>
          <p:nvPr/>
        </p:nvSpPr>
        <p:spPr>
          <a:xfrm>
            <a:off x="1452106" y="3528027"/>
            <a:ext cx="4975588" cy="646331"/>
          </a:xfrm>
          <a:prstGeom prst="rect">
            <a:avLst/>
          </a:prstGeom>
          <a:noFill/>
        </p:spPr>
        <p:txBody>
          <a:bodyPr wrap="square" rtlCol="0">
            <a:spAutoFit/>
          </a:bodyPr>
          <a:lstStyle/>
          <a:p>
            <a:r>
              <a:rPr lang="zh-CN" altLang="en-US" dirty="0"/>
              <a:t>两者的区别在于卷积会对卷积核进行</a:t>
            </a:r>
            <a:r>
              <a:rPr lang="zh-CN" altLang="en-US" dirty="0">
                <a:solidFill>
                  <a:srgbClr val="FF0000"/>
                </a:solidFill>
              </a:rPr>
              <a:t>翻转</a:t>
            </a:r>
            <a:r>
              <a:rPr lang="zh-CN" altLang="en-US" dirty="0"/>
              <a:t>操作，互相关并不会</a:t>
            </a:r>
          </a:p>
        </p:txBody>
      </p:sp>
      <p:sp>
        <p:nvSpPr>
          <p:cNvPr id="14" name="文本框 13"/>
          <p:cNvSpPr txBox="1"/>
          <p:nvPr/>
        </p:nvSpPr>
        <p:spPr>
          <a:xfrm>
            <a:off x="1452106" y="4287260"/>
            <a:ext cx="5177294" cy="646331"/>
          </a:xfrm>
          <a:prstGeom prst="rect">
            <a:avLst/>
          </a:prstGeom>
          <a:noFill/>
        </p:spPr>
        <p:txBody>
          <a:bodyPr wrap="square" rtlCol="0">
            <a:spAutoFit/>
          </a:bodyPr>
          <a:lstStyle/>
          <a:p>
            <a:r>
              <a:rPr lang="zh-CN" altLang="en-US" dirty="0">
                <a:solidFill>
                  <a:srgbClr val="FF0000"/>
                </a:solidFill>
              </a:rPr>
              <a:t>翻转</a:t>
            </a:r>
            <a:r>
              <a:rPr lang="zh-CN" altLang="en-US" dirty="0"/>
              <a:t>带来的好处：卷积具有可交换性，但在神经网络中这样的性质并不重要</a:t>
            </a:r>
          </a:p>
        </p:txBody>
      </p:sp>
      <p:sp>
        <p:nvSpPr>
          <p:cNvPr id="16" name="文本框 15"/>
          <p:cNvSpPr txBox="1"/>
          <p:nvPr/>
        </p:nvSpPr>
        <p:spPr>
          <a:xfrm>
            <a:off x="1452105" y="5113126"/>
            <a:ext cx="5177293" cy="1200329"/>
          </a:xfrm>
          <a:prstGeom prst="rect">
            <a:avLst/>
          </a:prstGeom>
          <a:noFill/>
        </p:spPr>
        <p:txBody>
          <a:bodyPr wrap="square" rtlCol="0">
            <a:spAutoFit/>
          </a:bodyPr>
          <a:lstStyle/>
          <a:p>
            <a:r>
              <a:rPr lang="zh-CN" altLang="en-US" dirty="0"/>
              <a:t>实际的深度学习库都是实现的</a:t>
            </a:r>
            <a:r>
              <a:rPr lang="zh-CN" altLang="en-US" dirty="0">
                <a:solidFill>
                  <a:srgbClr val="FF0000"/>
                </a:solidFill>
              </a:rPr>
              <a:t>互相关函数</a:t>
            </a:r>
            <a:r>
              <a:rPr lang="zh-CN" altLang="en-US" dirty="0"/>
              <a:t>然后称之为</a:t>
            </a:r>
            <a:r>
              <a:rPr lang="zh-CN" altLang="en-US" dirty="0">
                <a:solidFill>
                  <a:srgbClr val="FF0000"/>
                </a:solidFill>
              </a:rPr>
              <a:t>卷积</a:t>
            </a:r>
            <a:r>
              <a:rPr lang="zh-CN" altLang="en-US" dirty="0"/>
              <a:t>，</a:t>
            </a:r>
            <a:r>
              <a:rPr lang="zh-CN" altLang="en-US" dirty="0">
                <a:solidFill>
                  <a:srgbClr val="FF0000"/>
                </a:solidFill>
              </a:rPr>
              <a:t>卷积神经网络也采用的是互相关操作而不是卷积操作</a:t>
            </a:r>
            <a:r>
              <a:rPr lang="zh-CN" altLang="en-US" dirty="0"/>
              <a:t>，因为学习算法可以在核的适当位置学到适当的值。</a:t>
            </a:r>
          </a:p>
        </p:txBody>
      </p:sp>
      <p:sp>
        <p:nvSpPr>
          <p:cNvPr id="5" name="矩形 4"/>
          <p:cNvSpPr/>
          <p:nvPr/>
        </p:nvSpPr>
        <p:spPr>
          <a:xfrm>
            <a:off x="4263167" y="4344066"/>
            <a:ext cx="985511" cy="266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6796650" y="4411663"/>
            <a:ext cx="1104900" cy="133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7901550" y="4271461"/>
                <a:ext cx="27508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𝑔</m:t>
                          </m:r>
                        </m:e>
                      </m:d>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𝑓</m:t>
                          </m:r>
                        </m:e>
                      </m:d>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a:p>
            </p:txBody>
          </p:sp>
        </mc:Choice>
        <mc:Fallback xmlns="">
          <p:sp>
            <p:nvSpPr>
              <p:cNvPr id="17" name="文本框 16"/>
              <p:cNvSpPr txBox="1">
                <a:spLocks noRot="1" noChangeAspect="1" noMove="1" noResize="1" noEditPoints="1" noAdjustHandles="1" noChangeArrowheads="1" noChangeShapeType="1" noTextEdit="1"/>
              </p:cNvSpPr>
              <p:nvPr/>
            </p:nvSpPr>
            <p:spPr>
              <a:xfrm>
                <a:off x="7901550" y="4271461"/>
                <a:ext cx="2750820" cy="369332"/>
              </a:xfrm>
              <a:prstGeom prst="rect">
                <a:avLst/>
              </a:prstGeom>
              <a:blipFill>
                <a:blip r:embed="rId4"/>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4685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133</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卷积：局部链接</a:t>
            </a:r>
            <a:endParaRPr kumimoji="1" lang="en-US" altLang="zh-CN" b="0">
              <a:latin typeface="+mn-ea"/>
              <a:ea typeface="+mn-ea"/>
            </a:endParaRPr>
          </a:p>
        </p:txBody>
      </p:sp>
      <p:pic>
        <p:nvPicPr>
          <p:cNvPr id="2" name="图片 1"/>
          <p:cNvPicPr>
            <a:picLocks noChangeAspect="1"/>
          </p:cNvPicPr>
          <p:nvPr/>
        </p:nvPicPr>
        <p:blipFill>
          <a:blip r:embed="rId2"/>
          <a:stretch>
            <a:fillRect/>
          </a:stretch>
        </p:blipFill>
        <p:spPr>
          <a:xfrm>
            <a:off x="5078563" y="1084815"/>
            <a:ext cx="5086350" cy="4991100"/>
          </a:xfrm>
          <a:prstGeom prst="rect">
            <a:avLst/>
          </a:prstGeom>
        </p:spPr>
      </p:pic>
      <mc:AlternateContent xmlns:mc="http://schemas.openxmlformats.org/markup-compatibility/2006" xmlns:a14="http://schemas.microsoft.com/office/drawing/2010/main">
        <mc:Choice Requires="a14">
          <p:sp>
            <p:nvSpPr>
              <p:cNvPr id="18" name="文本框 17"/>
              <p:cNvSpPr txBox="1"/>
              <p:nvPr/>
            </p:nvSpPr>
            <p:spPr>
              <a:xfrm>
                <a:off x="1587599" y="4183380"/>
                <a:ext cx="4257935" cy="10665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𝐾</m:t>
                          </m:r>
                        </m:e>
                      </m:d>
                      <m:d>
                        <m:dPr>
                          <m:ctrlPr>
                            <a:rPr lang="en-US" altLang="zh-CN" i="1">
                              <a:latin typeface="Cambria Math" panose="02040503050406030204" pitchFamily="18" charset="0"/>
                            </a:rPr>
                          </m:ctrlPr>
                        </m:dPr>
                        <m:e>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sub>
                        <m:sup/>
                        <m:e>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m:oMathPara>
                </a14:m>
                <a:endParaRPr lang="zh-CN" altLang="en-US"/>
              </a:p>
            </p:txBody>
          </p:sp>
        </mc:Choice>
        <mc:Fallback xmlns="">
          <p:sp>
            <p:nvSpPr>
              <p:cNvPr id="18" name="文本框 17"/>
              <p:cNvSpPr txBox="1">
                <a:spLocks noRot="1" noChangeAspect="1" noMove="1" noResize="1" noEditPoints="1" noAdjustHandles="1" noChangeArrowheads="1" noChangeShapeType="1" noTextEdit="1"/>
              </p:cNvSpPr>
              <p:nvPr/>
            </p:nvSpPr>
            <p:spPr>
              <a:xfrm>
                <a:off x="1587599" y="4183380"/>
                <a:ext cx="4257935" cy="1066510"/>
              </a:xfrm>
              <a:prstGeom prst="rect">
                <a:avLst/>
              </a:prstGeom>
              <a:blipFill>
                <a:blip r:embed="rId3"/>
                <a:stretch>
                  <a:fillRect t="-62353" b="-118824"/>
                </a:stretch>
              </a:blipFill>
            </p:spPr>
            <p:txBody>
              <a:bodyPr/>
              <a:lstStyle/>
              <a:p>
                <a:r>
                  <a:rPr lang="zh-CN" altLang="en-US">
                    <a:noFill/>
                  </a:rPr>
                  <a:t> </a:t>
                </a:r>
              </a:p>
            </p:txBody>
          </p:sp>
        </mc:Fallback>
      </mc:AlternateContent>
      <p:sp>
        <p:nvSpPr>
          <p:cNvPr id="19" name="文本框 18"/>
          <p:cNvSpPr txBox="1"/>
          <p:nvPr/>
        </p:nvSpPr>
        <p:spPr>
          <a:xfrm>
            <a:off x="3183165" y="2657035"/>
            <a:ext cx="2034540" cy="923330"/>
          </a:xfrm>
          <a:prstGeom prst="rect">
            <a:avLst/>
          </a:prstGeom>
          <a:noFill/>
          <a:ln>
            <a:solidFill>
              <a:schemeClr val="accent1"/>
            </a:solidFill>
          </a:ln>
        </p:spPr>
        <p:txBody>
          <a:bodyPr wrap="square" rtlCol="0">
            <a:spAutoFit/>
          </a:bodyPr>
          <a:lstStyle/>
          <a:p>
            <a:r>
              <a:rPr lang="zh-CN" altLang="en-US">
                <a:solidFill>
                  <a:schemeClr val="accent1"/>
                </a:solidFill>
              </a:rPr>
              <a:t>两个同样大小的矩阵之间的按位乘积之后求和</a:t>
            </a:r>
          </a:p>
        </p:txBody>
      </p:sp>
    </p:spTree>
    <p:extLst>
      <p:ext uri="{BB962C8B-B14F-4D97-AF65-F5344CB8AC3E}">
        <p14:creationId xmlns:p14="http://schemas.microsoft.com/office/powerpoint/2010/main" val="40732647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134</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卷积神经网络：多特征卷积层</a:t>
            </a:r>
            <a:endParaRPr kumimoji="1" lang="en-US" altLang="zh-CN" b="0">
              <a:latin typeface="+mn-ea"/>
              <a:ea typeface="+mn-ea"/>
            </a:endParaRPr>
          </a:p>
        </p:txBody>
      </p:sp>
      <p:grpSp>
        <p:nvGrpSpPr>
          <p:cNvPr id="33" name="组合 32"/>
          <p:cNvGrpSpPr/>
          <p:nvPr/>
        </p:nvGrpSpPr>
        <p:grpSpPr>
          <a:xfrm>
            <a:off x="2276476" y="2409052"/>
            <a:ext cx="8101964" cy="2963048"/>
            <a:chOff x="699136" y="2203312"/>
            <a:chExt cx="8084783" cy="2963048"/>
          </a:xfrm>
        </p:grpSpPr>
        <p:sp>
          <p:nvSpPr>
            <p:cNvPr id="2" name="立方体 1"/>
            <p:cNvSpPr/>
            <p:nvPr/>
          </p:nvSpPr>
          <p:spPr>
            <a:xfrm>
              <a:off x="699136" y="2203312"/>
              <a:ext cx="1277393" cy="2963048"/>
            </a:xfrm>
            <a:prstGeom prst="cube">
              <a:avLst>
                <a:gd name="adj" fmla="val 87039"/>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立方体 2"/>
            <p:cNvSpPr/>
            <p:nvPr/>
          </p:nvSpPr>
          <p:spPr>
            <a:xfrm>
              <a:off x="1021080" y="3150236"/>
              <a:ext cx="464820" cy="917932"/>
            </a:xfrm>
            <a:prstGeom prst="cube">
              <a:avLst>
                <a:gd name="adj" fmla="val 69608"/>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立方体 3"/>
            <p:cNvSpPr/>
            <p:nvPr/>
          </p:nvSpPr>
          <p:spPr>
            <a:xfrm>
              <a:off x="3345180" y="3466893"/>
              <a:ext cx="190500" cy="236427"/>
            </a:xfrm>
            <a:prstGeom prst="cube">
              <a:avLst>
                <a:gd name="adj" fmla="val 38333"/>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3" idx="0"/>
              <a:endCxn id="4" idx="0"/>
            </p:cNvCxnSpPr>
            <p:nvPr/>
          </p:nvCxnSpPr>
          <p:spPr>
            <a:xfrm>
              <a:off x="1415266" y="3150236"/>
              <a:ext cx="2061676" cy="31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3" idx="1"/>
              <a:endCxn id="4" idx="1"/>
            </p:cNvCxnSpPr>
            <p:nvPr/>
          </p:nvCxnSpPr>
          <p:spPr>
            <a:xfrm>
              <a:off x="1091714" y="3473788"/>
              <a:ext cx="2312204" cy="661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 idx="3"/>
              <a:endCxn id="4" idx="3"/>
            </p:cNvCxnSpPr>
            <p:nvPr/>
          </p:nvCxnSpPr>
          <p:spPr>
            <a:xfrm flipV="1">
              <a:off x="1091714" y="3703320"/>
              <a:ext cx="2312204" cy="364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4" idx="2"/>
            </p:cNvCxnSpPr>
            <p:nvPr/>
          </p:nvCxnSpPr>
          <p:spPr>
            <a:xfrm flipV="1">
              <a:off x="1482956" y="3621619"/>
              <a:ext cx="1862224" cy="129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72840" y="3582324"/>
              <a:ext cx="1417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立方体 24"/>
            <p:cNvSpPr/>
            <p:nvPr/>
          </p:nvSpPr>
          <p:spPr>
            <a:xfrm>
              <a:off x="5299111" y="2203312"/>
              <a:ext cx="1124550" cy="2427739"/>
            </a:xfrm>
            <a:prstGeom prst="cube">
              <a:avLst>
                <a:gd name="adj" fmla="val 87039"/>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1976529" y="2295836"/>
                  <a:ext cx="2476584" cy="369332"/>
                </a:xfrm>
                <a:prstGeom prst="rect">
                  <a:avLst/>
                </a:prstGeom>
                <a:noFill/>
              </p:spPr>
              <p:txBody>
                <a:bodyPr wrap="square" rtlCol="0">
                  <a:spAutoFit/>
                </a:bodyPr>
                <a:lstStyle/>
                <a:p>
                  <a:r>
                    <a:rPr lang="zh-CN" altLang="en-US"/>
                    <a:t>输入：</a:t>
                  </a:r>
                  <a14:m>
                    <m:oMath xmlns:m="http://schemas.openxmlformats.org/officeDocument/2006/math">
                      <m:r>
                        <a:rPr lang="en-US" altLang="zh-CN" i="1">
                          <a:latin typeface="Cambria Math" panose="02040503050406030204" pitchFamily="18" charset="0"/>
                        </a:rPr>
                        <m:t>32×32×3</m:t>
                      </m:r>
                    </m:oMath>
                  </a14:m>
                  <a:endParaRPr lang="zh-CN" altLang="en-US"/>
                </a:p>
              </p:txBody>
            </p:sp>
          </mc:Choice>
          <mc:Fallback xmlns="">
            <p:sp>
              <p:nvSpPr>
                <p:cNvPr id="30" name="文本框 29"/>
                <p:cNvSpPr txBox="1">
                  <a:spLocks noRot="1" noChangeAspect="1" noMove="1" noResize="1" noEditPoints="1" noAdjustHandles="1" noChangeArrowheads="1" noChangeShapeType="1" noTextEdit="1"/>
                </p:cNvSpPr>
                <p:nvPr/>
              </p:nvSpPr>
              <p:spPr>
                <a:xfrm>
                  <a:off x="1976529" y="2295836"/>
                  <a:ext cx="2476584" cy="369332"/>
                </a:xfrm>
                <a:prstGeom prst="rect">
                  <a:avLst/>
                </a:prstGeom>
                <a:blipFill>
                  <a:blip r:embed="rId2"/>
                  <a:stretch>
                    <a:fillRect l="-196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1059096" y="4118379"/>
                  <a:ext cx="2476584" cy="369332"/>
                </a:xfrm>
                <a:prstGeom prst="rect">
                  <a:avLst/>
                </a:prstGeom>
                <a:noFill/>
              </p:spPr>
              <p:txBody>
                <a:bodyPr wrap="square" rtlCol="0">
                  <a:spAutoFit/>
                </a:bodyPr>
                <a:lstStyle/>
                <a:p>
                  <a:r>
                    <a:rPr lang="zh-CN" altLang="en-US"/>
                    <a:t>卷积核：</a:t>
                  </a:r>
                  <a14:m>
                    <m:oMath xmlns:m="http://schemas.openxmlformats.org/officeDocument/2006/math">
                      <m:r>
                        <a:rPr lang="en-US" altLang="zh-CN" i="1">
                          <a:latin typeface="Cambria Math" panose="02040503050406030204" pitchFamily="18" charset="0"/>
                        </a:rPr>
                        <m:t>5×5×3</m:t>
                      </m:r>
                    </m:oMath>
                  </a14:m>
                  <a:endParaRPr lang="zh-CN" altLang="en-US"/>
                </a:p>
              </p:txBody>
            </p:sp>
          </mc:Choice>
          <mc:Fallback xmlns="">
            <p:sp>
              <p:nvSpPr>
                <p:cNvPr id="31" name="文本框 30"/>
                <p:cNvSpPr txBox="1">
                  <a:spLocks noRot="1" noChangeAspect="1" noMove="1" noResize="1" noEditPoints="1" noAdjustHandles="1" noChangeArrowheads="1" noChangeShapeType="1" noTextEdit="1"/>
                </p:cNvSpPr>
                <p:nvPr/>
              </p:nvSpPr>
              <p:spPr>
                <a:xfrm>
                  <a:off x="1059096" y="4118379"/>
                  <a:ext cx="2476584" cy="369332"/>
                </a:xfrm>
                <a:prstGeom prst="rect">
                  <a:avLst/>
                </a:prstGeom>
                <a:blipFill>
                  <a:blip r:embed="rId3"/>
                  <a:stretch>
                    <a:fillRect l="-221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6307335" y="4068168"/>
                  <a:ext cx="2476584" cy="369332"/>
                </a:xfrm>
                <a:prstGeom prst="rect">
                  <a:avLst/>
                </a:prstGeom>
                <a:noFill/>
              </p:spPr>
              <p:txBody>
                <a:bodyPr wrap="square" rtlCol="0">
                  <a:spAutoFit/>
                </a:bodyPr>
                <a:lstStyle/>
                <a:p>
                  <a:r>
                    <a:rPr lang="zh-CN" altLang="en-US"/>
                    <a:t>特征图：</a:t>
                  </a:r>
                  <a14:m>
                    <m:oMath xmlns:m="http://schemas.openxmlformats.org/officeDocument/2006/math">
                      <m:r>
                        <a:rPr lang="en-US" altLang="zh-CN" i="1">
                          <a:latin typeface="Cambria Math" panose="02040503050406030204" pitchFamily="18" charset="0"/>
                        </a:rPr>
                        <m:t>28×28×1</m:t>
                      </m:r>
                    </m:oMath>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6307335" y="4068168"/>
                  <a:ext cx="2476584" cy="369332"/>
                </a:xfrm>
                <a:prstGeom prst="rect">
                  <a:avLst/>
                </a:prstGeom>
                <a:blipFill>
                  <a:blip r:embed="rId4"/>
                  <a:stretch>
                    <a:fillRect l="-1961" t="-8197" b="-2459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32094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135</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卷积神经网络：多特征卷积层</a:t>
            </a:r>
            <a:endParaRPr kumimoji="1" lang="en-US" altLang="zh-CN" b="0">
              <a:latin typeface="+mn-ea"/>
              <a:ea typeface="+mn-ea"/>
            </a:endParaRPr>
          </a:p>
        </p:txBody>
      </p:sp>
      <p:grpSp>
        <p:nvGrpSpPr>
          <p:cNvPr id="33" name="组合 32"/>
          <p:cNvGrpSpPr/>
          <p:nvPr/>
        </p:nvGrpSpPr>
        <p:grpSpPr>
          <a:xfrm>
            <a:off x="2276476" y="2409052"/>
            <a:ext cx="8101964" cy="2963048"/>
            <a:chOff x="699136" y="2203312"/>
            <a:chExt cx="8084783" cy="2963048"/>
          </a:xfrm>
        </p:grpSpPr>
        <p:sp>
          <p:nvSpPr>
            <p:cNvPr id="2" name="立方体 1"/>
            <p:cNvSpPr/>
            <p:nvPr/>
          </p:nvSpPr>
          <p:spPr>
            <a:xfrm>
              <a:off x="699136" y="2203312"/>
              <a:ext cx="1277393" cy="2963048"/>
            </a:xfrm>
            <a:prstGeom prst="cube">
              <a:avLst>
                <a:gd name="adj" fmla="val 87039"/>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立方体 2"/>
            <p:cNvSpPr/>
            <p:nvPr/>
          </p:nvSpPr>
          <p:spPr>
            <a:xfrm>
              <a:off x="1021080" y="3150236"/>
              <a:ext cx="464820" cy="917932"/>
            </a:xfrm>
            <a:prstGeom prst="cube">
              <a:avLst>
                <a:gd name="adj" fmla="val 69608"/>
              </a:avLst>
            </a:prstGeom>
            <a:solidFill>
              <a:schemeClr val="accent6">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立方体 3"/>
            <p:cNvSpPr/>
            <p:nvPr/>
          </p:nvSpPr>
          <p:spPr>
            <a:xfrm>
              <a:off x="3345180" y="3466893"/>
              <a:ext cx="190500" cy="236427"/>
            </a:xfrm>
            <a:prstGeom prst="cube">
              <a:avLst>
                <a:gd name="adj" fmla="val 38333"/>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3" idx="0"/>
              <a:endCxn id="4" idx="0"/>
            </p:cNvCxnSpPr>
            <p:nvPr/>
          </p:nvCxnSpPr>
          <p:spPr>
            <a:xfrm>
              <a:off x="1415266" y="3150236"/>
              <a:ext cx="2061676" cy="316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3" idx="1"/>
              <a:endCxn id="4" idx="1"/>
            </p:cNvCxnSpPr>
            <p:nvPr/>
          </p:nvCxnSpPr>
          <p:spPr>
            <a:xfrm>
              <a:off x="1091714" y="3473788"/>
              <a:ext cx="2312204" cy="661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 idx="3"/>
              <a:endCxn id="4" idx="3"/>
            </p:cNvCxnSpPr>
            <p:nvPr/>
          </p:nvCxnSpPr>
          <p:spPr>
            <a:xfrm flipV="1">
              <a:off x="1091714" y="3703320"/>
              <a:ext cx="2312204" cy="364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4" idx="2"/>
            </p:cNvCxnSpPr>
            <p:nvPr/>
          </p:nvCxnSpPr>
          <p:spPr>
            <a:xfrm flipV="1">
              <a:off x="1482956" y="3621619"/>
              <a:ext cx="1862224" cy="129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72840" y="3582324"/>
              <a:ext cx="1417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立方体 24"/>
            <p:cNvSpPr/>
            <p:nvPr/>
          </p:nvSpPr>
          <p:spPr>
            <a:xfrm>
              <a:off x="5299111" y="2203312"/>
              <a:ext cx="1124550" cy="2427739"/>
            </a:xfrm>
            <a:prstGeom prst="cube">
              <a:avLst>
                <a:gd name="adj" fmla="val 87039"/>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1976529" y="2295836"/>
                  <a:ext cx="2476584" cy="369332"/>
                </a:xfrm>
                <a:prstGeom prst="rect">
                  <a:avLst/>
                </a:prstGeom>
                <a:noFill/>
              </p:spPr>
              <p:txBody>
                <a:bodyPr wrap="square" rtlCol="0">
                  <a:spAutoFit/>
                </a:bodyPr>
                <a:lstStyle/>
                <a:p>
                  <a:r>
                    <a:rPr lang="zh-CN" altLang="en-US"/>
                    <a:t>输入：</a:t>
                  </a:r>
                  <a14:m>
                    <m:oMath xmlns:m="http://schemas.openxmlformats.org/officeDocument/2006/math">
                      <m:r>
                        <a:rPr lang="en-US" altLang="zh-CN" i="1">
                          <a:latin typeface="Cambria Math" panose="02040503050406030204" pitchFamily="18" charset="0"/>
                        </a:rPr>
                        <m:t>32×32×3</m:t>
                      </m:r>
                    </m:oMath>
                  </a14:m>
                  <a:endParaRPr lang="zh-CN" altLang="en-US"/>
                </a:p>
              </p:txBody>
            </p:sp>
          </mc:Choice>
          <mc:Fallback xmlns="">
            <p:sp>
              <p:nvSpPr>
                <p:cNvPr id="30" name="文本框 29"/>
                <p:cNvSpPr txBox="1">
                  <a:spLocks noRot="1" noChangeAspect="1" noMove="1" noResize="1" noEditPoints="1" noAdjustHandles="1" noChangeArrowheads="1" noChangeShapeType="1" noTextEdit="1"/>
                </p:cNvSpPr>
                <p:nvPr/>
              </p:nvSpPr>
              <p:spPr>
                <a:xfrm>
                  <a:off x="1976529" y="2295836"/>
                  <a:ext cx="2476584" cy="369332"/>
                </a:xfrm>
                <a:prstGeom prst="rect">
                  <a:avLst/>
                </a:prstGeom>
                <a:blipFill>
                  <a:blip r:embed="rId2"/>
                  <a:stretch>
                    <a:fillRect l="-196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1059096" y="4118379"/>
                  <a:ext cx="2476584" cy="369332"/>
                </a:xfrm>
                <a:prstGeom prst="rect">
                  <a:avLst/>
                </a:prstGeom>
                <a:noFill/>
              </p:spPr>
              <p:txBody>
                <a:bodyPr wrap="square" rtlCol="0">
                  <a:spAutoFit/>
                </a:bodyPr>
                <a:lstStyle/>
                <a:p>
                  <a:r>
                    <a:rPr lang="zh-CN" altLang="en-US"/>
                    <a:t>卷积核：</a:t>
                  </a:r>
                  <a14:m>
                    <m:oMath xmlns:m="http://schemas.openxmlformats.org/officeDocument/2006/math">
                      <m:r>
                        <a:rPr lang="en-US" altLang="zh-CN" i="1">
                          <a:latin typeface="Cambria Math" panose="02040503050406030204" pitchFamily="18" charset="0"/>
                        </a:rPr>
                        <m:t>5×5×3</m:t>
                      </m:r>
                    </m:oMath>
                  </a14:m>
                  <a:endParaRPr lang="zh-CN" altLang="en-US"/>
                </a:p>
              </p:txBody>
            </p:sp>
          </mc:Choice>
          <mc:Fallback xmlns="">
            <p:sp>
              <p:nvSpPr>
                <p:cNvPr id="31" name="文本框 30"/>
                <p:cNvSpPr txBox="1">
                  <a:spLocks noRot="1" noChangeAspect="1" noMove="1" noResize="1" noEditPoints="1" noAdjustHandles="1" noChangeArrowheads="1" noChangeShapeType="1" noTextEdit="1"/>
                </p:cNvSpPr>
                <p:nvPr/>
              </p:nvSpPr>
              <p:spPr>
                <a:xfrm>
                  <a:off x="1059096" y="4118379"/>
                  <a:ext cx="2476584" cy="369332"/>
                </a:xfrm>
                <a:prstGeom prst="rect">
                  <a:avLst/>
                </a:prstGeom>
                <a:blipFill>
                  <a:blip r:embed="rId3"/>
                  <a:stretch>
                    <a:fillRect l="-221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6307335" y="4068168"/>
                  <a:ext cx="2476584" cy="369332"/>
                </a:xfrm>
                <a:prstGeom prst="rect">
                  <a:avLst/>
                </a:prstGeom>
                <a:noFill/>
              </p:spPr>
              <p:txBody>
                <a:bodyPr wrap="square" rtlCol="0">
                  <a:spAutoFit/>
                </a:bodyPr>
                <a:lstStyle/>
                <a:p>
                  <a:r>
                    <a:rPr lang="zh-CN" altLang="en-US"/>
                    <a:t>特征图：</a:t>
                  </a:r>
                  <a14:m>
                    <m:oMath xmlns:m="http://schemas.openxmlformats.org/officeDocument/2006/math">
                      <m:r>
                        <a:rPr lang="en-US" altLang="zh-CN" i="1">
                          <a:latin typeface="Cambria Math" panose="02040503050406030204" pitchFamily="18" charset="0"/>
                        </a:rPr>
                        <m:t>28×28×2</m:t>
                      </m:r>
                    </m:oMath>
                  </a14:m>
                  <a:endParaRPr lang="zh-CN" altLang="en-US"/>
                </a:p>
              </p:txBody>
            </p:sp>
          </mc:Choice>
          <mc:Fallback xmlns="">
            <p:sp>
              <p:nvSpPr>
                <p:cNvPr id="32" name="文本框 31"/>
                <p:cNvSpPr txBox="1">
                  <a:spLocks noRot="1" noChangeAspect="1" noMove="1" noResize="1" noEditPoints="1" noAdjustHandles="1" noChangeArrowheads="1" noChangeShapeType="1" noTextEdit="1"/>
                </p:cNvSpPr>
                <p:nvPr/>
              </p:nvSpPr>
              <p:spPr>
                <a:xfrm>
                  <a:off x="6307335" y="4068168"/>
                  <a:ext cx="2476584" cy="369332"/>
                </a:xfrm>
                <a:prstGeom prst="rect">
                  <a:avLst/>
                </a:prstGeom>
                <a:blipFill>
                  <a:blip r:embed="rId4"/>
                  <a:stretch>
                    <a:fillRect l="-1961" t="-8197" b="-24590"/>
                  </a:stretch>
                </a:blipFill>
              </p:spPr>
              <p:txBody>
                <a:bodyPr/>
                <a:lstStyle/>
                <a:p>
                  <a:r>
                    <a:rPr lang="zh-CN" altLang="en-US">
                      <a:noFill/>
                    </a:rPr>
                    <a:t> </a:t>
                  </a:r>
                </a:p>
              </p:txBody>
            </p:sp>
          </mc:Fallback>
        </mc:AlternateContent>
      </p:grpSp>
      <p:sp>
        <p:nvSpPr>
          <p:cNvPr id="20" name="立方体 19"/>
          <p:cNvSpPr/>
          <p:nvPr/>
        </p:nvSpPr>
        <p:spPr>
          <a:xfrm>
            <a:off x="7189708" y="2409053"/>
            <a:ext cx="1126940" cy="2427739"/>
          </a:xfrm>
          <a:prstGeom prst="cube">
            <a:avLst>
              <a:gd name="adj" fmla="val 87039"/>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12032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136</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卷积神经网络：多特征卷积层</a:t>
            </a:r>
            <a:endParaRPr kumimoji="1" lang="en-US" altLang="zh-CN" b="0">
              <a:latin typeface="+mn-ea"/>
              <a:ea typeface="+mn-ea"/>
            </a:endParaRPr>
          </a:p>
        </p:txBody>
      </p:sp>
      <p:sp>
        <p:nvSpPr>
          <p:cNvPr id="2" name="立方体 1"/>
          <p:cNvSpPr/>
          <p:nvPr/>
        </p:nvSpPr>
        <p:spPr>
          <a:xfrm>
            <a:off x="2161690" y="2409052"/>
            <a:ext cx="1280108" cy="2963048"/>
          </a:xfrm>
          <a:prstGeom prst="cube">
            <a:avLst>
              <a:gd name="adj" fmla="val 87039"/>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立方体 2"/>
          <p:cNvSpPr/>
          <p:nvPr/>
        </p:nvSpPr>
        <p:spPr>
          <a:xfrm>
            <a:off x="4151968" y="3959025"/>
            <a:ext cx="332020" cy="628438"/>
          </a:xfrm>
          <a:prstGeom prst="cube">
            <a:avLst>
              <a:gd name="adj" fmla="val 68724"/>
            </a:avLst>
          </a:prstGeom>
          <a:solidFill>
            <a:schemeClr val="accent6">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nvCxnSpPr>
        <p:spPr>
          <a:xfrm flipV="1">
            <a:off x="3787141" y="3788064"/>
            <a:ext cx="2889691" cy="66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2276477" y="1999110"/>
                <a:ext cx="2481847" cy="369332"/>
              </a:xfrm>
              <a:prstGeom prst="rect">
                <a:avLst/>
              </a:prstGeom>
              <a:noFill/>
            </p:spPr>
            <p:txBody>
              <a:bodyPr wrap="square" rtlCol="0">
                <a:spAutoFit/>
              </a:bodyPr>
              <a:lstStyle/>
              <a:p>
                <a:r>
                  <a:rPr lang="zh-CN" altLang="en-US"/>
                  <a:t>输入：</a:t>
                </a:r>
                <a14:m>
                  <m:oMath xmlns:m="http://schemas.openxmlformats.org/officeDocument/2006/math">
                    <m:r>
                      <m:rPr>
                        <m:sty m:val="p"/>
                      </m:rPr>
                      <a:rPr lang="en-US" altLang="zh-CN" i="1">
                        <a:latin typeface="Cambria Math" panose="02040503050406030204" pitchFamily="18" charset="0"/>
                      </a:rPr>
                      <m:t>w</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𝑐</m:t>
                    </m:r>
                  </m:oMath>
                </a14:m>
                <a:endParaRPr lang="zh-CN" altLang="en-US"/>
              </a:p>
            </p:txBody>
          </p:sp>
        </mc:Choice>
        <mc:Fallback xmlns="">
          <p:sp>
            <p:nvSpPr>
              <p:cNvPr id="30" name="文本框 29"/>
              <p:cNvSpPr txBox="1">
                <a:spLocks noRot="1" noChangeAspect="1" noMove="1" noResize="1" noEditPoints="1" noAdjustHandles="1" noChangeArrowheads="1" noChangeShapeType="1" noTextEdit="1"/>
              </p:cNvSpPr>
              <p:nvPr/>
            </p:nvSpPr>
            <p:spPr>
              <a:xfrm>
                <a:off x="2276477" y="1999110"/>
                <a:ext cx="2481847" cy="369332"/>
              </a:xfrm>
              <a:prstGeom prst="rect">
                <a:avLst/>
              </a:prstGeom>
              <a:blipFill>
                <a:blip r:embed="rId2"/>
                <a:stretch>
                  <a:fillRect l="-2041"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3672281" y="4677312"/>
                <a:ext cx="2481847" cy="369332"/>
              </a:xfrm>
              <a:prstGeom prst="rect">
                <a:avLst/>
              </a:prstGeom>
              <a:noFill/>
            </p:spPr>
            <p:txBody>
              <a:bodyPr wrap="square" rtlCol="0">
                <a:spAutoFit/>
              </a:bodyPr>
              <a:lstStyle/>
              <a:p>
                <a:r>
                  <a:rPr lang="zh-CN" altLang="en-US"/>
                  <a:t>卷积核：</a:t>
                </a:r>
                <a14:m>
                  <m:oMath xmlns:m="http://schemas.openxmlformats.org/officeDocument/2006/math">
                    <m:r>
                      <m:rPr>
                        <m:sty m:val="p"/>
                      </m:rPr>
                      <a:rPr lang="en-US" altLang="zh-CN" i="1">
                        <a:latin typeface="Cambria Math" panose="02040503050406030204" pitchFamily="18" charset="0"/>
                      </a:rPr>
                      <m:t>k</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𝑑</m:t>
                    </m:r>
                  </m:oMath>
                </a14:m>
                <a:endParaRPr lang="zh-CN" altLang="en-US"/>
              </a:p>
            </p:txBody>
          </p:sp>
        </mc:Choice>
        <mc:Fallback xmlns="">
          <p:sp>
            <p:nvSpPr>
              <p:cNvPr id="31" name="文本框 30"/>
              <p:cNvSpPr txBox="1">
                <a:spLocks noRot="1" noChangeAspect="1" noMove="1" noResize="1" noEditPoints="1" noAdjustHandles="1" noChangeArrowheads="1" noChangeShapeType="1" noTextEdit="1"/>
              </p:cNvSpPr>
              <p:nvPr/>
            </p:nvSpPr>
            <p:spPr>
              <a:xfrm>
                <a:off x="3672281" y="4677312"/>
                <a:ext cx="2481847" cy="369332"/>
              </a:xfrm>
              <a:prstGeom prst="rect">
                <a:avLst/>
              </a:prstGeom>
              <a:blipFill>
                <a:blip r:embed="rId3"/>
                <a:stretch>
                  <a:fillRect l="-1523" t="-6667" b="-23333"/>
                </a:stretch>
              </a:blipFill>
            </p:spPr>
            <p:txBody>
              <a:bodyPr/>
              <a:lstStyle/>
              <a:p>
                <a:r>
                  <a:rPr lang="zh-CN" altLang="en-US">
                    <a:noFill/>
                  </a:rPr>
                  <a:t> </a:t>
                </a:r>
              </a:p>
            </p:txBody>
          </p:sp>
        </mc:Fallback>
      </mc:AlternateContent>
      <p:sp>
        <p:nvSpPr>
          <p:cNvPr id="23" name="立方体 22"/>
          <p:cNvSpPr/>
          <p:nvPr/>
        </p:nvSpPr>
        <p:spPr>
          <a:xfrm>
            <a:off x="4387650" y="3969793"/>
            <a:ext cx="332020" cy="628438"/>
          </a:xfrm>
          <a:prstGeom prst="cube">
            <a:avLst>
              <a:gd name="adj" fmla="val 68724"/>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立方体 23"/>
          <p:cNvSpPr/>
          <p:nvPr/>
        </p:nvSpPr>
        <p:spPr>
          <a:xfrm>
            <a:off x="4658424" y="3959025"/>
            <a:ext cx="332020" cy="628438"/>
          </a:xfrm>
          <a:prstGeom prst="cube">
            <a:avLst>
              <a:gd name="adj" fmla="val 68724"/>
            </a:avLst>
          </a:prstGeom>
          <a:solidFill>
            <a:schemeClr val="accent4">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立方体 25"/>
          <p:cNvSpPr/>
          <p:nvPr/>
        </p:nvSpPr>
        <p:spPr>
          <a:xfrm>
            <a:off x="4913204" y="3969793"/>
            <a:ext cx="332020" cy="628438"/>
          </a:xfrm>
          <a:prstGeom prst="cube">
            <a:avLst>
              <a:gd name="adj" fmla="val 68724"/>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p:cNvSpPr txBox="1"/>
              <p:nvPr/>
            </p:nvSpPr>
            <p:spPr>
              <a:xfrm>
                <a:off x="3732085" y="4143222"/>
                <a:ext cx="333324"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zh-CN" altLang="en-US"/>
              </a:p>
            </p:txBody>
          </p:sp>
        </mc:Choice>
        <mc:Fallback xmlns="">
          <p:sp>
            <p:nvSpPr>
              <p:cNvPr id="11" name="文本框 10"/>
              <p:cNvSpPr txBox="1">
                <a:spLocks noRot="1" noChangeAspect="1" noMove="1" noResize="1" noEditPoints="1" noAdjustHandles="1" noChangeArrowheads="1" noChangeShapeType="1" noTextEdit="1"/>
              </p:cNvSpPr>
              <p:nvPr/>
            </p:nvSpPr>
            <p:spPr>
              <a:xfrm>
                <a:off x="3732085" y="4143222"/>
                <a:ext cx="333324" cy="370294"/>
              </a:xfrm>
              <a:prstGeom prst="rect">
                <a:avLst/>
              </a:prstGeom>
              <a:blipFill>
                <a:blip r:embed="rId4"/>
                <a:stretch>
                  <a:fillRect r="-10714" b="-6667"/>
                </a:stretch>
              </a:blipFill>
            </p:spPr>
            <p:txBody>
              <a:bodyPr/>
              <a:lstStyle/>
              <a:p>
                <a:r>
                  <a:rPr lang="zh-CN" altLang="en-US">
                    <a:noFill/>
                  </a:rPr>
                  <a:t> </a:t>
                </a:r>
              </a:p>
            </p:txBody>
          </p:sp>
        </mc:Fallback>
      </mc:AlternateContent>
      <p:sp>
        <p:nvSpPr>
          <p:cNvPr id="28" name="立方体 27"/>
          <p:cNvSpPr/>
          <p:nvPr/>
        </p:nvSpPr>
        <p:spPr>
          <a:xfrm>
            <a:off x="6800715" y="2409052"/>
            <a:ext cx="929905" cy="2719244"/>
          </a:xfrm>
          <a:prstGeom prst="cube">
            <a:avLst>
              <a:gd name="adj" fmla="val 90258"/>
            </a:avLst>
          </a:prstGeom>
          <a:solidFill>
            <a:schemeClr val="accent6">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立方体 35"/>
          <p:cNvSpPr/>
          <p:nvPr/>
        </p:nvSpPr>
        <p:spPr>
          <a:xfrm>
            <a:off x="7036397" y="2409052"/>
            <a:ext cx="929905" cy="2719244"/>
          </a:xfrm>
          <a:prstGeom prst="cube">
            <a:avLst>
              <a:gd name="adj" fmla="val 90258"/>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a:off x="7295379" y="2409052"/>
            <a:ext cx="929905" cy="2719244"/>
          </a:xfrm>
          <a:prstGeom prst="cube">
            <a:avLst>
              <a:gd name="adj" fmla="val 90258"/>
            </a:avLst>
          </a:prstGeom>
          <a:solidFill>
            <a:schemeClr val="accent4">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立方体 37"/>
          <p:cNvSpPr/>
          <p:nvPr/>
        </p:nvSpPr>
        <p:spPr>
          <a:xfrm>
            <a:off x="7562998" y="2409052"/>
            <a:ext cx="929905" cy="2719244"/>
          </a:xfrm>
          <a:prstGeom prst="cube">
            <a:avLst>
              <a:gd name="adj" fmla="val 90258"/>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p:cNvSpPr txBox="1"/>
              <p:nvPr/>
            </p:nvSpPr>
            <p:spPr>
              <a:xfrm>
                <a:off x="5942694" y="1986355"/>
                <a:ext cx="4170511" cy="369332"/>
              </a:xfrm>
              <a:prstGeom prst="rect">
                <a:avLst/>
              </a:prstGeom>
              <a:noFill/>
            </p:spPr>
            <p:txBody>
              <a:bodyPr wrap="square" rtlCol="0">
                <a:spAutoFit/>
              </a:bodyPr>
              <a:lstStyle/>
              <a:p>
                <a:r>
                  <a:rPr lang="zh-CN" altLang="en-US"/>
                  <a:t>特征图：</a:t>
                </a:r>
                <a14:m>
                  <m:oMath xmlns:m="http://schemas.openxmlformats.org/officeDocument/2006/math">
                    <m:r>
                      <a:rPr lang="en-US" altLang="zh-CN">
                        <a:latin typeface="Cambria Math" panose="02040503050406030204" pitchFamily="18" charset="0"/>
                      </a:rPr>
                      <m:t>(</m:t>
                    </m:r>
                    <m:r>
                      <m:rPr>
                        <m:sty m:val="p"/>
                      </m:rPr>
                      <a:rPr lang="en-US" altLang="zh-CN" i="1">
                        <a:latin typeface="Cambria Math" panose="02040503050406030204" pitchFamily="18" charset="0"/>
                      </a:rPr>
                      <m:t>w</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𝑑</m:t>
                    </m:r>
                  </m:oMath>
                </a14:m>
                <a:endParaRPr lang="zh-CN" altLang="en-US"/>
              </a:p>
            </p:txBody>
          </p:sp>
        </mc:Choice>
        <mc:Fallback xmlns="">
          <p:sp>
            <p:nvSpPr>
              <p:cNvPr id="39" name="文本框 38"/>
              <p:cNvSpPr txBox="1">
                <a:spLocks noRot="1" noChangeAspect="1" noMove="1" noResize="1" noEditPoints="1" noAdjustHandles="1" noChangeArrowheads="1" noChangeShapeType="1" noTextEdit="1"/>
              </p:cNvSpPr>
              <p:nvPr/>
            </p:nvSpPr>
            <p:spPr>
              <a:xfrm>
                <a:off x="5942694" y="1986355"/>
                <a:ext cx="4170511" cy="369332"/>
              </a:xfrm>
              <a:prstGeom prst="rect">
                <a:avLst/>
              </a:prstGeom>
              <a:blipFill>
                <a:blip r:embed="rId5"/>
                <a:stretch>
                  <a:fillRect l="-1520" t="-6667"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0710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137</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池化（</a:t>
            </a:r>
            <a:r>
              <a:rPr kumimoji="1" lang="en-US" altLang="zh-CN" sz="2400" b="0">
                <a:latin typeface="+mn-ea"/>
                <a:ea typeface="+mn-ea"/>
              </a:rPr>
              <a:t>Pooling</a:t>
            </a:r>
            <a:r>
              <a:rPr kumimoji="1" lang="zh-CN" altLang="en-US" sz="2400" b="0">
                <a:latin typeface="+mn-ea"/>
                <a:ea typeface="+mn-ea"/>
              </a:rPr>
              <a:t>）</a:t>
            </a:r>
            <a:endParaRPr kumimoji="1" lang="en-US" altLang="zh-CN" b="0">
              <a:latin typeface="+mn-ea"/>
              <a:ea typeface="+mn-ea"/>
            </a:endParaRPr>
          </a:p>
        </p:txBody>
      </p:sp>
      <p:pic>
        <p:nvPicPr>
          <p:cNvPr id="4" name="图片 3"/>
          <p:cNvPicPr>
            <a:picLocks noChangeAspect="1"/>
          </p:cNvPicPr>
          <p:nvPr/>
        </p:nvPicPr>
        <p:blipFill>
          <a:blip r:embed="rId2"/>
          <a:stretch>
            <a:fillRect/>
          </a:stretch>
        </p:blipFill>
        <p:spPr>
          <a:xfrm>
            <a:off x="2161691" y="1993583"/>
            <a:ext cx="2939415" cy="2947110"/>
          </a:xfrm>
          <a:prstGeom prst="rect">
            <a:avLst/>
          </a:prstGeom>
        </p:spPr>
      </p:pic>
      <p:pic>
        <p:nvPicPr>
          <p:cNvPr id="5" name="图片 4"/>
          <p:cNvPicPr>
            <a:picLocks noChangeAspect="1"/>
          </p:cNvPicPr>
          <p:nvPr/>
        </p:nvPicPr>
        <p:blipFill>
          <a:blip r:embed="rId3"/>
          <a:stretch>
            <a:fillRect/>
          </a:stretch>
        </p:blipFill>
        <p:spPr>
          <a:xfrm>
            <a:off x="7301788" y="2095539"/>
            <a:ext cx="1126407" cy="2225002"/>
          </a:xfrm>
          <a:prstGeom prst="rect">
            <a:avLst/>
          </a:prstGeom>
        </p:spPr>
      </p:pic>
      <p:cxnSp>
        <p:nvCxnSpPr>
          <p:cNvPr id="12" name="直接箭头连接符 11"/>
          <p:cNvCxnSpPr/>
          <p:nvPr/>
        </p:nvCxnSpPr>
        <p:spPr>
          <a:xfrm>
            <a:off x="5486400" y="2590800"/>
            <a:ext cx="1623060" cy="152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p:cNvCxnSpPr/>
          <p:nvPr/>
        </p:nvCxnSpPr>
        <p:spPr>
          <a:xfrm>
            <a:off x="5486400" y="3739085"/>
            <a:ext cx="1623060" cy="152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文本框 13"/>
          <p:cNvSpPr txBox="1"/>
          <p:nvPr/>
        </p:nvSpPr>
        <p:spPr>
          <a:xfrm>
            <a:off x="5505294" y="1578366"/>
            <a:ext cx="1577340" cy="923330"/>
          </a:xfrm>
          <a:prstGeom prst="rect">
            <a:avLst/>
          </a:prstGeom>
          <a:noFill/>
        </p:spPr>
        <p:txBody>
          <a:bodyPr wrap="square" rtlCol="0">
            <a:spAutoFit/>
          </a:bodyPr>
          <a:lstStyle/>
          <a:p>
            <a:r>
              <a:rPr lang="zh-CN" altLang="en-US"/>
              <a:t>最大池化，</a:t>
            </a:r>
            <a:r>
              <a:rPr lang="en-US" altLang="zh-CN"/>
              <a:t>2x2</a:t>
            </a:r>
            <a:r>
              <a:rPr lang="zh-CN" altLang="en-US"/>
              <a:t>滤波器，步幅</a:t>
            </a:r>
            <a:r>
              <a:rPr lang="en-US" altLang="zh-CN"/>
              <a:t>=2</a:t>
            </a:r>
            <a:endParaRPr lang="zh-CN" altLang="en-US"/>
          </a:p>
        </p:txBody>
      </p:sp>
      <p:sp>
        <p:nvSpPr>
          <p:cNvPr id="29" name="文本框 28"/>
          <p:cNvSpPr txBox="1"/>
          <p:nvPr/>
        </p:nvSpPr>
        <p:spPr>
          <a:xfrm>
            <a:off x="5532120" y="3755694"/>
            <a:ext cx="1577340" cy="923330"/>
          </a:xfrm>
          <a:prstGeom prst="rect">
            <a:avLst/>
          </a:prstGeom>
          <a:noFill/>
        </p:spPr>
        <p:txBody>
          <a:bodyPr wrap="square" rtlCol="0">
            <a:spAutoFit/>
          </a:bodyPr>
          <a:lstStyle/>
          <a:p>
            <a:r>
              <a:rPr lang="zh-CN" altLang="en-US"/>
              <a:t>平均池化，</a:t>
            </a:r>
            <a:r>
              <a:rPr lang="en-US" altLang="zh-CN"/>
              <a:t>2x2</a:t>
            </a:r>
            <a:r>
              <a:rPr lang="zh-CN" altLang="en-US"/>
              <a:t>滤波器，步幅</a:t>
            </a:r>
            <a:r>
              <a:rPr lang="en-US" altLang="zh-CN"/>
              <a:t>=2</a:t>
            </a:r>
            <a:endParaRPr lang="zh-CN" altLang="en-US"/>
          </a:p>
        </p:txBody>
      </p:sp>
      <p:sp>
        <p:nvSpPr>
          <p:cNvPr id="16" name="文本框 15"/>
          <p:cNvSpPr txBox="1"/>
          <p:nvPr/>
        </p:nvSpPr>
        <p:spPr>
          <a:xfrm>
            <a:off x="2161690" y="5100279"/>
            <a:ext cx="5486400" cy="923330"/>
          </a:xfrm>
          <a:prstGeom prst="rect">
            <a:avLst/>
          </a:prstGeom>
          <a:noFill/>
        </p:spPr>
        <p:txBody>
          <a:bodyPr wrap="square" rtlCol="0">
            <a:spAutoFit/>
          </a:bodyPr>
          <a:lstStyle/>
          <a:p>
            <a:r>
              <a:rPr lang="zh-CN" altLang="en-US"/>
              <a:t>池化层：</a:t>
            </a:r>
            <a:endParaRPr lang="en-US" altLang="zh-CN"/>
          </a:p>
          <a:p>
            <a:pPr marL="285750" indent="-285750">
              <a:buFont typeface="Arial" panose="020B0604020202020204" pitchFamily="34" charset="0"/>
              <a:buChar char="•"/>
            </a:pPr>
            <a:r>
              <a:rPr lang="zh-CN" altLang="en-US"/>
              <a:t>降低特征对位置的敏感度</a:t>
            </a:r>
            <a:endParaRPr lang="en-US" altLang="zh-CN"/>
          </a:p>
          <a:p>
            <a:pPr marL="285750" indent="-285750">
              <a:buFont typeface="Arial" panose="020B0604020202020204" pitchFamily="34" charset="0"/>
              <a:buChar char="•"/>
            </a:pPr>
            <a:r>
              <a:rPr lang="zh-CN" altLang="en-US"/>
              <a:t>降低图像分辨率</a:t>
            </a:r>
          </a:p>
        </p:txBody>
      </p:sp>
      <p:sp>
        <p:nvSpPr>
          <p:cNvPr id="17" name="文本框 16"/>
          <p:cNvSpPr txBox="1"/>
          <p:nvPr/>
        </p:nvSpPr>
        <p:spPr>
          <a:xfrm>
            <a:off x="6189972" y="5266808"/>
            <a:ext cx="3915687" cy="646331"/>
          </a:xfrm>
          <a:prstGeom prst="rect">
            <a:avLst/>
          </a:prstGeom>
          <a:noFill/>
        </p:spPr>
        <p:txBody>
          <a:bodyPr wrap="square" rtlCol="0">
            <a:spAutoFit/>
          </a:bodyPr>
          <a:lstStyle/>
          <a:p>
            <a:r>
              <a:rPr lang="zh-CN" altLang="en-US">
                <a:solidFill>
                  <a:schemeClr val="accent1"/>
                </a:solidFill>
              </a:rPr>
              <a:t>帮助改善平移不变性：该层函数需要对少量平移具有输出不变性</a:t>
            </a:r>
          </a:p>
        </p:txBody>
      </p:sp>
    </p:spTree>
    <p:extLst>
      <p:ext uri="{BB962C8B-B14F-4D97-AF65-F5344CB8AC3E}">
        <p14:creationId xmlns:p14="http://schemas.microsoft.com/office/powerpoint/2010/main" val="25541086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138</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典型网络结构</a:t>
            </a:r>
            <a:endParaRPr kumimoji="1" lang="en-US" altLang="zh-CN" b="0">
              <a:latin typeface="+mn-ea"/>
              <a:ea typeface="+mn-ea"/>
            </a:endParaRPr>
          </a:p>
        </p:txBody>
      </p:sp>
      <p:sp>
        <p:nvSpPr>
          <p:cNvPr id="19" name="文本框 18"/>
          <p:cNvSpPr txBox="1"/>
          <p:nvPr/>
        </p:nvSpPr>
        <p:spPr>
          <a:xfrm>
            <a:off x="2276476" y="3258657"/>
            <a:ext cx="982980" cy="369332"/>
          </a:xfrm>
          <a:prstGeom prst="rect">
            <a:avLst/>
          </a:prstGeom>
          <a:noFill/>
          <a:ln>
            <a:solidFill>
              <a:schemeClr val="tx1"/>
            </a:solidFill>
          </a:ln>
        </p:spPr>
        <p:txBody>
          <a:bodyPr wrap="square" rtlCol="0">
            <a:spAutoFit/>
          </a:bodyPr>
          <a:lstStyle/>
          <a:p>
            <a:r>
              <a:rPr lang="zh-CN" altLang="en-US"/>
              <a:t>输入层</a:t>
            </a:r>
          </a:p>
        </p:txBody>
      </p:sp>
      <p:sp>
        <p:nvSpPr>
          <p:cNvPr id="33" name="文本框 32"/>
          <p:cNvSpPr txBox="1"/>
          <p:nvPr/>
        </p:nvSpPr>
        <p:spPr>
          <a:xfrm>
            <a:off x="4028045" y="3120158"/>
            <a:ext cx="1214515" cy="646331"/>
          </a:xfrm>
          <a:prstGeom prst="rect">
            <a:avLst/>
          </a:prstGeom>
          <a:noFill/>
          <a:ln>
            <a:solidFill>
              <a:schemeClr val="tx1"/>
            </a:solidFill>
          </a:ln>
        </p:spPr>
        <p:txBody>
          <a:bodyPr wrap="square" rtlCol="0">
            <a:spAutoFit/>
          </a:bodyPr>
          <a:lstStyle/>
          <a:p>
            <a:r>
              <a:rPr lang="zh-CN" altLang="en-US"/>
              <a:t>卷积：</a:t>
            </a:r>
            <a:endParaRPr lang="en-US" altLang="zh-CN"/>
          </a:p>
          <a:p>
            <a:r>
              <a:rPr lang="zh-CN" altLang="en-US"/>
              <a:t>仿射变换</a:t>
            </a:r>
          </a:p>
        </p:txBody>
      </p:sp>
      <p:sp>
        <p:nvSpPr>
          <p:cNvPr id="34" name="文本框 33"/>
          <p:cNvSpPr txBox="1"/>
          <p:nvPr/>
        </p:nvSpPr>
        <p:spPr>
          <a:xfrm>
            <a:off x="5465108" y="3120158"/>
            <a:ext cx="1857971" cy="646331"/>
          </a:xfrm>
          <a:prstGeom prst="rect">
            <a:avLst/>
          </a:prstGeom>
          <a:noFill/>
          <a:ln>
            <a:solidFill>
              <a:schemeClr val="tx1"/>
            </a:solidFill>
          </a:ln>
        </p:spPr>
        <p:txBody>
          <a:bodyPr wrap="square" rtlCol="0">
            <a:spAutoFit/>
          </a:bodyPr>
          <a:lstStyle/>
          <a:p>
            <a:r>
              <a:rPr lang="zh-CN" altLang="en-US"/>
              <a:t>探测：</a:t>
            </a:r>
            <a:endParaRPr lang="en-US" altLang="zh-CN"/>
          </a:p>
          <a:p>
            <a:r>
              <a:rPr lang="zh-CN" altLang="en-US"/>
              <a:t>非线性激活函数</a:t>
            </a:r>
          </a:p>
        </p:txBody>
      </p:sp>
      <p:sp>
        <p:nvSpPr>
          <p:cNvPr id="35" name="文本框 34"/>
          <p:cNvSpPr txBox="1"/>
          <p:nvPr/>
        </p:nvSpPr>
        <p:spPr>
          <a:xfrm>
            <a:off x="7469428" y="3258656"/>
            <a:ext cx="729693" cy="369332"/>
          </a:xfrm>
          <a:prstGeom prst="rect">
            <a:avLst/>
          </a:prstGeom>
          <a:noFill/>
          <a:ln>
            <a:solidFill>
              <a:schemeClr val="tx1"/>
            </a:solidFill>
          </a:ln>
        </p:spPr>
        <p:txBody>
          <a:bodyPr wrap="square" rtlCol="0">
            <a:spAutoFit/>
          </a:bodyPr>
          <a:lstStyle/>
          <a:p>
            <a:r>
              <a:rPr lang="zh-CN" altLang="en-US"/>
              <a:t>池化</a:t>
            </a:r>
          </a:p>
        </p:txBody>
      </p:sp>
      <p:cxnSp>
        <p:nvCxnSpPr>
          <p:cNvPr id="21" name="直接箭头连接符 20"/>
          <p:cNvCxnSpPr>
            <a:stCxn id="33" idx="3"/>
            <a:endCxn id="34" idx="1"/>
          </p:cNvCxnSpPr>
          <p:nvPr/>
        </p:nvCxnSpPr>
        <p:spPr>
          <a:xfrm>
            <a:off x="5242559" y="3443323"/>
            <a:ext cx="222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34" idx="3"/>
            <a:endCxn id="35" idx="1"/>
          </p:cNvCxnSpPr>
          <p:nvPr/>
        </p:nvCxnSpPr>
        <p:spPr>
          <a:xfrm flipV="1">
            <a:off x="7323079" y="3443323"/>
            <a:ext cx="1463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962400" y="2621280"/>
            <a:ext cx="43815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5021580" y="2662970"/>
            <a:ext cx="2263140" cy="369332"/>
          </a:xfrm>
          <a:prstGeom prst="rect">
            <a:avLst/>
          </a:prstGeom>
          <a:noFill/>
        </p:spPr>
        <p:txBody>
          <a:bodyPr wrap="square" rtlCol="0">
            <a:spAutoFit/>
          </a:bodyPr>
          <a:lstStyle/>
          <a:p>
            <a:r>
              <a:rPr lang="zh-CN" altLang="en-US"/>
              <a:t>卷积层（广义的概念）</a:t>
            </a:r>
          </a:p>
        </p:txBody>
      </p:sp>
      <p:sp>
        <p:nvSpPr>
          <p:cNvPr id="44" name="文本框 43"/>
          <p:cNvSpPr txBox="1"/>
          <p:nvPr/>
        </p:nvSpPr>
        <p:spPr>
          <a:xfrm>
            <a:off x="8974456" y="3258656"/>
            <a:ext cx="982980" cy="369332"/>
          </a:xfrm>
          <a:prstGeom prst="rect">
            <a:avLst/>
          </a:prstGeom>
          <a:noFill/>
          <a:ln>
            <a:solidFill>
              <a:schemeClr val="tx1"/>
            </a:solidFill>
          </a:ln>
        </p:spPr>
        <p:txBody>
          <a:bodyPr wrap="square" rtlCol="0">
            <a:spAutoFit/>
          </a:bodyPr>
          <a:lstStyle/>
          <a:p>
            <a:r>
              <a:rPr lang="zh-CN" altLang="en-US"/>
              <a:t>下一层</a:t>
            </a:r>
          </a:p>
        </p:txBody>
      </p:sp>
      <p:cxnSp>
        <p:nvCxnSpPr>
          <p:cNvPr id="46" name="直接箭头连接符 45"/>
          <p:cNvCxnSpPr>
            <a:stCxn id="19" idx="3"/>
          </p:cNvCxnSpPr>
          <p:nvPr/>
        </p:nvCxnSpPr>
        <p:spPr>
          <a:xfrm flipV="1">
            <a:off x="3259456" y="3443323"/>
            <a:ext cx="7029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44" idx="1"/>
          </p:cNvCxnSpPr>
          <p:nvPr/>
        </p:nvCxnSpPr>
        <p:spPr>
          <a:xfrm>
            <a:off x="8343900" y="3443322"/>
            <a:ext cx="630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791161" y="4437421"/>
            <a:ext cx="4086225" cy="646331"/>
          </a:xfrm>
          <a:prstGeom prst="rect">
            <a:avLst/>
          </a:prstGeom>
          <a:noFill/>
        </p:spPr>
        <p:txBody>
          <a:bodyPr wrap="square" rtlCol="0">
            <a:spAutoFit/>
          </a:bodyPr>
          <a:lstStyle/>
          <a:p>
            <a:r>
              <a:rPr lang="zh-CN" altLang="en-US">
                <a:solidFill>
                  <a:srgbClr val="FF0000"/>
                </a:solidFill>
              </a:rPr>
              <a:t>并不绝对，也不代表这是最优设计</a:t>
            </a:r>
            <a:endParaRPr lang="en-US" altLang="zh-CN">
              <a:solidFill>
                <a:srgbClr val="FF0000"/>
              </a:solidFill>
            </a:endParaRPr>
          </a:p>
          <a:p>
            <a:r>
              <a:rPr lang="zh-CN" altLang="en-US">
                <a:solidFill>
                  <a:srgbClr val="FF0000"/>
                </a:solidFill>
              </a:rPr>
              <a:t>根据问题特点和问题需要自行搭建网络</a:t>
            </a:r>
          </a:p>
        </p:txBody>
      </p:sp>
    </p:spTree>
    <p:extLst>
      <p:ext uri="{BB962C8B-B14F-4D97-AF65-F5344CB8AC3E}">
        <p14:creationId xmlns:p14="http://schemas.microsoft.com/office/powerpoint/2010/main" val="28336516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卷积神经网络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139</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8"/>
            <a:ext cx="8056563" cy="486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More on CNN</a:t>
            </a:r>
            <a:r>
              <a:rPr kumimoji="1" lang="zh-CN" altLang="en-US" sz="2400" b="0">
                <a:latin typeface="+mn-ea"/>
                <a:ea typeface="+mn-ea"/>
              </a:rPr>
              <a:t>（感兴趣的同学自行学习）</a:t>
            </a:r>
            <a:endParaRPr kumimoji="1" lang="en-US" altLang="zh-CN" sz="2400" b="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en-US" altLang="zh-CN" sz="1800" b="0">
                <a:latin typeface="+mn-ea"/>
                <a:ea typeface="+mn-ea"/>
              </a:rPr>
              <a:t>CNN</a:t>
            </a:r>
            <a:r>
              <a:rPr kumimoji="1" lang="zh-CN" altLang="en-US" sz="1800" b="0">
                <a:latin typeface="+mn-ea"/>
                <a:ea typeface="+mn-ea"/>
              </a:rPr>
              <a:t>反向传播算法（</a:t>
            </a:r>
            <a:r>
              <a:rPr kumimoji="1" lang="en-US" altLang="zh-CN" sz="1800" b="0">
                <a:latin typeface="+mn-ea"/>
                <a:ea typeface="+mn-ea"/>
              </a:rPr>
              <a:t>CNN-BP</a:t>
            </a:r>
            <a:r>
              <a:rPr kumimoji="1" lang="zh-CN" altLang="en-US" sz="1800" b="0">
                <a:latin typeface="+mn-ea"/>
                <a:ea typeface="+mn-ea"/>
              </a:rPr>
              <a:t>）</a:t>
            </a:r>
            <a:endParaRPr kumimoji="1" lang="en-US" altLang="zh-CN" sz="1800" b="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sz="1800" b="0">
                <a:latin typeface="+mn-ea"/>
                <a:ea typeface="+mn-ea"/>
              </a:rPr>
              <a:t>权重初始化（</a:t>
            </a:r>
            <a:r>
              <a:rPr kumimoji="1" lang="en-US" altLang="zh-CN" sz="1800" b="0">
                <a:latin typeface="+mn-ea"/>
                <a:ea typeface="+mn-ea"/>
              </a:rPr>
              <a:t>Weight Initialization</a:t>
            </a:r>
            <a:r>
              <a:rPr kumimoji="1" lang="zh-CN" altLang="en-US" sz="1800" b="0">
                <a:latin typeface="+mn-ea"/>
                <a:ea typeface="+mn-ea"/>
              </a:rPr>
              <a:t>）</a:t>
            </a:r>
            <a:endParaRPr kumimoji="1" lang="en-US" altLang="zh-CN" sz="1800" b="0">
              <a:latin typeface="+mn-ea"/>
              <a:ea typeface="+mn-ea"/>
            </a:endParaRP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Xavier Initialization</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He Initialization</a:t>
            </a:r>
          </a:p>
          <a:p>
            <a:pPr marL="1085850" lvl="1" indent="-342900" algn="just">
              <a:lnSpc>
                <a:spcPct val="120000"/>
              </a:lnSpc>
              <a:spcBef>
                <a:spcPct val="20000"/>
              </a:spcBef>
              <a:buFont typeface="Wingdings" panose="05000000000000000000" pitchFamily="2" charset="2"/>
              <a:buChar char="l"/>
            </a:pPr>
            <a:r>
              <a:rPr kumimoji="1" lang="zh-CN" altLang="en-US" sz="1800" b="0">
                <a:latin typeface="+mn-ea"/>
                <a:ea typeface="+mn-ea"/>
              </a:rPr>
              <a:t>正则化</a:t>
            </a:r>
            <a:endParaRPr kumimoji="1" lang="en-US" altLang="zh-CN" sz="1800" b="0">
              <a:latin typeface="+mn-ea"/>
              <a:ea typeface="+mn-ea"/>
            </a:endParaRP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Batch Normalization</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Group Normalization</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Layer Normalization</a:t>
            </a:r>
          </a:p>
          <a:p>
            <a:pPr marL="1085850" lvl="1" indent="-342900" algn="just">
              <a:lnSpc>
                <a:spcPct val="120000"/>
              </a:lnSpc>
              <a:spcBef>
                <a:spcPct val="20000"/>
              </a:spcBef>
              <a:buFont typeface="Wingdings" panose="05000000000000000000" pitchFamily="2" charset="2"/>
              <a:buChar char="l"/>
            </a:pPr>
            <a:r>
              <a:rPr kumimoji="1" lang="zh-CN" altLang="en-US" sz="1800" b="0">
                <a:latin typeface="+mn-ea"/>
                <a:ea typeface="+mn-ea"/>
              </a:rPr>
              <a:t>数据增广（</a:t>
            </a:r>
            <a:r>
              <a:rPr kumimoji="1" lang="en-US" altLang="zh-CN" sz="1800" b="0">
                <a:latin typeface="+mn-ea"/>
                <a:ea typeface="+mn-ea"/>
              </a:rPr>
              <a:t>Data Augmentation</a:t>
            </a:r>
            <a:r>
              <a:rPr kumimoji="1" lang="zh-CN" altLang="en-US" sz="1800" b="0">
                <a:latin typeface="+mn-ea"/>
                <a:ea typeface="+mn-ea"/>
              </a:rPr>
              <a:t>）</a:t>
            </a:r>
            <a:endParaRPr kumimoji="1" lang="en-US" altLang="zh-CN" sz="1800" b="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sz="1800" b="0">
                <a:latin typeface="+mn-ea"/>
                <a:ea typeface="+mn-ea"/>
              </a:rPr>
              <a:t>残差网络</a:t>
            </a:r>
            <a:endParaRPr kumimoji="1" lang="en-US" altLang="zh-CN" sz="1800" b="0">
              <a:latin typeface="+mn-ea"/>
              <a:ea typeface="+mn-ea"/>
            </a:endParaRP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ResNet</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DenseNet</a:t>
            </a:r>
          </a:p>
        </p:txBody>
      </p:sp>
    </p:spTree>
    <p:extLst>
      <p:ext uri="{BB962C8B-B14F-4D97-AF65-F5344CB8AC3E}">
        <p14:creationId xmlns:p14="http://schemas.microsoft.com/office/powerpoint/2010/main" val="358903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2800" dirty="0"/>
          </a:p>
          <a:p>
            <a:pPr marL="457200" lvl="1" indent="0">
              <a:lnSpc>
                <a:spcPct val="150000"/>
              </a:lnSpc>
              <a:buNone/>
            </a:pPr>
            <a:r>
              <a:rPr lang="zh-CN" altLang="en-US" sz="2800" dirty="0"/>
              <a:t>（</a:t>
            </a:r>
            <a:r>
              <a:rPr lang="en-US" altLang="zh-CN" sz="2800" dirty="0"/>
              <a:t>4</a:t>
            </a:r>
            <a:r>
              <a:rPr lang="zh-CN" altLang="en-US" sz="2800" dirty="0"/>
              <a:t>）多项式逼近的不足</a:t>
            </a:r>
            <a:endParaRPr lang="en-US" altLang="zh-CN" sz="2800" dirty="0"/>
          </a:p>
          <a:p>
            <a:pPr marL="914400" lvl="2" indent="0">
              <a:lnSpc>
                <a:spcPct val="150000"/>
              </a:lnSpc>
              <a:buNone/>
            </a:pPr>
            <a:r>
              <a:rPr lang="zh-CN" altLang="en-US" sz="2400" dirty="0"/>
              <a:t>模型好用性和逼近能力有</a:t>
            </a:r>
            <a:r>
              <a:rPr lang="zh-CN" altLang="en-US" sz="2400" dirty="0">
                <a:solidFill>
                  <a:srgbClr val="FF0000"/>
                </a:solidFill>
              </a:rPr>
              <a:t>严重矛盾</a:t>
            </a:r>
            <a:r>
              <a:rPr lang="zh-CN" altLang="en-US" sz="2400" dirty="0"/>
              <a:t>！</a:t>
            </a:r>
          </a:p>
          <a:p>
            <a:pPr lvl="2">
              <a:lnSpc>
                <a:spcPct val="150000"/>
              </a:lnSpc>
            </a:pPr>
            <a:r>
              <a:rPr lang="zh-CN" altLang="en-US" sz="2400" dirty="0"/>
              <a:t>  增加逼近能力需要增加多项式阶次；</a:t>
            </a:r>
          </a:p>
          <a:p>
            <a:pPr lvl="2">
              <a:lnSpc>
                <a:spcPct val="150000"/>
              </a:lnSpc>
            </a:pPr>
            <a:r>
              <a:rPr lang="zh-CN" altLang="en-US" sz="2400" dirty="0"/>
              <a:t>  但是，当阶次较高时，对样本点的高精度拟合，几乎完全不能保证对非样本点的高精度预测！</a:t>
            </a:r>
            <a:endParaRPr lang="en-US" altLang="zh-CN" sz="2400" dirty="0"/>
          </a:p>
          <a:p>
            <a:pPr marL="457200" lvl="1" indent="0">
              <a:lnSpc>
                <a:spcPct val="150000"/>
              </a:lnSpc>
              <a:buNone/>
            </a:pPr>
            <a:r>
              <a:rPr lang="en-US" altLang="zh-CN" sz="2800" dirty="0">
                <a:solidFill>
                  <a:srgbClr val="FF0000"/>
                </a:solidFill>
              </a:rPr>
              <a:t>【</a:t>
            </a:r>
            <a:r>
              <a:rPr lang="zh-CN" altLang="en-US" sz="2800" dirty="0">
                <a:solidFill>
                  <a:srgbClr val="FF0000"/>
                </a:solidFill>
              </a:rPr>
              <a:t>结论</a:t>
            </a:r>
            <a:r>
              <a:rPr lang="en-US" altLang="zh-CN" sz="2800" dirty="0">
                <a:solidFill>
                  <a:srgbClr val="FF0000"/>
                </a:solidFill>
              </a:rPr>
              <a:t>】</a:t>
            </a:r>
            <a:r>
              <a:rPr lang="zh-CN" altLang="en-US" sz="2800" dirty="0">
                <a:solidFill>
                  <a:srgbClr val="FF0000"/>
                </a:solidFill>
              </a:rPr>
              <a:t>设法探寻其他形式的逼近函数，兼有良好逼近能力和模型好用性</a:t>
            </a:r>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9846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循环神经网络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140</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动机</a:t>
            </a:r>
            <a:endParaRPr kumimoji="1" lang="en-US" altLang="zh-CN" b="0">
              <a:latin typeface="+mn-ea"/>
              <a:ea typeface="+mn-ea"/>
            </a:endParaRPr>
          </a:p>
        </p:txBody>
      </p:sp>
      <p:sp>
        <p:nvSpPr>
          <p:cNvPr id="9" name="文本框 8"/>
          <p:cNvSpPr txBox="1"/>
          <p:nvPr/>
        </p:nvSpPr>
        <p:spPr>
          <a:xfrm>
            <a:off x="2529139" y="1840468"/>
            <a:ext cx="7029638"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a:t>对于序列数据，前馈神经网络会损失位置信息</a:t>
            </a:r>
            <a:endParaRPr lang="en-US" altLang="zh-CN" sz="1600"/>
          </a:p>
          <a:p>
            <a:pPr marL="285750" indent="-285750">
              <a:buFont typeface="Arial" panose="020B0604020202020204" pitchFamily="34" charset="0"/>
              <a:buChar char="•"/>
            </a:pPr>
            <a:r>
              <a:rPr lang="zh-CN" altLang="en-US" sz="1600"/>
              <a:t>对于序列数据，卷积神经网络和前馈神经网络会限制序列长度</a:t>
            </a:r>
            <a:endParaRPr lang="en-US" altLang="zh-CN" sz="1600"/>
          </a:p>
        </p:txBody>
      </p:sp>
      <p:sp>
        <p:nvSpPr>
          <p:cNvPr id="11" name="下箭头 10"/>
          <p:cNvSpPr/>
          <p:nvPr/>
        </p:nvSpPr>
        <p:spPr>
          <a:xfrm>
            <a:off x="3177540" y="2914046"/>
            <a:ext cx="243840" cy="8305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529139" y="3946149"/>
            <a:ext cx="1701650" cy="369332"/>
          </a:xfrm>
          <a:prstGeom prst="rect">
            <a:avLst/>
          </a:prstGeom>
          <a:noFill/>
        </p:spPr>
        <p:txBody>
          <a:bodyPr wrap="square" rtlCol="0">
            <a:spAutoFit/>
          </a:bodyPr>
          <a:lstStyle/>
          <a:p>
            <a:r>
              <a:rPr lang="zh-CN" altLang="en-US">
                <a:solidFill>
                  <a:schemeClr val="accent1"/>
                </a:solidFill>
              </a:rPr>
              <a:t>循环神经网络</a:t>
            </a:r>
          </a:p>
        </p:txBody>
      </p:sp>
      <p:sp>
        <p:nvSpPr>
          <p:cNvPr id="13" name="文本框 12"/>
          <p:cNvSpPr txBox="1"/>
          <p:nvPr/>
        </p:nvSpPr>
        <p:spPr>
          <a:xfrm>
            <a:off x="4145280" y="3241326"/>
            <a:ext cx="2956560"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a:t>局部依赖假设：过去时间段的信息可以使用隐状态进行编码</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时序稳定性假设：如果一个特征在某一时间是有用的，那么该特征换一个时间戳也能起到同样的作用</a:t>
            </a:r>
          </a:p>
        </p:txBody>
      </p:sp>
      <mc:AlternateContent xmlns:mc="http://schemas.openxmlformats.org/markup-compatibility/2006" xmlns:a14="http://schemas.microsoft.com/office/drawing/2010/main">
        <mc:Choice Requires="a14">
          <p:sp>
            <p:nvSpPr>
              <p:cNvPr id="2" name="文本框 1"/>
              <p:cNvSpPr txBox="1"/>
              <p:nvPr/>
            </p:nvSpPr>
            <p:spPr>
              <a:xfrm>
                <a:off x="7277100" y="2796091"/>
                <a:ext cx="2133600" cy="15193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𝑝</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m:rPr>
                                  <m:sty m:val="p"/>
                                </m:rPr>
                                <a:rPr lang="en-US" altLang="zh-CN" sz="1400" i="1">
                                  <a:latin typeface="Cambria Math" panose="02040503050406030204" pitchFamily="18" charset="0"/>
                                </a:rPr>
                                <m:t>T</m:t>
                              </m:r>
                            </m:sub>
                          </m:sSub>
                        </m:e>
                      </m:d>
                    </m:oMath>
                  </m:oMathPara>
                </a14:m>
                <a:endParaRPr lang="en-US" altLang="zh-CN" sz="1400"/>
              </a:p>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m:t>
                      </m:r>
                      <m:nary>
                        <m:naryPr>
                          <m:chr m:val="∏"/>
                          <m:ctrlPr>
                            <a:rPr lang="en-US" altLang="zh-CN" sz="1400" i="1">
                              <a:latin typeface="Cambria Math" panose="02040503050406030204" pitchFamily="18" charset="0"/>
                            </a:rPr>
                          </m:ctrlPr>
                        </m:naryPr>
                        <m:sub>
                          <m: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i="1">
                              <a:latin typeface="Cambria Math" panose="02040503050406030204" pitchFamily="18" charset="0"/>
                            </a:rPr>
                            <m:t>𝑇</m:t>
                          </m:r>
                        </m:sup>
                        <m:e>
                          <m:r>
                            <a:rPr lang="en-US" altLang="zh-CN" sz="1400" i="1">
                              <a:latin typeface="Cambria Math" panose="02040503050406030204" pitchFamily="18" charset="0"/>
                            </a:rPr>
                            <m:t>𝑝</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r>
                            <a:rPr lang="en-US" altLang="zh-CN" sz="1400" i="1">
                              <a:latin typeface="Cambria Math" panose="02040503050406030204" pitchFamily="18" charset="0"/>
                            </a:rPr>
                            <m:t>)</m:t>
                          </m:r>
                        </m:e>
                      </m:nary>
                    </m:oMath>
                  </m:oMathPara>
                </a14:m>
                <a:endParaRPr lang="en-US" altLang="zh-CN" sz="1400"/>
              </a:p>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m:t>
                      </m:r>
                      <m:nary>
                        <m:naryPr>
                          <m:chr m:val="∏"/>
                          <m:ctrlPr>
                            <a:rPr lang="en-US" altLang="zh-CN" sz="1400" i="1">
                              <a:latin typeface="Cambria Math" panose="02040503050406030204" pitchFamily="18" charset="0"/>
                            </a:rPr>
                          </m:ctrlPr>
                        </m:naryPr>
                        <m:sub>
                          <m: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i="1">
                              <a:latin typeface="Cambria Math" panose="02040503050406030204" pitchFamily="18" charset="0"/>
                            </a:rPr>
                            <m:t>𝑇</m:t>
                          </m:r>
                        </m:sup>
                        <m:e>
                          <m:r>
                            <a:rPr lang="en-US" altLang="zh-CN" sz="1400" i="1">
                              <a:latin typeface="Cambria Math" panose="02040503050406030204" pitchFamily="18" charset="0"/>
                            </a:rPr>
                            <m:t>𝑔</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𝑡</m:t>
                              </m:r>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r>
                            <a:rPr lang="en-US" altLang="zh-CN" sz="1400" i="1">
                              <a:latin typeface="Cambria Math" panose="02040503050406030204" pitchFamily="18" charset="0"/>
                            </a:rPr>
                            <m:t>)</m:t>
                          </m:r>
                        </m:e>
                      </m:nary>
                    </m:oMath>
                  </m:oMathPara>
                </a14:m>
                <a:endParaRPr lang="zh-CN" altLang="en-US"/>
              </a:p>
            </p:txBody>
          </p:sp>
        </mc:Choice>
        <mc:Fallback xmlns="">
          <p:sp>
            <p:nvSpPr>
              <p:cNvPr id="2" name="文本框 1"/>
              <p:cNvSpPr txBox="1">
                <a:spLocks noRot="1" noChangeAspect="1" noMove="1" noResize="1" noEditPoints="1" noAdjustHandles="1" noChangeArrowheads="1" noChangeShapeType="1" noTextEdit="1"/>
              </p:cNvSpPr>
              <p:nvPr/>
            </p:nvSpPr>
            <p:spPr>
              <a:xfrm>
                <a:off x="7277100" y="2796091"/>
                <a:ext cx="2133600" cy="1519390"/>
              </a:xfrm>
              <a:prstGeom prst="rect">
                <a:avLst/>
              </a:prstGeom>
              <a:blipFill>
                <a:blip r:embed="rId2"/>
                <a:stretch>
                  <a:fillRect l="-19527" t="-29167" b="-68333"/>
                </a:stretch>
              </a:blipFill>
            </p:spPr>
            <p:txBody>
              <a:bodyPr/>
              <a:lstStyle/>
              <a:p>
                <a:r>
                  <a:rPr lang="zh-CN" altLang="en-US">
                    <a:noFill/>
                  </a:rPr>
                  <a:t> </a:t>
                </a:r>
              </a:p>
            </p:txBody>
          </p:sp>
        </mc:Fallback>
      </mc:AlternateContent>
      <p:sp>
        <p:nvSpPr>
          <p:cNvPr id="3" name="矩形 2"/>
          <p:cNvSpPr/>
          <p:nvPr/>
        </p:nvSpPr>
        <p:spPr>
          <a:xfrm>
            <a:off x="7970520" y="3840480"/>
            <a:ext cx="441960" cy="32004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p:cNvSpPr txBox="1"/>
              <p:nvPr/>
            </p:nvSpPr>
            <p:spPr>
              <a:xfrm>
                <a:off x="7277100" y="4782148"/>
                <a:ext cx="2644140" cy="57772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𝑝</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i="1">
                                  <a:latin typeface="Cambria Math" panose="02040503050406030204" pitchFamily="18" charset="0"/>
                                </a:rPr>
                                <m:t>𝜏</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𝑛</m:t>
                                  </m:r>
                                </m:sub>
                              </m:sSub>
                              <m:r>
                                <a:rPr lang="en-US" altLang="zh-CN" sz="1400" i="1">
                                  <a:latin typeface="Cambria Math" panose="02040503050406030204" pitchFamily="18" charset="0"/>
                                </a:rPr>
                                <m:t>+</m:t>
                              </m:r>
                              <m:r>
                                <a:rPr lang="en-US" altLang="zh-CN" sz="1400" i="1">
                                  <a:latin typeface="Cambria Math" panose="02040503050406030204" pitchFamily="18" charset="0"/>
                                </a:rPr>
                                <m:t>𝜏</m:t>
                              </m:r>
                            </m:sub>
                          </m:sSub>
                        </m:e>
                      </m:d>
                    </m:oMath>
                  </m:oMathPara>
                </a14:m>
                <a:endParaRPr lang="en-US" altLang="zh-CN" sz="1400"/>
              </a:p>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m:t>
                      </m:r>
                      <m:r>
                        <a:rPr lang="en-US" altLang="zh-CN" sz="1400" i="1">
                          <a:latin typeface="Cambria Math" panose="02040503050406030204" pitchFamily="18" charset="0"/>
                        </a:rPr>
                        <m:t>𝑝</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1</m:t>
                              </m:r>
                            </m:sub>
                          </m:sSub>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𝑛</m:t>
                              </m:r>
                            </m:sub>
                          </m:sSub>
                        </m:sub>
                      </m:sSub>
                      <m:r>
                        <a:rPr lang="en-US" altLang="zh-CN" sz="1400" i="1">
                          <a:latin typeface="Cambria Math" panose="02040503050406030204" pitchFamily="18" charset="0"/>
                        </a:rPr>
                        <m:t> )</m:t>
                      </m:r>
                    </m:oMath>
                  </m:oMathPara>
                </a14:m>
                <a:endParaRPr lang="zh-CN" altLang="en-US" sz="1400"/>
              </a:p>
            </p:txBody>
          </p:sp>
        </mc:Choice>
        <mc:Fallback xmlns="">
          <p:sp>
            <p:nvSpPr>
              <p:cNvPr id="4" name="文本框 3"/>
              <p:cNvSpPr txBox="1">
                <a:spLocks noRot="1" noChangeAspect="1" noMove="1" noResize="1" noEditPoints="1" noAdjustHandles="1" noChangeArrowheads="1" noChangeShapeType="1" noTextEdit="1"/>
              </p:cNvSpPr>
              <p:nvPr/>
            </p:nvSpPr>
            <p:spPr>
              <a:xfrm>
                <a:off x="7277100" y="4782148"/>
                <a:ext cx="2644140" cy="577722"/>
              </a:xfrm>
              <a:prstGeom prst="rect">
                <a:avLst/>
              </a:prstGeom>
              <a:blipFill>
                <a:blip r:embed="rId3"/>
                <a:stretch>
                  <a:fillRect b="-4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91618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循环神经网络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141</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循环神经网络：原型</a:t>
            </a:r>
            <a:endParaRPr kumimoji="1" lang="en-US" altLang="zh-CN" b="0">
              <a:latin typeface="+mn-ea"/>
              <a:ea typeface="+mn-ea"/>
            </a:endParaRPr>
          </a:p>
        </p:txBody>
      </p:sp>
      <p:grpSp>
        <p:nvGrpSpPr>
          <p:cNvPr id="66" name="组合 65"/>
          <p:cNvGrpSpPr/>
          <p:nvPr/>
        </p:nvGrpSpPr>
        <p:grpSpPr>
          <a:xfrm>
            <a:off x="2361289" y="3557139"/>
            <a:ext cx="7429500" cy="2406424"/>
            <a:chOff x="1005840" y="2762265"/>
            <a:chExt cx="7429500" cy="2406424"/>
          </a:xfrm>
        </p:grpSpPr>
        <p:sp>
          <p:nvSpPr>
            <p:cNvPr id="5" name="矩形 4"/>
            <p:cNvSpPr/>
            <p:nvPr/>
          </p:nvSpPr>
          <p:spPr>
            <a:xfrm>
              <a:off x="1638300" y="2762265"/>
              <a:ext cx="1066800" cy="4876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37560" y="2762265"/>
              <a:ext cx="1066800" cy="4876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036820" y="2762265"/>
              <a:ext cx="1066800" cy="4876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736080" y="2762265"/>
              <a:ext cx="1066800" cy="4876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38300" y="3721637"/>
              <a:ext cx="1066800" cy="48768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337560" y="3721637"/>
              <a:ext cx="1066800" cy="48768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036820" y="3721637"/>
              <a:ext cx="1066800" cy="48768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736080" y="3721637"/>
              <a:ext cx="1066800" cy="48768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638300" y="4681009"/>
              <a:ext cx="1066800" cy="48768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37560" y="4681009"/>
              <a:ext cx="1066800" cy="48768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036820" y="4681009"/>
              <a:ext cx="1066800" cy="48768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736080" y="4681009"/>
              <a:ext cx="1066800" cy="48768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a:stCxn id="23" idx="0"/>
              <a:endCxn id="19" idx="2"/>
            </p:cNvCxnSpPr>
            <p:nvPr/>
          </p:nvCxnSpPr>
          <p:spPr>
            <a:xfrm flipV="1">
              <a:off x="2171700" y="4209317"/>
              <a:ext cx="0" cy="4716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直接箭头连接符 27"/>
            <p:cNvCxnSpPr/>
            <p:nvPr/>
          </p:nvCxnSpPr>
          <p:spPr>
            <a:xfrm flipV="1">
              <a:off x="3886200" y="4209317"/>
              <a:ext cx="0" cy="4716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p:cNvCxnSpPr/>
            <p:nvPr/>
          </p:nvCxnSpPr>
          <p:spPr>
            <a:xfrm flipV="1">
              <a:off x="5562600" y="4209317"/>
              <a:ext cx="0" cy="4716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p:cNvCxnSpPr/>
            <p:nvPr/>
          </p:nvCxnSpPr>
          <p:spPr>
            <a:xfrm flipV="1">
              <a:off x="7261860" y="4209317"/>
              <a:ext cx="0" cy="4716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 name="直接箭头连接符 30"/>
            <p:cNvCxnSpPr/>
            <p:nvPr/>
          </p:nvCxnSpPr>
          <p:spPr>
            <a:xfrm flipV="1">
              <a:off x="2171700" y="3249945"/>
              <a:ext cx="0" cy="4716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2" name="直接箭头连接符 31"/>
            <p:cNvCxnSpPr/>
            <p:nvPr/>
          </p:nvCxnSpPr>
          <p:spPr>
            <a:xfrm flipV="1">
              <a:off x="3886200" y="3249945"/>
              <a:ext cx="0" cy="4716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3" name="直接箭头连接符 32"/>
            <p:cNvCxnSpPr/>
            <p:nvPr/>
          </p:nvCxnSpPr>
          <p:spPr>
            <a:xfrm flipV="1">
              <a:off x="5570220" y="3249945"/>
              <a:ext cx="0" cy="4716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4" name="直接箭头连接符 33"/>
            <p:cNvCxnSpPr/>
            <p:nvPr/>
          </p:nvCxnSpPr>
          <p:spPr>
            <a:xfrm flipV="1">
              <a:off x="7261860" y="3249945"/>
              <a:ext cx="0" cy="4716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直接箭头连接符 36"/>
            <p:cNvCxnSpPr>
              <a:stCxn id="19" idx="3"/>
              <a:endCxn id="20" idx="1"/>
            </p:cNvCxnSpPr>
            <p:nvPr/>
          </p:nvCxnSpPr>
          <p:spPr>
            <a:xfrm>
              <a:off x="270510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8" name="直接箭头连接符 37"/>
            <p:cNvCxnSpPr/>
            <p:nvPr/>
          </p:nvCxnSpPr>
          <p:spPr>
            <a:xfrm>
              <a:off x="100584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9" name="直接箭头连接符 38"/>
            <p:cNvCxnSpPr/>
            <p:nvPr/>
          </p:nvCxnSpPr>
          <p:spPr>
            <a:xfrm>
              <a:off x="440436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直接箭头连接符 39"/>
            <p:cNvCxnSpPr/>
            <p:nvPr/>
          </p:nvCxnSpPr>
          <p:spPr>
            <a:xfrm>
              <a:off x="610362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1" name="直接箭头连接符 40"/>
            <p:cNvCxnSpPr/>
            <p:nvPr/>
          </p:nvCxnSpPr>
          <p:spPr>
            <a:xfrm>
              <a:off x="780288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42" name="文本框 41"/>
                <p:cNvSpPr txBox="1"/>
                <p:nvPr/>
              </p:nvSpPr>
              <p:spPr>
                <a:xfrm>
                  <a:off x="1844040" y="473970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844040" y="4739702"/>
                  <a:ext cx="655320" cy="37029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1844040" y="3755194"/>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1844040" y="3755194"/>
                  <a:ext cx="655320" cy="3702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1844040" y="279582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1844040" y="2795822"/>
                  <a:ext cx="655320" cy="370294"/>
                </a:xfrm>
                <a:prstGeom prst="rect">
                  <a:avLst/>
                </a:prstGeom>
                <a:blipFill>
                  <a:blip r:embed="rId4"/>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3558540" y="473970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3558540" y="4739702"/>
                  <a:ext cx="655320" cy="37029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558540" y="3755194"/>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3558540" y="3755194"/>
                  <a:ext cx="655320" cy="37029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3558540" y="279582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3558540" y="2795822"/>
                  <a:ext cx="655320" cy="370294"/>
                </a:xfrm>
                <a:prstGeom prst="rect">
                  <a:avLst/>
                </a:prstGeom>
                <a:blipFill>
                  <a:blip r:embed="rId7"/>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5234940" y="473970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+2</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5234940" y="4739702"/>
                  <a:ext cx="655320" cy="37029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5234940" y="3755194"/>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+2</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5234940" y="3755194"/>
                  <a:ext cx="655320" cy="37029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5234940" y="279582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+2</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5234940" y="2795822"/>
                  <a:ext cx="655320" cy="370294"/>
                </a:xfrm>
                <a:prstGeom prst="rect">
                  <a:avLst/>
                </a:prstGeom>
                <a:blipFill>
                  <a:blip r:embed="rId10"/>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6957060" y="473970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+3</m:t>
                            </m:r>
                          </m:sub>
                        </m:sSub>
                      </m:oMath>
                    </m:oMathPara>
                  </a14:m>
                  <a:endParaRPr lang="zh-CN" altLang="en-US"/>
                </a:p>
              </p:txBody>
            </p:sp>
          </mc:Choice>
          <mc:Fallback xmlns="">
            <p:sp>
              <p:nvSpPr>
                <p:cNvPr id="51" name="文本框 50"/>
                <p:cNvSpPr txBox="1">
                  <a:spLocks noRot="1" noChangeAspect="1" noMove="1" noResize="1" noEditPoints="1" noAdjustHandles="1" noChangeArrowheads="1" noChangeShapeType="1" noTextEdit="1"/>
                </p:cNvSpPr>
                <p:nvPr/>
              </p:nvSpPr>
              <p:spPr>
                <a:xfrm>
                  <a:off x="6957060" y="4739702"/>
                  <a:ext cx="655320" cy="37029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6957060" y="3755194"/>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+3</m:t>
                            </m:r>
                          </m:sub>
                        </m:sSub>
                      </m:oMath>
                    </m:oMathPara>
                  </a14:m>
                  <a:endParaRPr lang="zh-CN" altLang="en-US"/>
                </a:p>
              </p:txBody>
            </p:sp>
          </mc:Choice>
          <mc:Fallback xmlns="">
            <p:sp>
              <p:nvSpPr>
                <p:cNvPr id="52" name="文本框 51"/>
                <p:cNvSpPr txBox="1">
                  <a:spLocks noRot="1" noChangeAspect="1" noMove="1" noResize="1" noEditPoints="1" noAdjustHandles="1" noChangeArrowheads="1" noChangeShapeType="1" noTextEdit="1"/>
                </p:cNvSpPr>
                <p:nvPr/>
              </p:nvSpPr>
              <p:spPr>
                <a:xfrm>
                  <a:off x="6957060" y="3755194"/>
                  <a:ext cx="655320" cy="37029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6957060" y="279582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+3</m:t>
                            </m:r>
                          </m:sub>
                        </m:sSub>
                      </m:oMath>
                    </m:oMathPara>
                  </a14:m>
                  <a:endParaRPr lang="zh-CN" altLang="en-US"/>
                </a:p>
              </p:txBody>
            </p:sp>
          </mc:Choice>
          <mc:Fallback xmlns="">
            <p:sp>
              <p:nvSpPr>
                <p:cNvPr id="53" name="文本框 52"/>
                <p:cNvSpPr txBox="1">
                  <a:spLocks noRot="1" noChangeAspect="1" noMove="1" noResize="1" noEditPoints="1" noAdjustHandles="1" noChangeArrowheads="1" noChangeShapeType="1" noTextEdit="1"/>
                </p:cNvSpPr>
                <p:nvPr/>
              </p:nvSpPr>
              <p:spPr>
                <a:xfrm>
                  <a:off x="6957060" y="2795822"/>
                  <a:ext cx="655320" cy="370294"/>
                </a:xfrm>
                <a:prstGeom prst="rect">
                  <a:avLst/>
                </a:prstGeom>
                <a:blipFill>
                  <a:blip r:embed="rId13"/>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2156460" y="3308638"/>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en-US"/>
                </a:p>
              </p:txBody>
            </p:sp>
          </mc:Choice>
          <mc:Fallback xmlns="">
            <p:sp>
              <p:nvSpPr>
                <p:cNvPr id="54" name="文本框 53"/>
                <p:cNvSpPr txBox="1">
                  <a:spLocks noRot="1" noChangeAspect="1" noMove="1" noResize="1" noEditPoints="1" noAdjustHandles="1" noChangeArrowheads="1" noChangeShapeType="1" noTextEdit="1"/>
                </p:cNvSpPr>
                <p:nvPr/>
              </p:nvSpPr>
              <p:spPr>
                <a:xfrm>
                  <a:off x="2156460" y="3308638"/>
                  <a:ext cx="342900" cy="37029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2827019" y="3629114"/>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𝑊</m:t>
                        </m:r>
                      </m:oMath>
                    </m:oMathPara>
                  </a14:m>
                  <a:endParaRPr lang="zh-CN" altLang="en-US"/>
                </a:p>
              </p:txBody>
            </p:sp>
          </mc:Choice>
          <mc:Fallback xmlns="">
            <p:sp>
              <p:nvSpPr>
                <p:cNvPr id="55" name="文本框 54"/>
                <p:cNvSpPr txBox="1">
                  <a:spLocks noRot="1" noChangeAspect="1" noMove="1" noResize="1" noEditPoints="1" noAdjustHandles="1" noChangeArrowheads="1" noChangeShapeType="1" noTextEdit="1"/>
                </p:cNvSpPr>
                <p:nvPr/>
              </p:nvSpPr>
              <p:spPr>
                <a:xfrm>
                  <a:off x="2827019" y="3629114"/>
                  <a:ext cx="342900" cy="370294"/>
                </a:xfrm>
                <a:prstGeom prst="rect">
                  <a:avLst/>
                </a:prstGeom>
                <a:blipFill>
                  <a:blip r:embed="rId15"/>
                  <a:stretch>
                    <a:fillRect r="-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2186941" y="4260016"/>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𝑈</m:t>
                        </m:r>
                      </m:oMath>
                    </m:oMathPara>
                  </a14:m>
                  <a:endParaRPr lang="zh-CN" altLang="en-US"/>
                </a:p>
              </p:txBody>
            </p:sp>
          </mc:Choice>
          <mc:Fallback xmlns="">
            <p:sp>
              <p:nvSpPr>
                <p:cNvPr id="56" name="文本框 55"/>
                <p:cNvSpPr txBox="1">
                  <a:spLocks noRot="1" noChangeAspect="1" noMove="1" noResize="1" noEditPoints="1" noAdjustHandles="1" noChangeArrowheads="1" noChangeShapeType="1" noTextEdit="1"/>
                </p:cNvSpPr>
                <p:nvPr/>
              </p:nvSpPr>
              <p:spPr>
                <a:xfrm>
                  <a:off x="2186941" y="4260016"/>
                  <a:ext cx="342900" cy="37029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870960" y="3308638"/>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en-US"/>
                </a:p>
              </p:txBody>
            </p:sp>
          </mc:Choice>
          <mc:Fallback xmlns="">
            <p:sp>
              <p:nvSpPr>
                <p:cNvPr id="57" name="文本框 56"/>
                <p:cNvSpPr txBox="1">
                  <a:spLocks noRot="1" noChangeAspect="1" noMove="1" noResize="1" noEditPoints="1" noAdjustHandles="1" noChangeArrowheads="1" noChangeShapeType="1" noTextEdit="1"/>
                </p:cNvSpPr>
                <p:nvPr/>
              </p:nvSpPr>
              <p:spPr>
                <a:xfrm>
                  <a:off x="3870960" y="3308638"/>
                  <a:ext cx="342900" cy="37029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4541519" y="3629114"/>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𝑊</m:t>
                        </m:r>
                      </m:oMath>
                    </m:oMathPara>
                  </a14:m>
                  <a:endParaRPr lang="zh-CN" altLang="en-US"/>
                </a:p>
              </p:txBody>
            </p:sp>
          </mc:Choice>
          <mc:Fallback xmlns="">
            <p:sp>
              <p:nvSpPr>
                <p:cNvPr id="58" name="文本框 57"/>
                <p:cNvSpPr txBox="1">
                  <a:spLocks noRot="1" noChangeAspect="1" noMove="1" noResize="1" noEditPoints="1" noAdjustHandles="1" noChangeArrowheads="1" noChangeShapeType="1" noTextEdit="1"/>
                </p:cNvSpPr>
                <p:nvPr/>
              </p:nvSpPr>
              <p:spPr>
                <a:xfrm>
                  <a:off x="4541519" y="3629114"/>
                  <a:ext cx="342900" cy="370294"/>
                </a:xfrm>
                <a:prstGeom prst="rect">
                  <a:avLst/>
                </a:prstGeom>
                <a:blipFill>
                  <a:blip r:embed="rId18"/>
                  <a:stretch>
                    <a:fillRect r="-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3901441" y="4260016"/>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𝑈</m:t>
                        </m:r>
                      </m:oMath>
                    </m:oMathPara>
                  </a14:m>
                  <a:endParaRPr lang="zh-CN" altLang="en-US"/>
                </a:p>
              </p:txBody>
            </p:sp>
          </mc:Choice>
          <mc:Fallback xmlns="">
            <p:sp>
              <p:nvSpPr>
                <p:cNvPr id="59" name="文本框 58"/>
                <p:cNvSpPr txBox="1">
                  <a:spLocks noRot="1" noChangeAspect="1" noMove="1" noResize="1" noEditPoints="1" noAdjustHandles="1" noChangeArrowheads="1" noChangeShapeType="1" noTextEdit="1"/>
                </p:cNvSpPr>
                <p:nvPr/>
              </p:nvSpPr>
              <p:spPr>
                <a:xfrm>
                  <a:off x="3901441" y="4260016"/>
                  <a:ext cx="342900" cy="37029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5539740" y="3308638"/>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en-US"/>
                </a:p>
              </p:txBody>
            </p:sp>
          </mc:Choice>
          <mc:Fallback xmlns="">
            <p:sp>
              <p:nvSpPr>
                <p:cNvPr id="60" name="文本框 59"/>
                <p:cNvSpPr txBox="1">
                  <a:spLocks noRot="1" noChangeAspect="1" noMove="1" noResize="1" noEditPoints="1" noAdjustHandles="1" noChangeArrowheads="1" noChangeShapeType="1" noTextEdit="1"/>
                </p:cNvSpPr>
                <p:nvPr/>
              </p:nvSpPr>
              <p:spPr>
                <a:xfrm>
                  <a:off x="5539740" y="3308638"/>
                  <a:ext cx="342900" cy="37029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6210299" y="3629114"/>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𝑊</m:t>
                        </m:r>
                      </m:oMath>
                    </m:oMathPara>
                  </a14:m>
                  <a:endParaRPr lang="zh-CN" altLang="en-US"/>
                </a:p>
              </p:txBody>
            </p:sp>
          </mc:Choice>
          <mc:Fallback xmlns="">
            <p:sp>
              <p:nvSpPr>
                <p:cNvPr id="61" name="文本框 60"/>
                <p:cNvSpPr txBox="1">
                  <a:spLocks noRot="1" noChangeAspect="1" noMove="1" noResize="1" noEditPoints="1" noAdjustHandles="1" noChangeArrowheads="1" noChangeShapeType="1" noTextEdit="1"/>
                </p:cNvSpPr>
                <p:nvPr/>
              </p:nvSpPr>
              <p:spPr>
                <a:xfrm>
                  <a:off x="6210299" y="3629114"/>
                  <a:ext cx="342900" cy="370294"/>
                </a:xfrm>
                <a:prstGeom prst="rect">
                  <a:avLst/>
                </a:prstGeom>
                <a:blipFill>
                  <a:blip r:embed="rId15"/>
                  <a:stretch>
                    <a:fillRect r="-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5570221" y="4260016"/>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𝑈</m:t>
                        </m:r>
                      </m:oMath>
                    </m:oMathPara>
                  </a14:m>
                  <a:endParaRPr lang="zh-CN" altLang="en-US"/>
                </a:p>
              </p:txBody>
            </p:sp>
          </mc:Choice>
          <mc:Fallback xmlns="">
            <p:sp>
              <p:nvSpPr>
                <p:cNvPr id="62" name="文本框 61"/>
                <p:cNvSpPr txBox="1">
                  <a:spLocks noRot="1" noChangeAspect="1" noMove="1" noResize="1" noEditPoints="1" noAdjustHandles="1" noChangeArrowheads="1" noChangeShapeType="1" noTextEdit="1"/>
                </p:cNvSpPr>
                <p:nvPr/>
              </p:nvSpPr>
              <p:spPr>
                <a:xfrm>
                  <a:off x="5570221" y="4260016"/>
                  <a:ext cx="342900" cy="37029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7246620" y="3300644"/>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en-US"/>
                </a:p>
              </p:txBody>
            </p:sp>
          </mc:Choice>
          <mc:Fallback xmlns="">
            <p:sp>
              <p:nvSpPr>
                <p:cNvPr id="63" name="文本框 62"/>
                <p:cNvSpPr txBox="1">
                  <a:spLocks noRot="1" noChangeAspect="1" noMove="1" noResize="1" noEditPoints="1" noAdjustHandles="1" noChangeArrowheads="1" noChangeShapeType="1" noTextEdit="1"/>
                </p:cNvSpPr>
                <p:nvPr/>
              </p:nvSpPr>
              <p:spPr>
                <a:xfrm>
                  <a:off x="7246620" y="3300644"/>
                  <a:ext cx="342900" cy="37029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7917179" y="3621120"/>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𝑊</m:t>
                        </m:r>
                      </m:oMath>
                    </m:oMathPara>
                  </a14:m>
                  <a:endParaRPr lang="zh-CN" altLang="en-US"/>
                </a:p>
              </p:txBody>
            </p:sp>
          </mc:Choice>
          <mc:Fallback xmlns="">
            <p:sp>
              <p:nvSpPr>
                <p:cNvPr id="64" name="文本框 63"/>
                <p:cNvSpPr txBox="1">
                  <a:spLocks noRot="1" noChangeAspect="1" noMove="1" noResize="1" noEditPoints="1" noAdjustHandles="1" noChangeArrowheads="1" noChangeShapeType="1" noTextEdit="1"/>
                </p:cNvSpPr>
                <p:nvPr/>
              </p:nvSpPr>
              <p:spPr>
                <a:xfrm>
                  <a:off x="7917179" y="3621120"/>
                  <a:ext cx="342900" cy="370294"/>
                </a:xfrm>
                <a:prstGeom prst="rect">
                  <a:avLst/>
                </a:prstGeom>
                <a:blipFill>
                  <a:blip r:embed="rId21"/>
                  <a:stretch>
                    <a:fillRect r="-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7277101" y="4252022"/>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𝑈</m:t>
                        </m:r>
                      </m:oMath>
                    </m:oMathPara>
                  </a14:m>
                  <a:endParaRPr lang="zh-CN" altLang="en-US"/>
                </a:p>
              </p:txBody>
            </p:sp>
          </mc:Choice>
          <mc:Fallback xmlns="">
            <p:sp>
              <p:nvSpPr>
                <p:cNvPr id="65" name="文本框 64"/>
                <p:cNvSpPr txBox="1">
                  <a:spLocks noRot="1" noChangeAspect="1" noMove="1" noResize="1" noEditPoints="1" noAdjustHandles="1" noChangeArrowheads="1" noChangeShapeType="1" noTextEdit="1"/>
                </p:cNvSpPr>
                <p:nvPr/>
              </p:nvSpPr>
              <p:spPr>
                <a:xfrm>
                  <a:off x="7277101" y="4252022"/>
                  <a:ext cx="342900" cy="370294"/>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7" name="文本框 66"/>
              <p:cNvSpPr txBox="1"/>
              <p:nvPr/>
            </p:nvSpPr>
            <p:spPr>
              <a:xfrm>
                <a:off x="2304140" y="2104425"/>
                <a:ext cx="3512819"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r>
                        <m:rPr>
                          <m:sty m:val="p"/>
                        </m:rPr>
                        <a:rPr lang="en-US" altLang="zh-CN">
                          <a:latin typeface="Cambria Math" panose="02040503050406030204" pitchFamily="18" charset="0"/>
                        </a:rPr>
                        <m:t>tanh</m:t>
                      </m:r>
                      <m:r>
                        <a:rPr lang="en-US" altLang="zh-CN" i="1">
                          <a:latin typeface="Cambria Math" panose="02040503050406030204" pitchFamily="18" charset="0"/>
                        </a:rPr>
                        <m:t>⁡(</m:t>
                      </m:r>
                      <m:r>
                        <a:rPr lang="en-US" altLang="zh-CN" i="1">
                          <a:latin typeface="Cambria Math" panose="02040503050406030204" pitchFamily="18" charset="0"/>
                        </a:rPr>
                        <m:t>𝑊</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𝑈</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m:oMathPara>
                </a14:m>
                <a:endParaRPr lang="en-US" altLang="zh-CN"/>
              </a:p>
              <a:p>
                <a:endParaRPr lang="en-US" altLang="zh-CN"/>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𝑠𝑜𝑓𝑡𝑚𝑎𝑥</m:t>
                      </m:r>
                      <m:r>
                        <a:rPr lang="en-US" altLang="zh-CN" i="1">
                          <a:latin typeface="Cambria Math" panose="02040503050406030204" pitchFamily="18" charset="0"/>
                        </a:rPr>
                        <m:t>(</m:t>
                      </m:r>
                      <m:r>
                        <a:rPr lang="en-US" altLang="zh-CN" i="1">
                          <a:latin typeface="Cambria Math" panose="02040503050406030204" pitchFamily="18" charset="0"/>
                        </a:rPr>
                        <m:t>𝑉</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m:oMathPara>
                </a14:m>
                <a:endParaRPr lang="zh-CN" altLang="en-US"/>
              </a:p>
            </p:txBody>
          </p:sp>
        </mc:Choice>
        <mc:Fallback xmlns="">
          <p:sp>
            <p:nvSpPr>
              <p:cNvPr id="67" name="文本框 66"/>
              <p:cNvSpPr txBox="1">
                <a:spLocks noRot="1" noChangeAspect="1" noMove="1" noResize="1" noEditPoints="1" noAdjustHandles="1" noChangeArrowheads="1" noChangeShapeType="1" noTextEdit="1"/>
              </p:cNvSpPr>
              <p:nvPr/>
            </p:nvSpPr>
            <p:spPr>
              <a:xfrm>
                <a:off x="2304140" y="2104425"/>
                <a:ext cx="3512819" cy="923330"/>
              </a:xfrm>
              <a:prstGeom prst="rect">
                <a:avLst/>
              </a:prstGeom>
              <a:blipFill>
                <a:blip r:embed="rId23"/>
                <a:stretch>
                  <a:fillRect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7139028" y="1076003"/>
                <a:ext cx="2133600" cy="15193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𝑝</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m:rPr>
                                  <m:sty m:val="p"/>
                                </m:rPr>
                                <a:rPr lang="en-US" altLang="zh-CN" sz="1400" i="1">
                                  <a:latin typeface="Cambria Math" panose="02040503050406030204" pitchFamily="18" charset="0"/>
                                </a:rPr>
                                <m:t>T</m:t>
                              </m:r>
                            </m:sub>
                          </m:sSub>
                        </m:e>
                      </m:d>
                    </m:oMath>
                  </m:oMathPara>
                </a14:m>
                <a:endParaRPr lang="en-US" altLang="zh-CN" sz="1400"/>
              </a:p>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m:t>
                      </m:r>
                      <m:nary>
                        <m:naryPr>
                          <m:chr m:val="∏"/>
                          <m:ctrlPr>
                            <a:rPr lang="en-US" altLang="zh-CN" sz="1400" i="1">
                              <a:latin typeface="Cambria Math" panose="02040503050406030204" pitchFamily="18" charset="0"/>
                            </a:rPr>
                          </m:ctrlPr>
                        </m:naryPr>
                        <m:sub>
                          <m: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i="1">
                              <a:latin typeface="Cambria Math" panose="02040503050406030204" pitchFamily="18" charset="0"/>
                            </a:rPr>
                            <m:t>𝑇</m:t>
                          </m:r>
                        </m:sup>
                        <m:e>
                          <m:r>
                            <a:rPr lang="en-US" altLang="zh-CN" sz="1400" i="1">
                              <a:latin typeface="Cambria Math" panose="02040503050406030204" pitchFamily="18" charset="0"/>
                            </a:rPr>
                            <m:t>𝑝</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r>
                            <a:rPr lang="en-US" altLang="zh-CN" sz="1400" i="1">
                              <a:latin typeface="Cambria Math" panose="02040503050406030204" pitchFamily="18" charset="0"/>
                            </a:rPr>
                            <m:t>)</m:t>
                          </m:r>
                        </m:e>
                      </m:nary>
                    </m:oMath>
                  </m:oMathPara>
                </a14:m>
                <a:endParaRPr lang="en-US" altLang="zh-CN" sz="1400"/>
              </a:p>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m:t>
                      </m:r>
                      <m:nary>
                        <m:naryPr>
                          <m:chr m:val="∏"/>
                          <m:ctrlPr>
                            <a:rPr lang="en-US" altLang="zh-CN" sz="1400" i="1">
                              <a:latin typeface="Cambria Math" panose="02040503050406030204" pitchFamily="18" charset="0"/>
                            </a:rPr>
                          </m:ctrlPr>
                        </m:naryPr>
                        <m:sub>
                          <m: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i="1">
                              <a:latin typeface="Cambria Math" panose="02040503050406030204" pitchFamily="18" charset="0"/>
                            </a:rPr>
                            <m:t>𝑇</m:t>
                          </m:r>
                        </m:sup>
                        <m:e>
                          <m:r>
                            <a:rPr lang="en-US" altLang="zh-CN" sz="1400" i="1">
                              <a:latin typeface="Cambria Math" panose="02040503050406030204" pitchFamily="18" charset="0"/>
                            </a:rPr>
                            <m:t>𝑔</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𝑡</m:t>
                              </m:r>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r>
                            <a:rPr lang="en-US" altLang="zh-CN" sz="1400" i="1">
                              <a:latin typeface="Cambria Math" panose="02040503050406030204" pitchFamily="18" charset="0"/>
                            </a:rPr>
                            <m:t>)</m:t>
                          </m:r>
                        </m:e>
                      </m:nary>
                    </m:oMath>
                  </m:oMathPara>
                </a14:m>
                <a:endParaRPr lang="zh-CN" altLang="en-US"/>
              </a:p>
            </p:txBody>
          </p:sp>
        </mc:Choice>
        <mc:Fallback xmlns="">
          <p:sp>
            <p:nvSpPr>
              <p:cNvPr id="68" name="文本框 67"/>
              <p:cNvSpPr txBox="1">
                <a:spLocks noRot="1" noChangeAspect="1" noMove="1" noResize="1" noEditPoints="1" noAdjustHandles="1" noChangeArrowheads="1" noChangeShapeType="1" noTextEdit="1"/>
              </p:cNvSpPr>
              <p:nvPr/>
            </p:nvSpPr>
            <p:spPr>
              <a:xfrm>
                <a:off x="7139028" y="1076003"/>
                <a:ext cx="2133600" cy="1519390"/>
              </a:xfrm>
              <a:prstGeom prst="rect">
                <a:avLst/>
              </a:prstGeom>
              <a:blipFill>
                <a:blip r:embed="rId24"/>
                <a:stretch>
                  <a:fillRect l="-19527" t="-28926" b="-67769"/>
                </a:stretch>
              </a:blipFill>
            </p:spPr>
            <p:txBody>
              <a:bodyPr/>
              <a:lstStyle/>
              <a:p>
                <a:r>
                  <a:rPr lang="zh-CN" altLang="en-US">
                    <a:noFill/>
                  </a:rPr>
                  <a:t> </a:t>
                </a:r>
              </a:p>
            </p:txBody>
          </p:sp>
        </mc:Fallback>
      </mc:AlternateContent>
      <p:sp>
        <p:nvSpPr>
          <p:cNvPr id="69" name="矩形 68"/>
          <p:cNvSpPr/>
          <p:nvPr/>
        </p:nvSpPr>
        <p:spPr>
          <a:xfrm>
            <a:off x="2847533" y="2166448"/>
            <a:ext cx="528127" cy="27957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0" name="文本框 69"/>
              <p:cNvSpPr txBox="1"/>
              <p:nvPr/>
            </p:nvSpPr>
            <p:spPr>
              <a:xfrm>
                <a:off x="7138117" y="2681602"/>
                <a:ext cx="2644140" cy="57772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𝑝</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i="1">
                                  <a:latin typeface="Cambria Math" panose="02040503050406030204" pitchFamily="18" charset="0"/>
                                </a:rPr>
                                <m:t>𝜏</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𝑛</m:t>
                                  </m:r>
                                </m:sub>
                              </m:sSub>
                              <m:r>
                                <a:rPr lang="en-US" altLang="zh-CN" sz="1400" i="1">
                                  <a:latin typeface="Cambria Math" panose="02040503050406030204" pitchFamily="18" charset="0"/>
                                </a:rPr>
                                <m:t>+</m:t>
                              </m:r>
                              <m:r>
                                <a:rPr lang="en-US" altLang="zh-CN" sz="1400" i="1">
                                  <a:latin typeface="Cambria Math" panose="02040503050406030204" pitchFamily="18" charset="0"/>
                                </a:rPr>
                                <m:t>𝜏</m:t>
                              </m:r>
                            </m:sub>
                          </m:sSub>
                        </m:e>
                      </m:d>
                    </m:oMath>
                  </m:oMathPara>
                </a14:m>
                <a:endParaRPr lang="en-US" altLang="zh-CN" sz="1400"/>
              </a:p>
              <a:p>
                <a:pPr/>
                <a14:m>
                  <m:oMathPara xmlns:m="http://schemas.openxmlformats.org/officeDocument/2006/math">
                    <m:oMathParaPr>
                      <m:jc m:val="left"/>
                    </m:oMathParaPr>
                    <m:oMath xmlns:m="http://schemas.openxmlformats.org/officeDocument/2006/math">
                      <m:r>
                        <a:rPr lang="en-US" altLang="zh-CN" sz="1400" i="1">
                          <a:latin typeface="Cambria Math" panose="02040503050406030204" pitchFamily="18" charset="0"/>
                        </a:rPr>
                        <m:t>=</m:t>
                      </m:r>
                      <m:r>
                        <a:rPr lang="en-US" altLang="zh-CN" sz="1400" i="1">
                          <a:latin typeface="Cambria Math" panose="02040503050406030204" pitchFamily="18" charset="0"/>
                        </a:rPr>
                        <m:t>𝑝</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1</m:t>
                              </m:r>
                            </m:sub>
                          </m:sSub>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𝑛</m:t>
                              </m:r>
                            </m:sub>
                          </m:sSub>
                        </m:sub>
                      </m:sSub>
                      <m:r>
                        <a:rPr lang="en-US" altLang="zh-CN" sz="1400" i="1">
                          <a:latin typeface="Cambria Math" panose="02040503050406030204" pitchFamily="18" charset="0"/>
                        </a:rPr>
                        <m:t> )</m:t>
                      </m:r>
                    </m:oMath>
                  </m:oMathPara>
                </a14:m>
                <a:endParaRPr lang="zh-CN" altLang="en-US" sz="1400"/>
              </a:p>
            </p:txBody>
          </p:sp>
        </mc:Choice>
        <mc:Fallback xmlns="">
          <p:sp>
            <p:nvSpPr>
              <p:cNvPr id="70" name="文本框 69"/>
              <p:cNvSpPr txBox="1">
                <a:spLocks noRot="1" noChangeAspect="1" noMove="1" noResize="1" noEditPoints="1" noAdjustHandles="1" noChangeArrowheads="1" noChangeShapeType="1" noTextEdit="1"/>
              </p:cNvSpPr>
              <p:nvPr/>
            </p:nvSpPr>
            <p:spPr>
              <a:xfrm>
                <a:off x="7138117" y="2681602"/>
                <a:ext cx="2644140" cy="577722"/>
              </a:xfrm>
              <a:prstGeom prst="rect">
                <a:avLst/>
              </a:prstGeom>
              <a:blipFill>
                <a:blip r:embed="rId25"/>
                <a:stretch>
                  <a:fillRect b="-4348"/>
                </a:stretch>
              </a:blipFill>
            </p:spPr>
            <p:txBody>
              <a:bodyPr/>
              <a:lstStyle/>
              <a:p>
                <a:r>
                  <a:rPr lang="zh-CN" altLang="en-US">
                    <a:noFill/>
                  </a:rPr>
                  <a:t> </a:t>
                </a:r>
              </a:p>
            </p:txBody>
          </p:sp>
        </mc:Fallback>
      </mc:AlternateContent>
      <p:sp>
        <p:nvSpPr>
          <p:cNvPr id="71" name="右箭头 70"/>
          <p:cNvSpPr/>
          <p:nvPr/>
        </p:nvSpPr>
        <p:spPr>
          <a:xfrm>
            <a:off x="5442669" y="2288037"/>
            <a:ext cx="1192791" cy="268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5603814" y="1957135"/>
            <a:ext cx="747303" cy="369332"/>
          </a:xfrm>
          <a:prstGeom prst="rect">
            <a:avLst/>
          </a:prstGeom>
          <a:noFill/>
        </p:spPr>
        <p:txBody>
          <a:bodyPr wrap="square" rtlCol="0">
            <a:spAutoFit/>
          </a:bodyPr>
          <a:lstStyle/>
          <a:p>
            <a:r>
              <a:rPr lang="zh-CN" altLang="en-US"/>
              <a:t>满足</a:t>
            </a:r>
          </a:p>
        </p:txBody>
      </p:sp>
      <p:sp>
        <p:nvSpPr>
          <p:cNvPr id="76" name="矩形 75"/>
          <p:cNvSpPr/>
          <p:nvPr/>
        </p:nvSpPr>
        <p:spPr>
          <a:xfrm>
            <a:off x="2870391" y="2724777"/>
            <a:ext cx="984418" cy="30297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2779707" y="3086244"/>
            <a:ext cx="3943876" cy="307777"/>
          </a:xfrm>
          <a:prstGeom prst="rect">
            <a:avLst/>
          </a:prstGeom>
          <a:noFill/>
        </p:spPr>
        <p:txBody>
          <a:bodyPr wrap="square" rtlCol="0">
            <a:spAutoFit/>
          </a:bodyPr>
          <a:lstStyle/>
          <a:p>
            <a:r>
              <a:rPr lang="zh-CN" altLang="en-US" sz="1400">
                <a:solidFill>
                  <a:srgbClr val="FF0000"/>
                </a:solidFill>
              </a:rPr>
              <a:t>激活函数，可以根据需要自己指定，不影响性质</a:t>
            </a:r>
          </a:p>
        </p:txBody>
      </p:sp>
    </p:spTree>
    <p:extLst>
      <p:ext uri="{BB962C8B-B14F-4D97-AF65-F5344CB8AC3E}">
        <p14:creationId xmlns:p14="http://schemas.microsoft.com/office/powerpoint/2010/main" val="28682092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循环神经网络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142</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循环神经网络：问题</a:t>
            </a:r>
            <a:endParaRPr kumimoji="1" lang="en-US" altLang="zh-CN" b="0">
              <a:latin typeface="+mn-ea"/>
              <a:ea typeface="+mn-ea"/>
            </a:endParaRPr>
          </a:p>
        </p:txBody>
      </p:sp>
      <p:grpSp>
        <p:nvGrpSpPr>
          <p:cNvPr id="66" name="组合 65"/>
          <p:cNvGrpSpPr/>
          <p:nvPr/>
        </p:nvGrpSpPr>
        <p:grpSpPr>
          <a:xfrm>
            <a:off x="2276476" y="2147658"/>
            <a:ext cx="7429500" cy="2406424"/>
            <a:chOff x="1005840" y="2762265"/>
            <a:chExt cx="7429500" cy="2406424"/>
          </a:xfrm>
        </p:grpSpPr>
        <p:sp>
          <p:nvSpPr>
            <p:cNvPr id="5" name="矩形 4"/>
            <p:cNvSpPr/>
            <p:nvPr/>
          </p:nvSpPr>
          <p:spPr>
            <a:xfrm>
              <a:off x="1638300" y="2762265"/>
              <a:ext cx="1066800" cy="4876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37560" y="2762265"/>
              <a:ext cx="1066800" cy="4876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036820" y="2762265"/>
              <a:ext cx="1066800" cy="4876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736080" y="2762265"/>
              <a:ext cx="1066800" cy="4876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38300" y="3721637"/>
              <a:ext cx="1066800" cy="48768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337560" y="3721637"/>
              <a:ext cx="1066800" cy="48768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036820" y="3721637"/>
              <a:ext cx="1066800" cy="48768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736080" y="3721637"/>
              <a:ext cx="1066800" cy="48768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638300" y="4681009"/>
              <a:ext cx="1066800" cy="48768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37560" y="4681009"/>
              <a:ext cx="1066800" cy="48768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036820" y="4681009"/>
              <a:ext cx="1066800" cy="48768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736080" y="4681009"/>
              <a:ext cx="1066800" cy="48768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a:stCxn id="23" idx="0"/>
              <a:endCxn id="19" idx="2"/>
            </p:cNvCxnSpPr>
            <p:nvPr/>
          </p:nvCxnSpPr>
          <p:spPr>
            <a:xfrm flipV="1">
              <a:off x="2171700" y="4209317"/>
              <a:ext cx="0" cy="4716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直接箭头连接符 27"/>
            <p:cNvCxnSpPr/>
            <p:nvPr/>
          </p:nvCxnSpPr>
          <p:spPr>
            <a:xfrm flipV="1">
              <a:off x="3886200" y="4209317"/>
              <a:ext cx="0" cy="4716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p:cNvCxnSpPr/>
            <p:nvPr/>
          </p:nvCxnSpPr>
          <p:spPr>
            <a:xfrm flipV="1">
              <a:off x="5562600" y="4209317"/>
              <a:ext cx="0" cy="4716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p:cNvCxnSpPr/>
            <p:nvPr/>
          </p:nvCxnSpPr>
          <p:spPr>
            <a:xfrm flipV="1">
              <a:off x="7261860" y="4209317"/>
              <a:ext cx="0" cy="4716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 name="直接箭头连接符 30"/>
            <p:cNvCxnSpPr/>
            <p:nvPr/>
          </p:nvCxnSpPr>
          <p:spPr>
            <a:xfrm flipV="1">
              <a:off x="2171700" y="3249945"/>
              <a:ext cx="0" cy="4716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2" name="直接箭头连接符 31"/>
            <p:cNvCxnSpPr/>
            <p:nvPr/>
          </p:nvCxnSpPr>
          <p:spPr>
            <a:xfrm flipV="1">
              <a:off x="3886200" y="3249945"/>
              <a:ext cx="0" cy="4716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3" name="直接箭头连接符 32"/>
            <p:cNvCxnSpPr/>
            <p:nvPr/>
          </p:nvCxnSpPr>
          <p:spPr>
            <a:xfrm flipV="1">
              <a:off x="5570220" y="3249945"/>
              <a:ext cx="0" cy="4716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4" name="直接箭头连接符 33"/>
            <p:cNvCxnSpPr/>
            <p:nvPr/>
          </p:nvCxnSpPr>
          <p:spPr>
            <a:xfrm flipV="1">
              <a:off x="7261860" y="3249945"/>
              <a:ext cx="0" cy="4716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直接箭头连接符 36"/>
            <p:cNvCxnSpPr>
              <a:stCxn id="19" idx="3"/>
              <a:endCxn id="20" idx="1"/>
            </p:cNvCxnSpPr>
            <p:nvPr/>
          </p:nvCxnSpPr>
          <p:spPr>
            <a:xfrm>
              <a:off x="270510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8" name="直接箭头连接符 37"/>
            <p:cNvCxnSpPr/>
            <p:nvPr/>
          </p:nvCxnSpPr>
          <p:spPr>
            <a:xfrm>
              <a:off x="100584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9" name="直接箭头连接符 38"/>
            <p:cNvCxnSpPr/>
            <p:nvPr/>
          </p:nvCxnSpPr>
          <p:spPr>
            <a:xfrm>
              <a:off x="440436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直接箭头连接符 39"/>
            <p:cNvCxnSpPr/>
            <p:nvPr/>
          </p:nvCxnSpPr>
          <p:spPr>
            <a:xfrm>
              <a:off x="610362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1" name="直接箭头连接符 40"/>
            <p:cNvCxnSpPr/>
            <p:nvPr/>
          </p:nvCxnSpPr>
          <p:spPr>
            <a:xfrm>
              <a:off x="7802880" y="3965477"/>
              <a:ext cx="6324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42" name="文本框 41"/>
                <p:cNvSpPr txBox="1"/>
                <p:nvPr/>
              </p:nvSpPr>
              <p:spPr>
                <a:xfrm>
                  <a:off x="1844040" y="473970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oMath>
                    </m:oMathPara>
                  </a14:m>
                  <a:endParaRPr lang="zh-CN" altLang="en-US"/>
                </a:p>
              </p:txBody>
            </p:sp>
          </mc:Choice>
          <mc:Fallback xmlns="">
            <p:sp>
              <p:nvSpPr>
                <p:cNvPr id="42" name="文本框 41"/>
                <p:cNvSpPr txBox="1">
                  <a:spLocks noRot="1" noChangeAspect="1" noMove="1" noResize="1" noEditPoints="1" noAdjustHandles="1" noChangeArrowheads="1" noChangeShapeType="1" noTextEdit="1"/>
                </p:cNvSpPr>
                <p:nvPr/>
              </p:nvSpPr>
              <p:spPr>
                <a:xfrm>
                  <a:off x="1844040" y="4739702"/>
                  <a:ext cx="655320" cy="37029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1844040" y="3755194"/>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m:oMathPara>
                  </a14:m>
                  <a:endParaRPr lang="zh-CN" altLang="en-US"/>
                </a:p>
              </p:txBody>
            </p:sp>
          </mc:Choice>
          <mc:Fallback xmlns="">
            <p:sp>
              <p:nvSpPr>
                <p:cNvPr id="43" name="文本框 42"/>
                <p:cNvSpPr txBox="1">
                  <a:spLocks noRot="1" noChangeAspect="1" noMove="1" noResize="1" noEditPoints="1" noAdjustHandles="1" noChangeArrowheads="1" noChangeShapeType="1" noTextEdit="1"/>
                </p:cNvSpPr>
                <p:nvPr/>
              </p:nvSpPr>
              <p:spPr>
                <a:xfrm>
                  <a:off x="1844040" y="3755194"/>
                  <a:ext cx="655320" cy="3702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1844040" y="279582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oMath>
                    </m:oMathPara>
                  </a14:m>
                  <a:endParaRPr lang="zh-CN" altLang="en-US"/>
                </a:p>
              </p:txBody>
            </p:sp>
          </mc:Choice>
          <mc:Fallback xmlns="">
            <p:sp>
              <p:nvSpPr>
                <p:cNvPr id="44" name="文本框 43"/>
                <p:cNvSpPr txBox="1">
                  <a:spLocks noRot="1" noChangeAspect="1" noMove="1" noResize="1" noEditPoints="1" noAdjustHandles="1" noChangeArrowheads="1" noChangeShapeType="1" noTextEdit="1"/>
                </p:cNvSpPr>
                <p:nvPr/>
              </p:nvSpPr>
              <p:spPr>
                <a:xfrm>
                  <a:off x="1844040" y="2795822"/>
                  <a:ext cx="655320" cy="370294"/>
                </a:xfrm>
                <a:prstGeom prst="rect">
                  <a:avLst/>
                </a:prstGeom>
                <a:blipFill>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3558540" y="473970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zh-CN" altLang="en-US"/>
                </a:p>
              </p:txBody>
            </p:sp>
          </mc:Choice>
          <mc:Fallback xmlns="">
            <p:sp>
              <p:nvSpPr>
                <p:cNvPr id="45" name="文本框 44"/>
                <p:cNvSpPr txBox="1">
                  <a:spLocks noRot="1" noChangeAspect="1" noMove="1" noResize="1" noEditPoints="1" noAdjustHandles="1" noChangeArrowheads="1" noChangeShapeType="1" noTextEdit="1"/>
                </p:cNvSpPr>
                <p:nvPr/>
              </p:nvSpPr>
              <p:spPr>
                <a:xfrm>
                  <a:off x="3558540" y="4739702"/>
                  <a:ext cx="655320" cy="370294"/>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558540" y="3755194"/>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zh-CN" altLang="en-US"/>
                </a:p>
              </p:txBody>
            </p:sp>
          </mc:Choice>
          <mc:Fallback xmlns="">
            <p:sp>
              <p:nvSpPr>
                <p:cNvPr id="46" name="文本框 45"/>
                <p:cNvSpPr txBox="1">
                  <a:spLocks noRot="1" noChangeAspect="1" noMove="1" noResize="1" noEditPoints="1" noAdjustHandles="1" noChangeArrowheads="1" noChangeShapeType="1" noTextEdit="1"/>
                </p:cNvSpPr>
                <p:nvPr/>
              </p:nvSpPr>
              <p:spPr>
                <a:xfrm>
                  <a:off x="3558540" y="3755194"/>
                  <a:ext cx="655320" cy="37029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3558540" y="279582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zh-CN" altLang="en-US"/>
                </a:p>
              </p:txBody>
            </p:sp>
          </mc:Choice>
          <mc:Fallback xmlns="">
            <p:sp>
              <p:nvSpPr>
                <p:cNvPr id="47" name="文本框 46"/>
                <p:cNvSpPr txBox="1">
                  <a:spLocks noRot="1" noChangeAspect="1" noMove="1" noResize="1" noEditPoints="1" noAdjustHandles="1" noChangeArrowheads="1" noChangeShapeType="1" noTextEdit="1"/>
                </p:cNvSpPr>
                <p:nvPr/>
              </p:nvSpPr>
              <p:spPr>
                <a:xfrm>
                  <a:off x="3558540" y="2795822"/>
                  <a:ext cx="655320" cy="370294"/>
                </a:xfrm>
                <a:prstGeom prst="rect">
                  <a:avLst/>
                </a:prstGeom>
                <a:blipFill>
                  <a:blip r:embed="rId7"/>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5234940" y="473970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+2</m:t>
                            </m:r>
                          </m:sub>
                        </m:sSub>
                      </m:oMath>
                    </m:oMathPara>
                  </a14:m>
                  <a:endParaRPr lang="zh-CN" altLang="en-US"/>
                </a:p>
              </p:txBody>
            </p:sp>
          </mc:Choice>
          <mc:Fallback xmlns="">
            <p:sp>
              <p:nvSpPr>
                <p:cNvPr id="48" name="文本框 47"/>
                <p:cNvSpPr txBox="1">
                  <a:spLocks noRot="1" noChangeAspect="1" noMove="1" noResize="1" noEditPoints="1" noAdjustHandles="1" noChangeArrowheads="1" noChangeShapeType="1" noTextEdit="1"/>
                </p:cNvSpPr>
                <p:nvPr/>
              </p:nvSpPr>
              <p:spPr>
                <a:xfrm>
                  <a:off x="5234940" y="4739702"/>
                  <a:ext cx="655320" cy="370294"/>
                </a:xfrm>
                <a:prstGeom prst="rect">
                  <a:avLst/>
                </a:prstGeom>
                <a:blipFill>
                  <a:blip r:embed="rId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5234940" y="3755194"/>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+2</m:t>
                            </m:r>
                          </m:sub>
                        </m:sSub>
                      </m:oMath>
                    </m:oMathPara>
                  </a14:m>
                  <a:endParaRPr lang="zh-CN" altLang="en-US"/>
                </a:p>
              </p:txBody>
            </p:sp>
          </mc:Choice>
          <mc:Fallback xmlns="">
            <p:sp>
              <p:nvSpPr>
                <p:cNvPr id="49" name="文本框 48"/>
                <p:cNvSpPr txBox="1">
                  <a:spLocks noRot="1" noChangeAspect="1" noMove="1" noResize="1" noEditPoints="1" noAdjustHandles="1" noChangeArrowheads="1" noChangeShapeType="1" noTextEdit="1"/>
                </p:cNvSpPr>
                <p:nvPr/>
              </p:nvSpPr>
              <p:spPr>
                <a:xfrm>
                  <a:off x="5234940" y="3755194"/>
                  <a:ext cx="655320" cy="37029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5234940" y="279582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+2</m:t>
                            </m:r>
                          </m:sub>
                        </m:sSub>
                      </m:oMath>
                    </m:oMathPara>
                  </a14:m>
                  <a:endParaRPr lang="zh-CN" altLang="en-US"/>
                </a:p>
              </p:txBody>
            </p:sp>
          </mc:Choice>
          <mc:Fallback xmlns="">
            <p:sp>
              <p:nvSpPr>
                <p:cNvPr id="50" name="文本框 49"/>
                <p:cNvSpPr txBox="1">
                  <a:spLocks noRot="1" noChangeAspect="1" noMove="1" noResize="1" noEditPoints="1" noAdjustHandles="1" noChangeArrowheads="1" noChangeShapeType="1" noTextEdit="1"/>
                </p:cNvSpPr>
                <p:nvPr/>
              </p:nvSpPr>
              <p:spPr>
                <a:xfrm>
                  <a:off x="5234940" y="2795822"/>
                  <a:ext cx="655320" cy="370294"/>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6957060" y="473970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+3</m:t>
                            </m:r>
                          </m:sub>
                        </m:sSub>
                      </m:oMath>
                    </m:oMathPara>
                  </a14:m>
                  <a:endParaRPr lang="zh-CN" altLang="en-US"/>
                </a:p>
              </p:txBody>
            </p:sp>
          </mc:Choice>
          <mc:Fallback xmlns="">
            <p:sp>
              <p:nvSpPr>
                <p:cNvPr id="51" name="文本框 50"/>
                <p:cNvSpPr txBox="1">
                  <a:spLocks noRot="1" noChangeAspect="1" noMove="1" noResize="1" noEditPoints="1" noAdjustHandles="1" noChangeArrowheads="1" noChangeShapeType="1" noTextEdit="1"/>
                </p:cNvSpPr>
                <p:nvPr/>
              </p:nvSpPr>
              <p:spPr>
                <a:xfrm>
                  <a:off x="6957060" y="4739702"/>
                  <a:ext cx="655320" cy="370294"/>
                </a:xfrm>
                <a:prstGeom prst="rect">
                  <a:avLst/>
                </a:prstGeom>
                <a:blipFill>
                  <a:blip r:embed="rId11"/>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6957060" y="3755194"/>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+3</m:t>
                            </m:r>
                          </m:sub>
                        </m:sSub>
                      </m:oMath>
                    </m:oMathPara>
                  </a14:m>
                  <a:endParaRPr lang="zh-CN" altLang="en-US"/>
                </a:p>
              </p:txBody>
            </p:sp>
          </mc:Choice>
          <mc:Fallback xmlns="">
            <p:sp>
              <p:nvSpPr>
                <p:cNvPr id="52" name="文本框 51"/>
                <p:cNvSpPr txBox="1">
                  <a:spLocks noRot="1" noChangeAspect="1" noMove="1" noResize="1" noEditPoints="1" noAdjustHandles="1" noChangeArrowheads="1" noChangeShapeType="1" noTextEdit="1"/>
                </p:cNvSpPr>
                <p:nvPr/>
              </p:nvSpPr>
              <p:spPr>
                <a:xfrm>
                  <a:off x="6957060" y="3755194"/>
                  <a:ext cx="655320" cy="37029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6957060" y="2795822"/>
                  <a:ext cx="65532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i="1">
                                <a:latin typeface="Cambria Math" panose="02040503050406030204" pitchFamily="18" charset="0"/>
                              </a:rPr>
                              <m:t>+3</m:t>
                            </m:r>
                          </m:sub>
                        </m:sSub>
                      </m:oMath>
                    </m:oMathPara>
                  </a14:m>
                  <a:endParaRPr lang="zh-CN" altLang="en-US"/>
                </a:p>
              </p:txBody>
            </p:sp>
          </mc:Choice>
          <mc:Fallback xmlns="">
            <p:sp>
              <p:nvSpPr>
                <p:cNvPr id="53" name="文本框 52"/>
                <p:cNvSpPr txBox="1">
                  <a:spLocks noRot="1" noChangeAspect="1" noMove="1" noResize="1" noEditPoints="1" noAdjustHandles="1" noChangeArrowheads="1" noChangeShapeType="1" noTextEdit="1"/>
                </p:cNvSpPr>
                <p:nvPr/>
              </p:nvSpPr>
              <p:spPr>
                <a:xfrm>
                  <a:off x="6957060" y="2795822"/>
                  <a:ext cx="655320" cy="370294"/>
                </a:xfrm>
                <a:prstGeom prst="rect">
                  <a:avLst/>
                </a:prstGeom>
                <a:blipFill>
                  <a:blip r:embed="rId1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2156460" y="3308638"/>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en-US"/>
                </a:p>
              </p:txBody>
            </p:sp>
          </mc:Choice>
          <mc:Fallback xmlns="">
            <p:sp>
              <p:nvSpPr>
                <p:cNvPr id="54" name="文本框 53"/>
                <p:cNvSpPr txBox="1">
                  <a:spLocks noRot="1" noChangeAspect="1" noMove="1" noResize="1" noEditPoints="1" noAdjustHandles="1" noChangeArrowheads="1" noChangeShapeType="1" noTextEdit="1"/>
                </p:cNvSpPr>
                <p:nvPr/>
              </p:nvSpPr>
              <p:spPr>
                <a:xfrm>
                  <a:off x="2156460" y="3308638"/>
                  <a:ext cx="342900" cy="37029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2827019" y="3629114"/>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𝑊</m:t>
                        </m:r>
                      </m:oMath>
                    </m:oMathPara>
                  </a14:m>
                  <a:endParaRPr lang="zh-CN" altLang="en-US"/>
                </a:p>
              </p:txBody>
            </p:sp>
          </mc:Choice>
          <mc:Fallback xmlns="">
            <p:sp>
              <p:nvSpPr>
                <p:cNvPr id="55" name="文本框 54"/>
                <p:cNvSpPr txBox="1">
                  <a:spLocks noRot="1" noChangeAspect="1" noMove="1" noResize="1" noEditPoints="1" noAdjustHandles="1" noChangeArrowheads="1" noChangeShapeType="1" noTextEdit="1"/>
                </p:cNvSpPr>
                <p:nvPr/>
              </p:nvSpPr>
              <p:spPr>
                <a:xfrm>
                  <a:off x="2827019" y="3629114"/>
                  <a:ext cx="342900" cy="370294"/>
                </a:xfrm>
                <a:prstGeom prst="rect">
                  <a:avLst/>
                </a:prstGeom>
                <a:blipFill>
                  <a:blip r:embed="rId15"/>
                  <a:stretch>
                    <a:fillRect r="-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2186941" y="4260016"/>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𝑈</m:t>
                        </m:r>
                      </m:oMath>
                    </m:oMathPara>
                  </a14:m>
                  <a:endParaRPr lang="zh-CN" altLang="en-US"/>
                </a:p>
              </p:txBody>
            </p:sp>
          </mc:Choice>
          <mc:Fallback xmlns="">
            <p:sp>
              <p:nvSpPr>
                <p:cNvPr id="56" name="文本框 55"/>
                <p:cNvSpPr txBox="1">
                  <a:spLocks noRot="1" noChangeAspect="1" noMove="1" noResize="1" noEditPoints="1" noAdjustHandles="1" noChangeArrowheads="1" noChangeShapeType="1" noTextEdit="1"/>
                </p:cNvSpPr>
                <p:nvPr/>
              </p:nvSpPr>
              <p:spPr>
                <a:xfrm>
                  <a:off x="2186941" y="4260016"/>
                  <a:ext cx="342900" cy="37029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3870960" y="3308638"/>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en-US"/>
                </a:p>
              </p:txBody>
            </p:sp>
          </mc:Choice>
          <mc:Fallback xmlns="">
            <p:sp>
              <p:nvSpPr>
                <p:cNvPr id="57" name="文本框 56"/>
                <p:cNvSpPr txBox="1">
                  <a:spLocks noRot="1" noChangeAspect="1" noMove="1" noResize="1" noEditPoints="1" noAdjustHandles="1" noChangeArrowheads="1" noChangeShapeType="1" noTextEdit="1"/>
                </p:cNvSpPr>
                <p:nvPr/>
              </p:nvSpPr>
              <p:spPr>
                <a:xfrm>
                  <a:off x="3870960" y="3308638"/>
                  <a:ext cx="342900" cy="37029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4541519" y="3629114"/>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𝑊</m:t>
                        </m:r>
                      </m:oMath>
                    </m:oMathPara>
                  </a14:m>
                  <a:endParaRPr lang="zh-CN" altLang="en-US"/>
                </a:p>
              </p:txBody>
            </p:sp>
          </mc:Choice>
          <mc:Fallback xmlns="">
            <p:sp>
              <p:nvSpPr>
                <p:cNvPr id="58" name="文本框 57"/>
                <p:cNvSpPr txBox="1">
                  <a:spLocks noRot="1" noChangeAspect="1" noMove="1" noResize="1" noEditPoints="1" noAdjustHandles="1" noChangeArrowheads="1" noChangeShapeType="1" noTextEdit="1"/>
                </p:cNvSpPr>
                <p:nvPr/>
              </p:nvSpPr>
              <p:spPr>
                <a:xfrm>
                  <a:off x="4541519" y="3629114"/>
                  <a:ext cx="342900" cy="370294"/>
                </a:xfrm>
                <a:prstGeom prst="rect">
                  <a:avLst/>
                </a:prstGeom>
                <a:blipFill>
                  <a:blip r:embed="rId18"/>
                  <a:stretch>
                    <a:fillRect r="-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3901441" y="4260016"/>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𝑈</m:t>
                        </m:r>
                      </m:oMath>
                    </m:oMathPara>
                  </a14:m>
                  <a:endParaRPr lang="zh-CN" altLang="en-US"/>
                </a:p>
              </p:txBody>
            </p:sp>
          </mc:Choice>
          <mc:Fallback xmlns="">
            <p:sp>
              <p:nvSpPr>
                <p:cNvPr id="59" name="文本框 58"/>
                <p:cNvSpPr txBox="1">
                  <a:spLocks noRot="1" noChangeAspect="1" noMove="1" noResize="1" noEditPoints="1" noAdjustHandles="1" noChangeArrowheads="1" noChangeShapeType="1" noTextEdit="1"/>
                </p:cNvSpPr>
                <p:nvPr/>
              </p:nvSpPr>
              <p:spPr>
                <a:xfrm>
                  <a:off x="3901441" y="4260016"/>
                  <a:ext cx="342900" cy="37029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5539740" y="3308638"/>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en-US"/>
                </a:p>
              </p:txBody>
            </p:sp>
          </mc:Choice>
          <mc:Fallback xmlns="">
            <p:sp>
              <p:nvSpPr>
                <p:cNvPr id="60" name="文本框 59"/>
                <p:cNvSpPr txBox="1">
                  <a:spLocks noRot="1" noChangeAspect="1" noMove="1" noResize="1" noEditPoints="1" noAdjustHandles="1" noChangeArrowheads="1" noChangeShapeType="1" noTextEdit="1"/>
                </p:cNvSpPr>
                <p:nvPr/>
              </p:nvSpPr>
              <p:spPr>
                <a:xfrm>
                  <a:off x="5539740" y="3308638"/>
                  <a:ext cx="342900" cy="37029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6210299" y="3629114"/>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𝑊</m:t>
                        </m:r>
                      </m:oMath>
                    </m:oMathPara>
                  </a14:m>
                  <a:endParaRPr lang="zh-CN" altLang="en-US"/>
                </a:p>
              </p:txBody>
            </p:sp>
          </mc:Choice>
          <mc:Fallback xmlns="">
            <p:sp>
              <p:nvSpPr>
                <p:cNvPr id="61" name="文本框 60"/>
                <p:cNvSpPr txBox="1">
                  <a:spLocks noRot="1" noChangeAspect="1" noMove="1" noResize="1" noEditPoints="1" noAdjustHandles="1" noChangeArrowheads="1" noChangeShapeType="1" noTextEdit="1"/>
                </p:cNvSpPr>
                <p:nvPr/>
              </p:nvSpPr>
              <p:spPr>
                <a:xfrm>
                  <a:off x="6210299" y="3629114"/>
                  <a:ext cx="342900" cy="370294"/>
                </a:xfrm>
                <a:prstGeom prst="rect">
                  <a:avLst/>
                </a:prstGeom>
                <a:blipFill>
                  <a:blip r:embed="rId15"/>
                  <a:stretch>
                    <a:fillRect r="-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5570221" y="4260016"/>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𝑈</m:t>
                        </m:r>
                      </m:oMath>
                    </m:oMathPara>
                  </a14:m>
                  <a:endParaRPr lang="zh-CN" altLang="en-US"/>
                </a:p>
              </p:txBody>
            </p:sp>
          </mc:Choice>
          <mc:Fallback xmlns="">
            <p:sp>
              <p:nvSpPr>
                <p:cNvPr id="62" name="文本框 61"/>
                <p:cNvSpPr txBox="1">
                  <a:spLocks noRot="1" noChangeAspect="1" noMove="1" noResize="1" noEditPoints="1" noAdjustHandles="1" noChangeArrowheads="1" noChangeShapeType="1" noTextEdit="1"/>
                </p:cNvSpPr>
                <p:nvPr/>
              </p:nvSpPr>
              <p:spPr>
                <a:xfrm>
                  <a:off x="5570221" y="4260016"/>
                  <a:ext cx="342900" cy="37029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7246620" y="3300644"/>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oMath>
                    </m:oMathPara>
                  </a14:m>
                  <a:endParaRPr lang="zh-CN" altLang="en-US"/>
                </a:p>
              </p:txBody>
            </p:sp>
          </mc:Choice>
          <mc:Fallback xmlns="">
            <p:sp>
              <p:nvSpPr>
                <p:cNvPr id="63" name="文本框 62"/>
                <p:cNvSpPr txBox="1">
                  <a:spLocks noRot="1" noChangeAspect="1" noMove="1" noResize="1" noEditPoints="1" noAdjustHandles="1" noChangeArrowheads="1" noChangeShapeType="1" noTextEdit="1"/>
                </p:cNvSpPr>
                <p:nvPr/>
              </p:nvSpPr>
              <p:spPr>
                <a:xfrm>
                  <a:off x="7246620" y="3300644"/>
                  <a:ext cx="342900" cy="37029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7917179" y="3621120"/>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𝑊</m:t>
                        </m:r>
                      </m:oMath>
                    </m:oMathPara>
                  </a14:m>
                  <a:endParaRPr lang="zh-CN" altLang="en-US"/>
                </a:p>
              </p:txBody>
            </p:sp>
          </mc:Choice>
          <mc:Fallback xmlns="">
            <p:sp>
              <p:nvSpPr>
                <p:cNvPr id="64" name="文本框 63"/>
                <p:cNvSpPr txBox="1">
                  <a:spLocks noRot="1" noChangeAspect="1" noMove="1" noResize="1" noEditPoints="1" noAdjustHandles="1" noChangeArrowheads="1" noChangeShapeType="1" noTextEdit="1"/>
                </p:cNvSpPr>
                <p:nvPr/>
              </p:nvSpPr>
              <p:spPr>
                <a:xfrm>
                  <a:off x="7917179" y="3621120"/>
                  <a:ext cx="342900" cy="370294"/>
                </a:xfrm>
                <a:prstGeom prst="rect">
                  <a:avLst/>
                </a:prstGeom>
                <a:blipFill>
                  <a:blip r:embed="rId21"/>
                  <a:stretch>
                    <a:fillRect r="-16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7277101" y="4252022"/>
                  <a:ext cx="34290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𝑈</m:t>
                        </m:r>
                      </m:oMath>
                    </m:oMathPara>
                  </a14:m>
                  <a:endParaRPr lang="zh-CN" altLang="en-US"/>
                </a:p>
              </p:txBody>
            </p:sp>
          </mc:Choice>
          <mc:Fallback xmlns="">
            <p:sp>
              <p:nvSpPr>
                <p:cNvPr id="65" name="文本框 64"/>
                <p:cNvSpPr txBox="1">
                  <a:spLocks noRot="1" noChangeAspect="1" noMove="1" noResize="1" noEditPoints="1" noAdjustHandles="1" noChangeArrowheads="1" noChangeShapeType="1" noTextEdit="1"/>
                </p:cNvSpPr>
                <p:nvPr/>
              </p:nvSpPr>
              <p:spPr>
                <a:xfrm>
                  <a:off x="7277101" y="4252022"/>
                  <a:ext cx="342900" cy="370294"/>
                </a:xfrm>
                <a:prstGeom prst="rect">
                  <a:avLst/>
                </a:prstGeom>
                <a:blipFill>
                  <a:blip r:embed="rId22"/>
                  <a:stretch>
                    <a:fillRect/>
                  </a:stretch>
                </a:blipFill>
              </p:spPr>
              <p:txBody>
                <a:bodyPr/>
                <a:lstStyle/>
                <a:p>
                  <a:r>
                    <a:rPr lang="zh-CN" altLang="en-US">
                      <a:noFill/>
                    </a:rPr>
                    <a:t> </a:t>
                  </a:r>
                </a:p>
              </p:txBody>
            </p:sp>
          </mc:Fallback>
        </mc:AlternateContent>
      </p:grpSp>
      <p:cxnSp>
        <p:nvCxnSpPr>
          <p:cNvPr id="9" name="直接箭头连接符 8"/>
          <p:cNvCxnSpPr/>
          <p:nvPr/>
        </p:nvCxnSpPr>
        <p:spPr>
          <a:xfrm>
            <a:off x="8860156" y="2635338"/>
            <a:ext cx="0" cy="4716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73" name="直接箭头连接符 72"/>
          <p:cNvCxnSpPr/>
          <p:nvPr/>
        </p:nvCxnSpPr>
        <p:spPr>
          <a:xfrm>
            <a:off x="8858252" y="3594710"/>
            <a:ext cx="0" cy="4716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74" name="直接箭头连接符 73"/>
          <p:cNvCxnSpPr/>
          <p:nvPr/>
        </p:nvCxnSpPr>
        <p:spPr>
          <a:xfrm>
            <a:off x="7160896" y="3586716"/>
            <a:ext cx="0" cy="4716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75" name="直接箭头连接符 74"/>
          <p:cNvCxnSpPr/>
          <p:nvPr/>
        </p:nvCxnSpPr>
        <p:spPr>
          <a:xfrm>
            <a:off x="5514977" y="3594710"/>
            <a:ext cx="0" cy="4716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77" name="直接箭头连接符 76"/>
          <p:cNvCxnSpPr/>
          <p:nvPr/>
        </p:nvCxnSpPr>
        <p:spPr>
          <a:xfrm>
            <a:off x="3768092" y="3586716"/>
            <a:ext cx="0" cy="4716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79" name="直接箭头连接符 78"/>
          <p:cNvCxnSpPr/>
          <p:nvPr/>
        </p:nvCxnSpPr>
        <p:spPr>
          <a:xfrm flipH="1">
            <a:off x="7374257" y="3510881"/>
            <a:ext cx="632461" cy="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80" name="直接箭头连接符 79"/>
          <p:cNvCxnSpPr/>
          <p:nvPr/>
        </p:nvCxnSpPr>
        <p:spPr>
          <a:xfrm flipH="1">
            <a:off x="5667375" y="3493702"/>
            <a:ext cx="632461" cy="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81" name="直接箭头连接符 80"/>
          <p:cNvCxnSpPr/>
          <p:nvPr/>
        </p:nvCxnSpPr>
        <p:spPr>
          <a:xfrm flipH="1">
            <a:off x="3985263" y="3493702"/>
            <a:ext cx="632461" cy="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82" name="直接箭头连接符 81"/>
          <p:cNvCxnSpPr/>
          <p:nvPr/>
        </p:nvCxnSpPr>
        <p:spPr>
          <a:xfrm>
            <a:off x="8555356" y="1675966"/>
            <a:ext cx="0" cy="4716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5" name="文本框 34"/>
          <p:cNvSpPr txBox="1"/>
          <p:nvPr/>
        </p:nvSpPr>
        <p:spPr>
          <a:xfrm>
            <a:off x="8197216" y="1319122"/>
            <a:ext cx="876300" cy="369332"/>
          </a:xfrm>
          <a:prstGeom prst="rect">
            <a:avLst/>
          </a:prstGeom>
          <a:noFill/>
        </p:spPr>
        <p:txBody>
          <a:bodyPr wrap="square" rtlCol="0">
            <a:spAutoFit/>
          </a:bodyPr>
          <a:lstStyle/>
          <a:p>
            <a:r>
              <a:rPr lang="en-US" altLang="zh-CN"/>
              <a:t>Loss</a:t>
            </a:r>
            <a:endParaRPr lang="zh-CN" altLang="en-US"/>
          </a:p>
        </p:txBody>
      </p:sp>
      <mc:AlternateContent xmlns:mc="http://schemas.openxmlformats.org/markup-compatibility/2006" xmlns:a14="http://schemas.microsoft.com/office/drawing/2010/main">
        <mc:Choice Requires="a14">
          <p:sp>
            <p:nvSpPr>
              <p:cNvPr id="36" name="文本框 35"/>
              <p:cNvSpPr txBox="1"/>
              <p:nvPr/>
            </p:nvSpPr>
            <p:spPr>
              <a:xfrm>
                <a:off x="2274570" y="5102953"/>
                <a:ext cx="6414136" cy="646331"/>
              </a:xfrm>
              <a:prstGeom prst="rect">
                <a:avLst/>
              </a:prstGeom>
              <a:noFill/>
            </p:spPr>
            <p:txBody>
              <a:bodyPr wrap="square" rtlCol="0">
                <a:spAutoFit/>
              </a:bodyPr>
              <a:lstStyle/>
              <a:p>
                <a:r>
                  <a:rPr lang="zh-CN" altLang="en-US">
                    <a:solidFill>
                      <a:srgbClr val="FF0000"/>
                    </a:solidFill>
                  </a:rPr>
                  <a:t>梯度反向传播时会因为权重矩阵</a:t>
                </a:r>
                <a14:m>
                  <m:oMath xmlns:m="http://schemas.openxmlformats.org/officeDocument/2006/math">
                    <m:r>
                      <a:rPr lang="en-US" altLang="zh-CN" i="1">
                        <a:solidFill>
                          <a:srgbClr val="FF0000"/>
                        </a:solidFill>
                        <a:latin typeface="Cambria Math" panose="02040503050406030204" pitchFamily="18" charset="0"/>
                      </a:rPr>
                      <m:t>𝑊</m:t>
                    </m:r>
                  </m:oMath>
                </a14:m>
                <a:r>
                  <a:rPr lang="zh-CN" altLang="en-US">
                    <a:solidFill>
                      <a:srgbClr val="FF0000"/>
                    </a:solidFill>
                  </a:rPr>
                  <a:t>多次乘积（因为参数共享）导致梯度消失或者梯度爆炸</a:t>
                </a:r>
              </a:p>
            </p:txBody>
          </p:sp>
        </mc:Choice>
        <mc:Fallback xmlns="">
          <p:sp>
            <p:nvSpPr>
              <p:cNvPr id="36" name="文本框 35"/>
              <p:cNvSpPr txBox="1">
                <a:spLocks noRot="1" noChangeAspect="1" noMove="1" noResize="1" noEditPoints="1" noAdjustHandles="1" noChangeArrowheads="1" noChangeShapeType="1" noTextEdit="1"/>
              </p:cNvSpPr>
              <p:nvPr/>
            </p:nvSpPr>
            <p:spPr>
              <a:xfrm>
                <a:off x="2274570" y="5102953"/>
                <a:ext cx="6414136" cy="646331"/>
              </a:xfrm>
              <a:prstGeom prst="rect">
                <a:avLst/>
              </a:prstGeom>
              <a:blipFill>
                <a:blip r:embed="rId23"/>
                <a:stretch>
                  <a:fillRect l="-792" t="-3846" b="-13462"/>
                </a:stretch>
              </a:blipFill>
            </p:spPr>
            <p:txBody>
              <a:bodyPr/>
              <a:lstStyle/>
              <a:p>
                <a:r>
                  <a:rPr lang="zh-CN" altLang="en-US">
                    <a:noFill/>
                  </a:rPr>
                  <a:t> </a:t>
                </a:r>
              </a:p>
            </p:txBody>
          </p:sp>
        </mc:Fallback>
      </mc:AlternateContent>
      <p:sp>
        <p:nvSpPr>
          <p:cNvPr id="83" name="文本框 82"/>
          <p:cNvSpPr txBox="1"/>
          <p:nvPr/>
        </p:nvSpPr>
        <p:spPr>
          <a:xfrm>
            <a:off x="2274570" y="5897823"/>
            <a:ext cx="4379596" cy="369332"/>
          </a:xfrm>
          <a:prstGeom prst="rect">
            <a:avLst/>
          </a:prstGeom>
          <a:noFill/>
        </p:spPr>
        <p:txBody>
          <a:bodyPr wrap="square" rtlCol="0">
            <a:spAutoFit/>
          </a:bodyPr>
          <a:lstStyle/>
          <a:p>
            <a:r>
              <a:rPr lang="zh-CN" altLang="en-US"/>
              <a:t>解决办法：门控循环神经网络</a:t>
            </a:r>
          </a:p>
        </p:txBody>
      </p:sp>
    </p:spTree>
    <p:extLst>
      <p:ext uri="{BB962C8B-B14F-4D97-AF65-F5344CB8AC3E}">
        <p14:creationId xmlns:p14="http://schemas.microsoft.com/office/powerpoint/2010/main" val="27853189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循环神经网络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143</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门控循环神经网络：长短期记忆网络（</a:t>
            </a:r>
            <a:r>
              <a:rPr kumimoji="1" lang="en-US" altLang="zh-CN" sz="2400" b="0">
                <a:latin typeface="+mn-ea"/>
                <a:ea typeface="+mn-ea"/>
              </a:rPr>
              <a:t>LSTM</a:t>
            </a:r>
            <a:r>
              <a:rPr kumimoji="1" lang="zh-CN" altLang="en-US" sz="2400" b="0">
                <a:latin typeface="+mn-ea"/>
                <a:ea typeface="+mn-ea"/>
              </a:rPr>
              <a:t>）</a:t>
            </a:r>
            <a:endParaRPr kumimoji="1" lang="en-US" altLang="zh-CN" b="0">
              <a:latin typeface="+mn-ea"/>
              <a:ea typeface="+mn-ea"/>
            </a:endParaRPr>
          </a:p>
        </p:txBody>
      </p:sp>
      <p:sp>
        <p:nvSpPr>
          <p:cNvPr id="2" name="矩形 1"/>
          <p:cNvSpPr/>
          <p:nvPr/>
        </p:nvSpPr>
        <p:spPr>
          <a:xfrm>
            <a:off x="3032760" y="2529048"/>
            <a:ext cx="1897380" cy="2324100"/>
          </a:xfrm>
          <a:prstGeom prst="rect">
            <a:avLst/>
          </a:prstGeom>
          <a:solidFill>
            <a:schemeClr val="accent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4930140" y="2529048"/>
            <a:ext cx="1897380" cy="2324100"/>
          </a:xfrm>
          <a:prstGeom prst="rect">
            <a:avLst/>
          </a:prstGeom>
          <a:solidFill>
            <a:schemeClr val="accent3">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27520" y="2529048"/>
            <a:ext cx="1897380" cy="2324100"/>
          </a:xfrm>
          <a:prstGeom prst="rect">
            <a:avLst/>
          </a:prstGeom>
          <a:solidFill>
            <a:schemeClr val="accent6">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71850" y="4206240"/>
            <a:ext cx="1219200" cy="4648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5269230" y="4206240"/>
            <a:ext cx="1219200" cy="4648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7166610" y="4206240"/>
            <a:ext cx="1219200" cy="464820"/>
          </a:xfrm>
          <a:prstGeom prst="rect">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3981450" y="4671060"/>
            <a:ext cx="0" cy="876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直接箭头连接符 77"/>
          <p:cNvCxnSpPr/>
          <p:nvPr/>
        </p:nvCxnSpPr>
        <p:spPr>
          <a:xfrm flipV="1">
            <a:off x="5890260" y="4671062"/>
            <a:ext cx="0" cy="623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流程图: 汇总连接 66"/>
          <p:cNvSpPr/>
          <p:nvPr/>
        </p:nvSpPr>
        <p:spPr>
          <a:xfrm>
            <a:off x="3834765" y="2758440"/>
            <a:ext cx="293370" cy="297180"/>
          </a:xfrm>
          <a:prstGeom prst="flowChartSummingJuncti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箭头连接符 83"/>
          <p:cNvCxnSpPr>
            <a:stCxn id="3" idx="0"/>
          </p:cNvCxnSpPr>
          <p:nvPr/>
        </p:nvCxnSpPr>
        <p:spPr>
          <a:xfrm flipV="1">
            <a:off x="3981450" y="3055620"/>
            <a:ext cx="0" cy="11506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1" name="流程图: 或者 70"/>
          <p:cNvSpPr/>
          <p:nvPr/>
        </p:nvSpPr>
        <p:spPr>
          <a:xfrm>
            <a:off x="5749290" y="2753288"/>
            <a:ext cx="281940" cy="297180"/>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箭头连接符 84"/>
          <p:cNvCxnSpPr/>
          <p:nvPr/>
        </p:nvCxnSpPr>
        <p:spPr>
          <a:xfrm flipV="1">
            <a:off x="5890260" y="3050468"/>
            <a:ext cx="0" cy="11506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直接箭头连接符 85"/>
          <p:cNvCxnSpPr/>
          <p:nvPr/>
        </p:nvCxnSpPr>
        <p:spPr>
          <a:xfrm flipV="1">
            <a:off x="2529841" y="2901878"/>
            <a:ext cx="1283970" cy="762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8" name="直接箭头连接符 87"/>
          <p:cNvCxnSpPr>
            <a:stCxn id="67" idx="6"/>
          </p:cNvCxnSpPr>
          <p:nvPr/>
        </p:nvCxnSpPr>
        <p:spPr>
          <a:xfrm flipV="1">
            <a:off x="4128136" y="2901878"/>
            <a:ext cx="1621155" cy="515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0" name="直接箭头连接符 89"/>
          <p:cNvCxnSpPr/>
          <p:nvPr/>
        </p:nvCxnSpPr>
        <p:spPr>
          <a:xfrm>
            <a:off x="6015990" y="2901878"/>
            <a:ext cx="338709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5" name="文本框 94"/>
              <p:cNvSpPr txBox="1"/>
              <p:nvPr/>
            </p:nvSpPr>
            <p:spPr>
              <a:xfrm>
                <a:off x="3220402" y="5578866"/>
                <a:ext cx="171831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zh-CN" altLang="en-US"/>
              </a:p>
            </p:txBody>
          </p:sp>
        </mc:Choice>
        <mc:Fallback xmlns="">
          <p:sp>
            <p:nvSpPr>
              <p:cNvPr id="95" name="文本框 94"/>
              <p:cNvSpPr txBox="1">
                <a:spLocks noRot="1" noChangeAspect="1" noMove="1" noResize="1" noEditPoints="1" noAdjustHandles="1" noChangeArrowheads="1" noChangeShapeType="1" noTextEdit="1"/>
              </p:cNvSpPr>
              <p:nvPr/>
            </p:nvSpPr>
            <p:spPr>
              <a:xfrm>
                <a:off x="3220402" y="5578866"/>
                <a:ext cx="1718310" cy="370294"/>
              </a:xfrm>
              <a:prstGeom prst="rect">
                <a:avLst/>
              </a:prstGeom>
              <a:blipFill>
                <a:blip r:embed="rId2"/>
                <a:stretch>
                  <a:fillRect/>
                </a:stretch>
              </a:blipFill>
            </p:spPr>
            <p:txBody>
              <a:bodyPr/>
              <a:lstStyle/>
              <a:p>
                <a:r>
                  <a:rPr lang="zh-CN" altLang="en-US">
                    <a:noFill/>
                  </a:rPr>
                  <a:t> </a:t>
                </a:r>
              </a:p>
            </p:txBody>
          </p:sp>
        </mc:Fallback>
      </mc:AlternateContent>
      <p:cxnSp>
        <p:nvCxnSpPr>
          <p:cNvPr id="100" name="直接连接符 99"/>
          <p:cNvCxnSpPr/>
          <p:nvPr/>
        </p:nvCxnSpPr>
        <p:spPr>
          <a:xfrm flipH="1">
            <a:off x="3990024" y="5281898"/>
            <a:ext cx="1900237" cy="1266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4" name="文本框 103"/>
              <p:cNvSpPr txBox="1"/>
              <p:nvPr/>
            </p:nvSpPr>
            <p:spPr>
              <a:xfrm>
                <a:off x="1967086" y="2680174"/>
                <a:ext cx="46205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zh-CN" altLang="en-US"/>
              </a:p>
            </p:txBody>
          </p:sp>
        </mc:Choice>
        <mc:Fallback xmlns="">
          <p:sp>
            <p:nvSpPr>
              <p:cNvPr id="104" name="文本框 103"/>
              <p:cNvSpPr txBox="1">
                <a:spLocks noRot="1" noChangeAspect="1" noMove="1" noResize="1" noEditPoints="1" noAdjustHandles="1" noChangeArrowheads="1" noChangeShapeType="1" noTextEdit="1"/>
              </p:cNvSpPr>
              <p:nvPr/>
            </p:nvSpPr>
            <p:spPr>
              <a:xfrm>
                <a:off x="1967086" y="2680174"/>
                <a:ext cx="462053" cy="370294"/>
              </a:xfrm>
              <a:prstGeom prst="rect">
                <a:avLst/>
              </a:prstGeom>
              <a:blipFill>
                <a:blip r:embed="rId3"/>
                <a:stretch>
                  <a:fillRect r="-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p:cNvSpPr txBox="1"/>
              <p:nvPr/>
            </p:nvSpPr>
            <p:spPr>
              <a:xfrm>
                <a:off x="9388363" y="2680174"/>
                <a:ext cx="46205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sub>
                      </m:sSub>
                    </m:oMath>
                  </m:oMathPara>
                </a14:m>
                <a:endParaRPr lang="zh-CN" altLang="en-US"/>
              </a:p>
            </p:txBody>
          </p:sp>
        </mc:Choice>
        <mc:Fallback xmlns="">
          <p:sp>
            <p:nvSpPr>
              <p:cNvPr id="105" name="文本框 104"/>
              <p:cNvSpPr txBox="1">
                <a:spLocks noRot="1" noChangeAspect="1" noMove="1" noResize="1" noEditPoints="1" noAdjustHandles="1" noChangeArrowheads="1" noChangeShapeType="1" noTextEdit="1"/>
              </p:cNvSpPr>
              <p:nvPr/>
            </p:nvSpPr>
            <p:spPr>
              <a:xfrm>
                <a:off x="9388363" y="2680174"/>
                <a:ext cx="462053" cy="370294"/>
              </a:xfrm>
              <a:prstGeom prst="rect">
                <a:avLst/>
              </a:prstGeom>
              <a:blipFill>
                <a:blip r:embed="rId4"/>
                <a:stretch>
                  <a:fillRect/>
                </a:stretch>
              </a:blipFill>
            </p:spPr>
            <p:txBody>
              <a:bodyPr/>
              <a:lstStyle/>
              <a:p>
                <a:r>
                  <a:rPr lang="zh-CN" altLang="en-US">
                    <a:noFill/>
                  </a:rPr>
                  <a:t> </a:t>
                </a:r>
              </a:p>
            </p:txBody>
          </p:sp>
        </mc:Fallback>
      </mc:AlternateContent>
      <p:cxnSp>
        <p:nvCxnSpPr>
          <p:cNvPr id="107" name="直接箭头连接符 106"/>
          <p:cNvCxnSpPr>
            <a:stCxn id="76" idx="3"/>
          </p:cNvCxnSpPr>
          <p:nvPr/>
        </p:nvCxnSpPr>
        <p:spPr>
          <a:xfrm>
            <a:off x="8385810" y="4438650"/>
            <a:ext cx="10172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8" name="文本框 107"/>
              <p:cNvSpPr txBox="1"/>
              <p:nvPr/>
            </p:nvSpPr>
            <p:spPr>
              <a:xfrm>
                <a:off x="9482048" y="4300766"/>
                <a:ext cx="462053"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m:oMathPara>
                </a14:m>
                <a:endParaRPr lang="zh-CN" altLang="en-US"/>
              </a:p>
            </p:txBody>
          </p:sp>
        </mc:Choice>
        <mc:Fallback xmlns="">
          <p:sp>
            <p:nvSpPr>
              <p:cNvPr id="108" name="文本框 107"/>
              <p:cNvSpPr txBox="1">
                <a:spLocks noRot="1" noChangeAspect="1" noMove="1" noResize="1" noEditPoints="1" noAdjustHandles="1" noChangeArrowheads="1" noChangeShapeType="1" noTextEdit="1"/>
              </p:cNvSpPr>
              <p:nvPr/>
            </p:nvSpPr>
            <p:spPr>
              <a:xfrm>
                <a:off x="9482048" y="4300766"/>
                <a:ext cx="462053" cy="370294"/>
              </a:xfrm>
              <a:prstGeom prst="rect">
                <a:avLst/>
              </a:prstGeom>
              <a:blipFill>
                <a:blip r:embed="rId5"/>
                <a:stretch>
                  <a:fillRect b="-3333"/>
                </a:stretch>
              </a:blipFill>
            </p:spPr>
            <p:txBody>
              <a:bodyPr/>
              <a:lstStyle/>
              <a:p>
                <a:r>
                  <a:rPr lang="zh-CN" altLang="en-US">
                    <a:noFill/>
                  </a:rPr>
                  <a:t> </a:t>
                </a:r>
              </a:p>
            </p:txBody>
          </p:sp>
        </mc:Fallback>
      </mc:AlternateContent>
      <p:sp>
        <p:nvSpPr>
          <p:cNvPr id="109" name="文本框 108"/>
          <p:cNvSpPr txBox="1"/>
          <p:nvPr/>
        </p:nvSpPr>
        <p:spPr>
          <a:xfrm>
            <a:off x="3558361" y="4245396"/>
            <a:ext cx="923063" cy="369332"/>
          </a:xfrm>
          <a:prstGeom prst="rect">
            <a:avLst/>
          </a:prstGeom>
          <a:noFill/>
        </p:spPr>
        <p:txBody>
          <a:bodyPr wrap="square" rtlCol="0">
            <a:spAutoFit/>
          </a:bodyPr>
          <a:lstStyle/>
          <a:p>
            <a:r>
              <a:rPr lang="zh-CN" altLang="en-US"/>
              <a:t>遗忘门</a:t>
            </a:r>
          </a:p>
        </p:txBody>
      </p:sp>
      <p:sp>
        <p:nvSpPr>
          <p:cNvPr id="110" name="文本框 109"/>
          <p:cNvSpPr txBox="1"/>
          <p:nvPr/>
        </p:nvSpPr>
        <p:spPr>
          <a:xfrm>
            <a:off x="5482410" y="4259216"/>
            <a:ext cx="923063" cy="369332"/>
          </a:xfrm>
          <a:prstGeom prst="rect">
            <a:avLst/>
          </a:prstGeom>
          <a:noFill/>
        </p:spPr>
        <p:txBody>
          <a:bodyPr wrap="square" rtlCol="0">
            <a:spAutoFit/>
          </a:bodyPr>
          <a:lstStyle/>
          <a:p>
            <a:r>
              <a:rPr lang="zh-CN" altLang="en-US"/>
              <a:t>输入门</a:t>
            </a:r>
          </a:p>
        </p:txBody>
      </p:sp>
      <p:sp>
        <p:nvSpPr>
          <p:cNvPr id="111" name="文本框 110"/>
          <p:cNvSpPr txBox="1"/>
          <p:nvPr/>
        </p:nvSpPr>
        <p:spPr>
          <a:xfrm>
            <a:off x="7375459" y="4259216"/>
            <a:ext cx="923063" cy="369332"/>
          </a:xfrm>
          <a:prstGeom prst="rect">
            <a:avLst/>
          </a:prstGeom>
          <a:noFill/>
        </p:spPr>
        <p:txBody>
          <a:bodyPr wrap="square" rtlCol="0">
            <a:spAutoFit/>
          </a:bodyPr>
          <a:lstStyle/>
          <a:p>
            <a:r>
              <a:rPr lang="zh-CN" altLang="en-US"/>
              <a:t>输出门</a:t>
            </a:r>
          </a:p>
        </p:txBody>
      </p:sp>
      <p:sp>
        <p:nvSpPr>
          <p:cNvPr id="112" name="文本框 111"/>
          <p:cNvSpPr txBox="1"/>
          <p:nvPr/>
        </p:nvSpPr>
        <p:spPr>
          <a:xfrm>
            <a:off x="3108009" y="3229122"/>
            <a:ext cx="809624" cy="830997"/>
          </a:xfrm>
          <a:prstGeom prst="rect">
            <a:avLst/>
          </a:prstGeom>
          <a:noFill/>
        </p:spPr>
        <p:txBody>
          <a:bodyPr wrap="square" rtlCol="0">
            <a:spAutoFit/>
          </a:bodyPr>
          <a:lstStyle/>
          <a:p>
            <a:r>
              <a:rPr lang="zh-CN" altLang="en-US" sz="1600"/>
              <a:t>遗忘部分过去的状态</a:t>
            </a:r>
          </a:p>
        </p:txBody>
      </p:sp>
      <p:sp>
        <p:nvSpPr>
          <p:cNvPr id="113" name="文本框 112"/>
          <p:cNvSpPr txBox="1"/>
          <p:nvPr/>
        </p:nvSpPr>
        <p:spPr>
          <a:xfrm>
            <a:off x="4930140" y="3229122"/>
            <a:ext cx="1045894" cy="830997"/>
          </a:xfrm>
          <a:prstGeom prst="rect">
            <a:avLst/>
          </a:prstGeom>
          <a:noFill/>
        </p:spPr>
        <p:txBody>
          <a:bodyPr wrap="square" rtlCol="0">
            <a:spAutoFit/>
          </a:bodyPr>
          <a:lstStyle/>
          <a:p>
            <a:r>
              <a:rPr lang="zh-CN" altLang="en-US" sz="1600"/>
              <a:t>选择部分状态进行更新</a:t>
            </a:r>
          </a:p>
        </p:txBody>
      </p:sp>
      <p:sp>
        <p:nvSpPr>
          <p:cNvPr id="114" name="文本框 113"/>
          <p:cNvSpPr txBox="1"/>
          <p:nvPr/>
        </p:nvSpPr>
        <p:spPr>
          <a:xfrm>
            <a:off x="6773252" y="3229122"/>
            <a:ext cx="1045894" cy="830997"/>
          </a:xfrm>
          <a:prstGeom prst="rect">
            <a:avLst/>
          </a:prstGeom>
          <a:noFill/>
        </p:spPr>
        <p:txBody>
          <a:bodyPr wrap="square" rtlCol="0">
            <a:spAutoFit/>
          </a:bodyPr>
          <a:lstStyle/>
          <a:p>
            <a:r>
              <a:rPr lang="zh-CN" altLang="en-US" sz="1600"/>
              <a:t>选择部分状态作为输出</a:t>
            </a:r>
          </a:p>
        </p:txBody>
      </p:sp>
      <p:cxnSp>
        <p:nvCxnSpPr>
          <p:cNvPr id="116" name="直接箭头连接符 115"/>
          <p:cNvCxnSpPr/>
          <p:nvPr/>
        </p:nvCxnSpPr>
        <p:spPr>
          <a:xfrm>
            <a:off x="7776210" y="2909498"/>
            <a:ext cx="0" cy="12915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7" name="文本框 116"/>
          <p:cNvSpPr txBox="1"/>
          <p:nvPr/>
        </p:nvSpPr>
        <p:spPr>
          <a:xfrm>
            <a:off x="6488430" y="5127538"/>
            <a:ext cx="3324758" cy="923330"/>
          </a:xfrm>
          <a:prstGeom prst="rect">
            <a:avLst/>
          </a:prstGeom>
          <a:noFill/>
        </p:spPr>
        <p:txBody>
          <a:bodyPr wrap="square" rtlCol="0">
            <a:spAutoFit/>
          </a:bodyPr>
          <a:lstStyle/>
          <a:p>
            <a:r>
              <a:rPr lang="zh-CN" altLang="en-US">
                <a:solidFill>
                  <a:srgbClr val="FF0000"/>
                </a:solidFill>
              </a:rPr>
              <a:t>红色部分没有参数矩阵的乘法，仅有元素对应相乘，避免了梯度消失和梯度爆炸</a:t>
            </a:r>
            <a:endParaRPr lang="en-US" altLang="zh-CN">
              <a:solidFill>
                <a:srgbClr val="FF0000"/>
              </a:solidFill>
            </a:endParaRPr>
          </a:p>
        </p:txBody>
      </p:sp>
    </p:spTree>
    <p:extLst>
      <p:ext uri="{BB962C8B-B14F-4D97-AF65-F5344CB8AC3E}">
        <p14:creationId xmlns:p14="http://schemas.microsoft.com/office/powerpoint/2010/main" val="27357126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循环神经网络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144</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门控循环神经网络：长短期记忆网络（</a:t>
            </a:r>
            <a:r>
              <a:rPr kumimoji="1" lang="en-US" altLang="zh-CN" sz="2400" b="0">
                <a:latin typeface="+mn-ea"/>
                <a:ea typeface="+mn-ea"/>
              </a:rPr>
              <a:t>LSTM</a:t>
            </a:r>
            <a:r>
              <a:rPr kumimoji="1" lang="zh-CN" altLang="en-US" sz="2400" b="0">
                <a:latin typeface="+mn-ea"/>
                <a:ea typeface="+mn-ea"/>
              </a:rPr>
              <a:t>）</a:t>
            </a:r>
            <a:endParaRPr kumimoji="1" lang="en-US" altLang="zh-CN" b="0">
              <a:latin typeface="+mn-ea"/>
              <a:ea typeface="+mn-ea"/>
            </a:endParaRPr>
          </a:p>
        </p:txBody>
      </p:sp>
      <p:pic>
        <p:nvPicPr>
          <p:cNvPr id="4" name="图片 3"/>
          <p:cNvPicPr>
            <a:picLocks noChangeAspect="1"/>
          </p:cNvPicPr>
          <p:nvPr/>
        </p:nvPicPr>
        <p:blipFill>
          <a:blip r:embed="rId2"/>
          <a:stretch>
            <a:fillRect/>
          </a:stretch>
        </p:blipFill>
        <p:spPr>
          <a:xfrm>
            <a:off x="5481077" y="2064387"/>
            <a:ext cx="4953000" cy="3114675"/>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9923537" y="2217100"/>
                <a:ext cx="51054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𝑐</m:t>
                          </m:r>
                        </m:e>
                        <m:sub>
                          <m:r>
                            <a:rPr lang="en-US" altLang="zh-CN" i="1">
                              <a:solidFill>
                                <a:srgbClr val="FF0000"/>
                              </a:solidFill>
                              <a:latin typeface="Cambria Math" panose="02040503050406030204" pitchFamily="18" charset="0"/>
                            </a:rPr>
                            <m:t>𝑡</m:t>
                          </m:r>
                        </m:sub>
                      </m:sSub>
                    </m:oMath>
                  </m:oMathPara>
                </a14:m>
                <a:endParaRPr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9923537" y="2217100"/>
                <a:ext cx="510540" cy="370294"/>
              </a:xfrm>
              <a:prstGeom prst="rect">
                <a:avLst/>
              </a:prstGeom>
              <a:blipFill>
                <a:blip r:embed="rId3"/>
                <a:stretch>
                  <a:fillRect b="-3333"/>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2161690" y="2569259"/>
            <a:ext cx="3043406" cy="2609802"/>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2161690" y="5402980"/>
                <a:ext cx="3956684" cy="369332"/>
              </a:xfrm>
              <a:prstGeom prst="rect">
                <a:avLst/>
              </a:prstGeom>
              <a:noFill/>
            </p:spPr>
            <p:txBody>
              <a:bodyPr wrap="square" rtlCol="0">
                <a:spAutoFit/>
              </a:bodyPr>
              <a:lstStyle/>
              <a:p>
                <a:r>
                  <a:rPr lang="zh-CN" altLang="en-US"/>
                  <a:t>不同的门可以使用不同的参数矩阵</a:t>
                </a:r>
                <a14:m>
                  <m:oMath xmlns:m="http://schemas.openxmlformats.org/officeDocument/2006/math">
                    <m:r>
                      <a:rPr lang="en-US" altLang="zh-CN" i="1">
                        <a:latin typeface="Cambria Math" panose="02040503050406030204" pitchFamily="18" charset="0"/>
                      </a:rPr>
                      <m:t>𝑊</m:t>
                    </m:r>
                  </m:oMath>
                </a14:m>
                <a:endParaRPr lang="zh-CN" altLang="en-US"/>
              </a:p>
            </p:txBody>
          </p:sp>
        </mc:Choice>
        <mc:Fallback xmlns="">
          <p:sp>
            <p:nvSpPr>
              <p:cNvPr id="12" name="文本框 11"/>
              <p:cNvSpPr txBox="1">
                <a:spLocks noRot="1" noChangeAspect="1" noMove="1" noResize="1" noEditPoints="1" noAdjustHandles="1" noChangeArrowheads="1" noChangeShapeType="1" noTextEdit="1"/>
              </p:cNvSpPr>
              <p:nvPr/>
            </p:nvSpPr>
            <p:spPr>
              <a:xfrm>
                <a:off x="2161690" y="5402980"/>
                <a:ext cx="3956684" cy="369332"/>
              </a:xfrm>
              <a:prstGeom prst="rect">
                <a:avLst/>
              </a:prstGeom>
              <a:blipFill>
                <a:blip r:embed="rId5"/>
                <a:stretch>
                  <a:fillRect l="-1282" t="-6667" b="-23333"/>
                </a:stretch>
              </a:blipFill>
            </p:spPr>
            <p:txBody>
              <a:bodyPr/>
              <a:lstStyle/>
              <a:p>
                <a:r>
                  <a:rPr lang="zh-CN" altLang="en-US">
                    <a:noFill/>
                  </a:rPr>
                  <a:t> </a:t>
                </a:r>
              </a:p>
            </p:txBody>
          </p:sp>
        </mc:Fallback>
      </mc:AlternateContent>
      <p:sp>
        <p:nvSpPr>
          <p:cNvPr id="11" name="文本框 10"/>
          <p:cNvSpPr txBox="1"/>
          <p:nvPr/>
        </p:nvSpPr>
        <p:spPr>
          <a:xfrm>
            <a:off x="2150670" y="5811565"/>
            <a:ext cx="6660815" cy="369332"/>
          </a:xfrm>
          <a:prstGeom prst="rect">
            <a:avLst/>
          </a:prstGeom>
          <a:noFill/>
        </p:spPr>
        <p:txBody>
          <a:bodyPr wrap="square" rtlCol="0">
            <a:spAutoFit/>
          </a:bodyPr>
          <a:lstStyle/>
          <a:p>
            <a:r>
              <a:rPr lang="zh-CN" altLang="en-US"/>
              <a:t>如果遗忘门一直处于打开状态，那么就可能获取到久远的隐状态</a:t>
            </a:r>
          </a:p>
        </p:txBody>
      </p:sp>
    </p:spTree>
    <p:extLst>
      <p:ext uri="{BB962C8B-B14F-4D97-AF65-F5344CB8AC3E}">
        <p14:creationId xmlns:p14="http://schemas.microsoft.com/office/powerpoint/2010/main" val="19027799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循环神经网络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145</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Text Box 5"/>
          <p:cNvSpPr txBox="1">
            <a:spLocks noChangeArrowheads="1"/>
          </p:cNvSpPr>
          <p:nvPr/>
        </p:nvSpPr>
        <p:spPr bwMode="auto">
          <a:xfrm>
            <a:off x="2216510" y="1338969"/>
            <a:ext cx="8146691" cy="496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More on RNN</a:t>
            </a:r>
            <a:r>
              <a:rPr kumimoji="1" lang="zh-CN" altLang="en-US" sz="2400" b="0">
                <a:latin typeface="+mn-ea"/>
                <a:ea typeface="+mn-ea"/>
              </a:rPr>
              <a:t>（感兴趣的同学自行学习）</a:t>
            </a:r>
            <a:endParaRPr kumimoji="1" lang="en-US" altLang="zh-CN" sz="2400" b="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en-US" altLang="zh-CN" sz="1800" b="0">
                <a:latin typeface="+mn-ea"/>
                <a:ea typeface="+mn-ea"/>
              </a:rPr>
              <a:t>RNN</a:t>
            </a:r>
            <a:r>
              <a:rPr kumimoji="1" lang="zh-CN" altLang="en-US" sz="1800" b="0">
                <a:latin typeface="+mn-ea"/>
                <a:ea typeface="+mn-ea"/>
              </a:rPr>
              <a:t>反向传播算法（</a:t>
            </a:r>
            <a:r>
              <a:rPr kumimoji="1" lang="en-US" altLang="zh-CN" sz="1800" b="0">
                <a:latin typeface="+mn-ea"/>
                <a:ea typeface="+mn-ea"/>
              </a:rPr>
              <a:t>RNN-BP</a:t>
            </a:r>
            <a:r>
              <a:rPr kumimoji="1" lang="zh-CN" altLang="en-US" sz="1800" b="0">
                <a:latin typeface="+mn-ea"/>
                <a:ea typeface="+mn-ea"/>
              </a:rPr>
              <a:t>）</a:t>
            </a:r>
            <a:endParaRPr kumimoji="1" lang="en-US" altLang="zh-CN" sz="1800" b="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en-US" altLang="zh-CN" sz="1800" b="0">
                <a:latin typeface="+mn-ea"/>
                <a:ea typeface="+mn-ea"/>
              </a:rPr>
              <a:t>RNN</a:t>
            </a:r>
            <a:r>
              <a:rPr kumimoji="1" lang="zh-CN" altLang="en-US" sz="1800" b="0">
                <a:latin typeface="+mn-ea"/>
                <a:ea typeface="+mn-ea"/>
              </a:rPr>
              <a:t>变体</a:t>
            </a:r>
            <a:endParaRPr kumimoji="1" lang="en-US" altLang="zh-CN" sz="1800" b="0">
              <a:latin typeface="+mn-ea"/>
              <a:ea typeface="+mn-ea"/>
            </a:endParaRPr>
          </a:p>
          <a:p>
            <a:pPr marL="1485900" lvl="2" indent="-342900" algn="just">
              <a:lnSpc>
                <a:spcPct val="120000"/>
              </a:lnSpc>
              <a:spcBef>
                <a:spcPct val="20000"/>
              </a:spcBef>
              <a:buFont typeface="Wingdings" panose="05000000000000000000" pitchFamily="2" charset="2"/>
              <a:buChar char="l"/>
            </a:pPr>
            <a:r>
              <a:rPr kumimoji="1" lang="zh-CN" altLang="en-US" sz="1600" b="0">
                <a:latin typeface="+mn-ea"/>
                <a:ea typeface="+mn-ea"/>
              </a:rPr>
              <a:t>双向</a:t>
            </a:r>
            <a:r>
              <a:rPr kumimoji="1" lang="en-US" altLang="zh-CN" sz="1600" b="0">
                <a:latin typeface="+mn-ea"/>
                <a:ea typeface="+mn-ea"/>
              </a:rPr>
              <a:t>RNN</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GRU(vs LSTM)</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RNN+CNN</a:t>
            </a:r>
          </a:p>
          <a:p>
            <a:pPr marL="1085850" lvl="1" indent="-342900" algn="just">
              <a:lnSpc>
                <a:spcPct val="120000"/>
              </a:lnSpc>
              <a:spcBef>
                <a:spcPct val="20000"/>
              </a:spcBef>
              <a:buFont typeface="Wingdings" panose="05000000000000000000" pitchFamily="2" charset="2"/>
              <a:buChar char="l"/>
            </a:pPr>
            <a:r>
              <a:rPr kumimoji="1" lang="zh-CN" altLang="en-US" sz="1800" b="0">
                <a:latin typeface="+mn-ea"/>
                <a:ea typeface="+mn-ea"/>
              </a:rPr>
              <a:t>自注意力机制</a:t>
            </a:r>
            <a:r>
              <a:rPr kumimoji="1" lang="en-US" altLang="zh-CN" sz="1800" b="0">
                <a:latin typeface="+mn-ea"/>
                <a:ea typeface="+mn-ea"/>
              </a:rPr>
              <a:t>(Self-Attention)</a:t>
            </a:r>
          </a:p>
          <a:p>
            <a:pPr marL="1485900" lvl="2" indent="-342900" algn="just">
              <a:lnSpc>
                <a:spcPct val="120000"/>
              </a:lnSpc>
              <a:spcBef>
                <a:spcPct val="20000"/>
              </a:spcBef>
              <a:buFont typeface="Wingdings" panose="05000000000000000000" pitchFamily="2" charset="2"/>
              <a:buChar char="l"/>
            </a:pPr>
            <a:r>
              <a:rPr kumimoji="1" lang="en-US" altLang="zh-CN" sz="1800" b="0">
                <a:latin typeface="+mn-ea"/>
                <a:ea typeface="+mn-ea"/>
              </a:rPr>
              <a:t>Seq2Seq</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Transformer</a:t>
            </a:r>
            <a:r>
              <a:rPr kumimoji="1" lang="zh-CN" altLang="en-US" sz="1600" b="0">
                <a:latin typeface="+mn-ea"/>
                <a:ea typeface="+mn-ea"/>
              </a:rPr>
              <a:t>（应用广泛）</a:t>
            </a:r>
            <a:endParaRPr kumimoji="1" lang="en-US" altLang="zh-CN" sz="1600" b="0">
              <a:latin typeface="+mn-ea"/>
              <a:ea typeface="+mn-ea"/>
            </a:endParaRP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Bert</a:t>
            </a:r>
            <a:r>
              <a:rPr kumimoji="1" lang="zh-CN" altLang="en-US" sz="1600" b="0">
                <a:latin typeface="+mn-ea"/>
                <a:ea typeface="+mn-ea"/>
              </a:rPr>
              <a:t>（自然语言处理）</a:t>
            </a:r>
            <a:endParaRPr kumimoji="1" lang="en-US" altLang="zh-CN" sz="1600" b="0">
              <a:latin typeface="+mn-ea"/>
              <a:ea typeface="+mn-ea"/>
            </a:endParaRPr>
          </a:p>
          <a:p>
            <a:pPr marL="1085850" lvl="1" indent="-342900" algn="just">
              <a:lnSpc>
                <a:spcPct val="120000"/>
              </a:lnSpc>
              <a:spcBef>
                <a:spcPct val="20000"/>
              </a:spcBef>
              <a:buFont typeface="Wingdings" panose="05000000000000000000" pitchFamily="2" charset="2"/>
              <a:buChar char="l"/>
            </a:pPr>
            <a:r>
              <a:rPr kumimoji="1" lang="zh-CN" altLang="en-US" sz="1800" b="0">
                <a:latin typeface="+mn-ea"/>
              </a:rPr>
              <a:t>正则化</a:t>
            </a:r>
            <a:endParaRPr kumimoji="1" lang="en-US" altLang="zh-CN" sz="1800" b="0">
              <a:latin typeface="+mn-ea"/>
            </a:endParaRP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rPr>
              <a:t>Layer Normalization</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Weight Normalization</a:t>
            </a:r>
          </a:p>
        </p:txBody>
      </p:sp>
    </p:spTree>
    <p:extLst>
      <p:ext uri="{BB962C8B-B14F-4D97-AF65-F5344CB8AC3E}">
        <p14:creationId xmlns:p14="http://schemas.microsoft.com/office/powerpoint/2010/main" val="19727530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深度学习在交通方向的应用</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146</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交通目标检测</a:t>
            </a:r>
            <a:endParaRPr kumimoji="1" lang="en-US" altLang="zh-CN" b="0">
              <a:latin typeface="+mn-ea"/>
              <a:ea typeface="+mn-ea"/>
            </a:endParaRPr>
          </a:p>
        </p:txBody>
      </p:sp>
      <p:pic>
        <p:nvPicPr>
          <p:cNvPr id="9" name="图片 8">
            <a:extLst>
              <a:ext uri="{FF2B5EF4-FFF2-40B4-BE49-F238E27FC236}">
                <a16:creationId xmlns:a16="http://schemas.microsoft.com/office/drawing/2014/main" id="{CE10515E-73FD-4CFF-B82A-8661763C7CCA}"/>
              </a:ext>
            </a:extLst>
          </p:cNvPr>
          <p:cNvPicPr>
            <a:picLocks noChangeAspect="1"/>
          </p:cNvPicPr>
          <p:nvPr/>
        </p:nvPicPr>
        <p:blipFill rotWithShape="1">
          <a:blip r:embed="rId2">
            <a:extLst>
              <a:ext uri="{28A0092B-C50C-407E-A947-70E740481C1C}">
                <a14:useLocalDpi xmlns:a14="http://schemas.microsoft.com/office/drawing/2010/main" val="0"/>
              </a:ext>
            </a:extLst>
          </a:blip>
          <a:srcRect l="59986" b="73284"/>
          <a:stretch/>
        </p:blipFill>
        <p:spPr>
          <a:xfrm>
            <a:off x="2505738" y="2027603"/>
            <a:ext cx="2959877" cy="1883384"/>
          </a:xfrm>
          <a:prstGeom prst="rect">
            <a:avLst/>
          </a:prstGeom>
        </p:spPr>
      </p:pic>
      <p:pic>
        <p:nvPicPr>
          <p:cNvPr id="11" name="图片 10">
            <a:extLst>
              <a:ext uri="{FF2B5EF4-FFF2-40B4-BE49-F238E27FC236}">
                <a16:creationId xmlns:a16="http://schemas.microsoft.com/office/drawing/2014/main" id="{E960DE9B-C422-48D0-A51C-1B91DAE48839}"/>
              </a:ext>
            </a:extLst>
          </p:cNvPr>
          <p:cNvPicPr>
            <a:picLocks noChangeAspect="1"/>
          </p:cNvPicPr>
          <p:nvPr/>
        </p:nvPicPr>
        <p:blipFill rotWithShape="1">
          <a:blip r:embed="rId2">
            <a:extLst>
              <a:ext uri="{28A0092B-C50C-407E-A947-70E740481C1C}">
                <a14:useLocalDpi xmlns:a14="http://schemas.microsoft.com/office/drawing/2010/main" val="0"/>
              </a:ext>
            </a:extLst>
          </a:blip>
          <a:srcRect l="58876" t="31373" b="40177"/>
          <a:stretch/>
        </p:blipFill>
        <p:spPr>
          <a:xfrm>
            <a:off x="6673520" y="1928905"/>
            <a:ext cx="3006267" cy="1982083"/>
          </a:xfrm>
          <a:prstGeom prst="rect">
            <a:avLst/>
          </a:prstGeom>
        </p:spPr>
      </p:pic>
      <p:pic>
        <p:nvPicPr>
          <p:cNvPr id="12" name="Picture 2" descr="「3d vehicle detection」的图片搜寻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738" y="4192492"/>
            <a:ext cx="3138647" cy="19470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相关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3519" y="4144267"/>
            <a:ext cx="2949452" cy="20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5978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深度学习在交通方向的应用</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147</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交通物体分割</a:t>
            </a:r>
            <a:endParaRPr kumimoji="1" lang="en-US" altLang="zh-CN" b="0">
              <a:latin typeface="+mn-ea"/>
              <a:ea typeface="+mn-ea"/>
            </a:endParaRPr>
          </a:p>
        </p:txBody>
      </p:sp>
      <p:pic>
        <p:nvPicPr>
          <p:cNvPr id="14" name="AE8A022">
            <a:hlinkClick r:id="" action="ppaction://media"/>
          </p:cNvPr>
          <p:cNvPicPr>
            <a:picLocks noChangeAspect="1"/>
          </p:cNvPicPr>
          <p:nvPr>
            <a:videoFile r:link="rId1"/>
            <p:extLst>
              <p:ext uri="{DAA4B4D4-6D71-4841-9C94-3DE7FCFB9230}">
                <p14:media xmlns:p14="http://schemas.microsoft.com/office/powerpoint/2010/main" r:embed="rId2">
                  <p14:trim st="4158" end="2916.8934"/>
                </p14:media>
              </p:ext>
            </p:extLst>
          </p:nvPr>
        </p:nvPicPr>
        <p:blipFill>
          <a:blip r:embed="rId4"/>
          <a:stretch>
            <a:fillRect/>
          </a:stretch>
        </p:blipFill>
        <p:spPr>
          <a:xfrm>
            <a:off x="2236719" y="2010564"/>
            <a:ext cx="7660606" cy="3705286"/>
          </a:xfrm>
          <a:prstGeom prst="rect">
            <a:avLst/>
          </a:prstGeom>
        </p:spPr>
      </p:pic>
    </p:spTree>
    <p:extLst>
      <p:ext uri="{BB962C8B-B14F-4D97-AF65-F5344CB8AC3E}">
        <p14:creationId xmlns:p14="http://schemas.microsoft.com/office/powerpoint/2010/main" val="10597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23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深度学习在交通方向的应用</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148</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姿势检测</a:t>
            </a:r>
            <a:endParaRPr kumimoji="1" lang="en-US" altLang="zh-CN" b="0">
              <a:latin typeface="+mn-ea"/>
              <a:ea typeface="+mn-ea"/>
            </a:endParaRPr>
          </a:p>
        </p:txBody>
      </p:sp>
      <p:pic>
        <p:nvPicPr>
          <p:cNvPr id="14" name="图片 13"/>
          <p:cNvPicPr>
            <a:picLocks noChangeAspect="1"/>
          </p:cNvPicPr>
          <p:nvPr/>
        </p:nvPicPr>
        <p:blipFill>
          <a:blip r:embed="rId2"/>
          <a:stretch>
            <a:fillRect/>
          </a:stretch>
        </p:blipFill>
        <p:spPr>
          <a:xfrm>
            <a:off x="3677934" y="1833516"/>
            <a:ext cx="4335198" cy="3499017"/>
          </a:xfrm>
          <a:prstGeom prst="rect">
            <a:avLst/>
          </a:prstGeom>
        </p:spPr>
      </p:pic>
      <p:sp>
        <p:nvSpPr>
          <p:cNvPr id="16" name="文本框 15"/>
          <p:cNvSpPr txBox="1"/>
          <p:nvPr/>
        </p:nvSpPr>
        <p:spPr>
          <a:xfrm>
            <a:off x="4211629" y="5521432"/>
            <a:ext cx="3956684" cy="369332"/>
          </a:xfrm>
          <a:prstGeom prst="rect">
            <a:avLst/>
          </a:prstGeom>
          <a:noFill/>
        </p:spPr>
        <p:txBody>
          <a:bodyPr wrap="square" rtlCol="0">
            <a:spAutoFit/>
          </a:bodyPr>
          <a:lstStyle/>
          <a:p>
            <a:r>
              <a:rPr lang="zh-CN" altLang="en-US"/>
              <a:t>对司机的不当驾驶姿势进行预警</a:t>
            </a:r>
          </a:p>
        </p:txBody>
      </p:sp>
    </p:spTree>
    <p:extLst>
      <p:ext uri="{BB962C8B-B14F-4D97-AF65-F5344CB8AC3E}">
        <p14:creationId xmlns:p14="http://schemas.microsoft.com/office/powerpoint/2010/main" val="22574470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深度学习在交通方向的应用</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149</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异构传感器数据融合</a:t>
            </a:r>
            <a:endParaRPr kumimoji="1" lang="en-US" altLang="zh-CN" b="0">
              <a:latin typeface="+mn-ea"/>
              <a:ea typeface="+mn-ea"/>
            </a:endParaRPr>
          </a:p>
        </p:txBody>
      </p:sp>
      <p:grpSp>
        <p:nvGrpSpPr>
          <p:cNvPr id="2" name="组合 1"/>
          <p:cNvGrpSpPr/>
          <p:nvPr/>
        </p:nvGrpSpPr>
        <p:grpSpPr>
          <a:xfrm>
            <a:off x="2276477" y="1833515"/>
            <a:ext cx="7239871" cy="4278770"/>
            <a:chOff x="943720" y="1239253"/>
            <a:chExt cx="8739151" cy="4844475"/>
          </a:xfrm>
        </p:grpSpPr>
        <p:pic>
          <p:nvPicPr>
            <p:cNvPr id="13" name="图片 12">
              <a:extLst>
                <a:ext uri="{FF2B5EF4-FFF2-40B4-BE49-F238E27FC236}">
                  <a16:creationId xmlns:a16="http://schemas.microsoft.com/office/drawing/2014/main" id="{3DCD527D-97FC-473F-BAEE-1CF022329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792" y="1239253"/>
              <a:ext cx="8091079" cy="2809528"/>
            </a:xfrm>
            <a:prstGeom prst="rect">
              <a:avLst/>
            </a:prstGeom>
          </p:spPr>
        </p:pic>
        <p:sp>
          <p:nvSpPr>
            <p:cNvPr id="14" name="矩形 13">
              <a:extLst>
                <a:ext uri="{FF2B5EF4-FFF2-40B4-BE49-F238E27FC236}">
                  <a16:creationId xmlns:a16="http://schemas.microsoft.com/office/drawing/2014/main" id="{1577EE22-45BE-4DC9-97AD-29137CAE9C26}"/>
                </a:ext>
              </a:extLst>
            </p:cNvPr>
            <p:cNvSpPr/>
            <p:nvPr/>
          </p:nvSpPr>
          <p:spPr>
            <a:xfrm>
              <a:off x="6341301" y="4975533"/>
              <a:ext cx="1299163" cy="313043"/>
            </a:xfrm>
            <a:prstGeom prst="rect">
              <a:avLst/>
            </a:prstGeom>
            <a:solidFill>
              <a:schemeClr val="accent2">
                <a:lumMod val="75000"/>
              </a:schemeClr>
            </a:solidFill>
            <a:ln w="19050">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dirty="0">
                  <a:solidFill>
                    <a:schemeClr val="bg1"/>
                  </a:solidFill>
                </a:rPr>
                <a:t>多目标感知</a:t>
              </a:r>
            </a:p>
          </p:txBody>
        </p:sp>
        <p:cxnSp>
          <p:nvCxnSpPr>
            <p:cNvPr id="16" name="连接符: 肘形 15">
              <a:extLst>
                <a:ext uri="{FF2B5EF4-FFF2-40B4-BE49-F238E27FC236}">
                  <a16:creationId xmlns:a16="http://schemas.microsoft.com/office/drawing/2014/main" id="{E2BE0881-D745-43DC-81DF-027FAC759C0C}"/>
                </a:ext>
              </a:extLst>
            </p:cNvPr>
            <p:cNvCxnSpPr>
              <a:cxnSpLocks/>
              <a:endCxn id="14" idx="3"/>
            </p:cNvCxnSpPr>
            <p:nvPr/>
          </p:nvCxnSpPr>
          <p:spPr>
            <a:xfrm rot="10800000" flipV="1">
              <a:off x="7640465" y="3965287"/>
              <a:ext cx="1226675" cy="1166768"/>
            </a:xfrm>
            <a:prstGeom prst="bentConnector3">
              <a:avLst>
                <a:gd name="adj1" fmla="val 774"/>
              </a:avLst>
            </a:prstGeom>
            <a:ln w="28575">
              <a:solidFill>
                <a:srgbClr val="626262"/>
              </a:solidFill>
              <a:tailEnd type="triangle"/>
            </a:ln>
          </p:spPr>
          <p:style>
            <a:lnRef idx="3">
              <a:schemeClr val="accent3"/>
            </a:lnRef>
            <a:fillRef idx="0">
              <a:schemeClr val="accent3"/>
            </a:fillRef>
            <a:effectRef idx="2">
              <a:schemeClr val="accent3"/>
            </a:effectRef>
            <a:fontRef idx="minor">
              <a:schemeClr val="tx1"/>
            </a:fontRef>
          </p:style>
        </p:cxnSp>
        <p:sp>
          <p:nvSpPr>
            <p:cNvPr id="17" name="矩形 16">
              <a:extLst>
                <a:ext uri="{FF2B5EF4-FFF2-40B4-BE49-F238E27FC236}">
                  <a16:creationId xmlns:a16="http://schemas.microsoft.com/office/drawing/2014/main" id="{AFDCD58A-3B5C-4885-9956-694C3823921C}"/>
                </a:ext>
              </a:extLst>
            </p:cNvPr>
            <p:cNvSpPr/>
            <p:nvPr/>
          </p:nvSpPr>
          <p:spPr>
            <a:xfrm>
              <a:off x="3884702" y="4975533"/>
              <a:ext cx="1353287" cy="313043"/>
            </a:xfrm>
            <a:prstGeom prst="rect">
              <a:avLst/>
            </a:prstGeom>
            <a:solidFill>
              <a:schemeClr val="accent2">
                <a:lumMod val="75000"/>
              </a:schemeClr>
            </a:solidFill>
            <a:ln w="19050">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bg1"/>
                  </a:solidFill>
                </a:rPr>
                <a:t>目标轨迹匹配</a:t>
              </a:r>
            </a:p>
          </p:txBody>
        </p:sp>
        <p:pic>
          <p:nvPicPr>
            <p:cNvPr id="18" name="图片 17">
              <a:extLst>
                <a:ext uri="{FF2B5EF4-FFF2-40B4-BE49-F238E27FC236}">
                  <a16:creationId xmlns:a16="http://schemas.microsoft.com/office/drawing/2014/main" id="{4463D3D7-BFC0-4888-ABF9-645A3B7D14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189" y="4759248"/>
              <a:ext cx="1436539" cy="742730"/>
            </a:xfrm>
            <a:prstGeom prst="rect">
              <a:avLst/>
            </a:prstGeom>
          </p:spPr>
        </p:pic>
        <p:cxnSp>
          <p:nvCxnSpPr>
            <p:cNvPr id="19" name="直接箭头连接符 18">
              <a:extLst>
                <a:ext uri="{FF2B5EF4-FFF2-40B4-BE49-F238E27FC236}">
                  <a16:creationId xmlns:a16="http://schemas.microsoft.com/office/drawing/2014/main" id="{FC2EF50D-D351-4451-A42F-6668628DC949}"/>
                </a:ext>
              </a:extLst>
            </p:cNvPr>
            <p:cNvCxnSpPr>
              <a:cxnSpLocks/>
              <a:stCxn id="14" idx="1"/>
              <a:endCxn id="17" idx="3"/>
            </p:cNvCxnSpPr>
            <p:nvPr/>
          </p:nvCxnSpPr>
          <p:spPr>
            <a:xfrm flipH="1">
              <a:off x="5237989" y="5132055"/>
              <a:ext cx="1103312" cy="0"/>
            </a:xfrm>
            <a:prstGeom prst="straightConnector1">
              <a:avLst/>
            </a:prstGeom>
            <a:ln w="28575">
              <a:solidFill>
                <a:srgbClr val="62626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FA6C3C7-8C34-4912-99D6-6C73C138093C}"/>
                </a:ext>
              </a:extLst>
            </p:cNvPr>
            <p:cNvCxnSpPr>
              <a:stCxn id="17" idx="1"/>
              <a:endCxn id="18" idx="3"/>
            </p:cNvCxnSpPr>
            <p:nvPr/>
          </p:nvCxnSpPr>
          <p:spPr>
            <a:xfrm flipH="1" flipV="1">
              <a:off x="2875728" y="5130613"/>
              <a:ext cx="1008974" cy="1442"/>
            </a:xfrm>
            <a:prstGeom prst="straightConnector1">
              <a:avLst/>
            </a:prstGeom>
            <a:ln w="28575">
              <a:solidFill>
                <a:srgbClr val="626262"/>
              </a:solidFill>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C8FC3504-AC20-4AEF-A9B8-2F3BF186F13F}"/>
                </a:ext>
              </a:extLst>
            </p:cNvPr>
            <p:cNvSpPr txBox="1"/>
            <p:nvPr/>
          </p:nvSpPr>
          <p:spPr>
            <a:xfrm>
              <a:off x="943720" y="5626979"/>
              <a:ext cx="2759827" cy="418162"/>
            </a:xfrm>
            <a:prstGeom prst="rect">
              <a:avLst/>
            </a:prstGeom>
            <a:noFill/>
          </p:spPr>
          <p:txBody>
            <a:bodyPr wrap="square" rtlCol="0">
              <a:spAutoFit/>
            </a:bodyPr>
            <a:lstStyle/>
            <a:p>
              <a:r>
                <a:rPr lang="en-US" altLang="zh-CN" b="1" dirty="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rPr>
                <a:t>Multiple Object Tracking</a:t>
              </a:r>
              <a:endParaRPr lang="zh-CN" altLang="en-US" sz="1400" b="1" dirty="0">
                <a:solidFill>
                  <a:schemeClr val="tx1">
                    <a:lumMod val="75000"/>
                    <a:lumOff val="2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文本框 21">
              <a:extLst>
                <a:ext uri="{FF2B5EF4-FFF2-40B4-BE49-F238E27FC236}">
                  <a16:creationId xmlns:a16="http://schemas.microsoft.com/office/drawing/2014/main" id="{2E132809-DE9D-4061-849C-100C4F6676B5}"/>
                </a:ext>
              </a:extLst>
            </p:cNvPr>
            <p:cNvSpPr txBox="1"/>
            <p:nvPr/>
          </p:nvSpPr>
          <p:spPr>
            <a:xfrm>
              <a:off x="6490320" y="4533787"/>
              <a:ext cx="897022" cy="418162"/>
            </a:xfrm>
            <a:prstGeom prst="rect">
              <a:avLst/>
            </a:prstGeom>
            <a:noFill/>
          </p:spPr>
          <p:txBody>
            <a:bodyPr wrap="square" rtlCol="0">
              <a:spAutoFit/>
            </a:bodyPr>
            <a:lstStyle/>
            <a:p>
              <a:r>
                <a:rPr lang="zh-CN" altLang="en-US" b="1" dirty="0"/>
                <a:t>（</a:t>
              </a:r>
              <a:r>
                <a:rPr lang="en-US" altLang="zh-CN" b="1" dirty="0"/>
                <a:t>D</a:t>
              </a:r>
              <a:r>
                <a:rPr lang="zh-CN" altLang="en-US" b="1" dirty="0"/>
                <a:t>）</a:t>
              </a:r>
            </a:p>
          </p:txBody>
        </p:sp>
        <p:sp>
          <p:nvSpPr>
            <p:cNvPr id="23" name="文本框 22">
              <a:extLst>
                <a:ext uri="{FF2B5EF4-FFF2-40B4-BE49-F238E27FC236}">
                  <a16:creationId xmlns:a16="http://schemas.microsoft.com/office/drawing/2014/main" id="{2E132809-DE9D-4061-849C-100C4F6676B5}"/>
                </a:ext>
              </a:extLst>
            </p:cNvPr>
            <p:cNvSpPr txBox="1"/>
            <p:nvPr/>
          </p:nvSpPr>
          <p:spPr>
            <a:xfrm>
              <a:off x="4224482" y="4566884"/>
              <a:ext cx="897022" cy="418162"/>
            </a:xfrm>
            <a:prstGeom prst="rect">
              <a:avLst/>
            </a:prstGeom>
            <a:noFill/>
          </p:spPr>
          <p:txBody>
            <a:bodyPr wrap="square" rtlCol="0">
              <a:spAutoFit/>
            </a:bodyPr>
            <a:lstStyle/>
            <a:p>
              <a:r>
                <a:rPr lang="zh-CN" altLang="en-US" b="1" dirty="0"/>
                <a:t>（</a:t>
              </a:r>
              <a:r>
                <a:rPr lang="en-US" altLang="zh-CN" b="1" dirty="0"/>
                <a:t>E</a:t>
              </a:r>
              <a:r>
                <a:rPr lang="zh-CN" altLang="en-US" b="1" dirty="0"/>
                <a:t>）</a:t>
              </a:r>
            </a:p>
          </p:txBody>
        </p:sp>
        <p:sp>
          <p:nvSpPr>
            <p:cNvPr id="24" name="矩形 23">
              <a:extLst>
                <a:ext uri="{FF2B5EF4-FFF2-40B4-BE49-F238E27FC236}">
                  <a16:creationId xmlns:a16="http://schemas.microsoft.com/office/drawing/2014/main" id="{AEC83EA3-9B7D-4332-A00B-897B0AC5A61B}"/>
                </a:ext>
              </a:extLst>
            </p:cNvPr>
            <p:cNvSpPr/>
            <p:nvPr/>
          </p:nvSpPr>
          <p:spPr>
            <a:xfrm>
              <a:off x="3844086" y="5673117"/>
              <a:ext cx="3796378" cy="410611"/>
            </a:xfrm>
            <a:prstGeom prst="rect">
              <a:avLst/>
            </a:prstGeom>
            <a:noFill/>
          </p:spPr>
          <p:txBody>
            <a:bodyPr wrap="square" rtlCol="0">
              <a:spAutoFit/>
            </a:bodyPr>
            <a:lstStyle/>
            <a:p>
              <a:pPr algn="ctr">
                <a:lnSpc>
                  <a:spcPct val="120000"/>
                </a:lnSpc>
              </a:pPr>
              <a:r>
                <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rPr>
                <a:t>[</a:t>
              </a:r>
              <a:r>
                <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rPr>
                <a:t>摄像头</a:t>
              </a:r>
              <a:r>
                <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rPr>
                <a:t>&amp;</a:t>
              </a:r>
              <a:r>
                <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rPr>
                <a:t>激光雷达数据融合框架</a:t>
              </a:r>
              <a:r>
                <a:rPr lang="en-US" altLang="zh-CN" sz="1600"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zh-CN" alt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8676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Object 2"/>
          <p:cNvGraphicFramePr>
            <a:graphicFrameLocks/>
          </p:cNvGraphicFramePr>
          <p:nvPr>
            <p:extLst>
              <p:ext uri="{D42A27DB-BD31-4B8C-83A1-F6EECF244321}">
                <p14:modId xmlns:p14="http://schemas.microsoft.com/office/powerpoint/2010/main" val="90476331"/>
              </p:ext>
            </p:extLst>
          </p:nvPr>
        </p:nvGraphicFramePr>
        <p:xfrm>
          <a:off x="4032608" y="3661522"/>
          <a:ext cx="215900" cy="388937"/>
        </p:xfrm>
        <a:graphic>
          <a:graphicData uri="http://schemas.openxmlformats.org/presentationml/2006/ole">
            <mc:AlternateContent xmlns:mc="http://schemas.openxmlformats.org/markup-compatibility/2006">
              <mc:Choice xmlns:v="urn:schemas-microsoft-com:vml" Requires="v">
                <p:oleObj spid="_x0000_s192645" name="Equation" r:id="rId3" imgW="0" imgH="104865" progId="Equation.DSMT4">
                  <p:embed/>
                </p:oleObj>
              </mc:Choice>
              <mc:Fallback>
                <p:oleObj name="Equation" r:id="rId3" imgW="0" imgH="104865" progId="Equation.DSMT4">
                  <p:embed/>
                  <p:pic>
                    <p:nvPicPr>
                      <p:cNvPr id="16386"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4032608" y="3661522"/>
                        <a:ext cx="215900" cy="3889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4"/>
          <p:cNvSpPr>
            <a:spLocks noChangeArrowheads="1"/>
          </p:cNvSpPr>
          <p:nvPr/>
        </p:nvSpPr>
        <p:spPr bwMode="black">
          <a:xfrm>
            <a:off x="2375258" y="1586484"/>
            <a:ext cx="7007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b="0" dirty="0">
                <a:solidFill>
                  <a:srgbClr val="FF0000"/>
                </a:solidFill>
                <a:latin typeface="+mn-ea"/>
                <a:ea typeface="+mn-ea"/>
              </a:rPr>
              <a:t>直观上</a:t>
            </a:r>
            <a:r>
              <a:rPr kumimoji="1" lang="zh-CN" altLang="en-US" sz="2800" b="0" dirty="0">
                <a:latin typeface="+mn-ea"/>
                <a:ea typeface="+mn-ea"/>
              </a:rPr>
              <a:t>（看一维函数在原点处的泰勒展开）</a:t>
            </a:r>
          </a:p>
        </p:txBody>
      </p:sp>
      <p:graphicFrame>
        <p:nvGraphicFramePr>
          <p:cNvPr id="12" name="Object 6"/>
          <p:cNvGraphicFramePr>
            <a:graphicFrameLocks/>
          </p:cNvGraphicFramePr>
          <p:nvPr>
            <p:extLst>
              <p:ext uri="{D42A27DB-BD31-4B8C-83A1-F6EECF244321}">
                <p14:modId xmlns:p14="http://schemas.microsoft.com/office/powerpoint/2010/main" val="64757817"/>
              </p:ext>
            </p:extLst>
          </p:nvPr>
        </p:nvGraphicFramePr>
        <p:xfrm>
          <a:off x="3077228" y="2831405"/>
          <a:ext cx="2603326" cy="427325"/>
        </p:xfrm>
        <a:graphic>
          <a:graphicData uri="http://schemas.openxmlformats.org/presentationml/2006/ole">
            <mc:AlternateContent xmlns:mc="http://schemas.openxmlformats.org/markup-compatibility/2006">
              <mc:Choice xmlns:v="urn:schemas-microsoft-com:vml" Requires="v">
                <p:oleObj spid="_x0000_s192646" name="Equation" r:id="rId5" imgW="1282680" imgH="203040" progId="Equation.DSMT4">
                  <p:embed/>
                </p:oleObj>
              </mc:Choice>
              <mc:Fallback>
                <p:oleObj name="Equation" r:id="rId5" imgW="1282680" imgH="203040" progId="Equation.DSMT4">
                  <p:embed/>
                  <p:pic>
                    <p:nvPicPr>
                      <p:cNvPr id="16388" name="Object 6"/>
                      <p:cNvPicPr>
                        <a:picLocks noChangeArrowheads="1"/>
                      </p:cNvPicPr>
                      <p:nvPr/>
                    </p:nvPicPr>
                    <p:blipFill>
                      <a:blip r:embed="rId6"/>
                      <a:srcRect/>
                      <a:stretch>
                        <a:fillRect/>
                      </a:stretch>
                    </p:blipFill>
                    <p:spPr bwMode="black">
                      <a:xfrm>
                        <a:off x="3077228" y="2831405"/>
                        <a:ext cx="2603326" cy="427325"/>
                      </a:xfrm>
                      <a:prstGeom prst="rect">
                        <a:avLst/>
                      </a:prstGeom>
                      <a:noFill/>
                      <a:ln>
                        <a:noFill/>
                      </a:ln>
                    </p:spPr>
                  </p:pic>
                </p:oleObj>
              </mc:Fallback>
            </mc:AlternateContent>
          </a:graphicData>
        </a:graphic>
      </p:graphicFrame>
      <p:sp>
        <p:nvSpPr>
          <p:cNvPr id="13" name="Rectangle 8"/>
          <p:cNvSpPr>
            <a:spLocks noChangeArrowheads="1"/>
          </p:cNvSpPr>
          <p:nvPr/>
        </p:nvSpPr>
        <p:spPr bwMode="black">
          <a:xfrm>
            <a:off x="7905796" y="2293096"/>
            <a:ext cx="49244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dirty="0">
                <a:solidFill>
                  <a:srgbClr val="FF0000"/>
                </a:solidFill>
                <a:latin typeface="+mn-ea"/>
                <a:ea typeface="+mn-ea"/>
              </a:rPr>
              <a:t>逼近范围增加</a:t>
            </a:r>
          </a:p>
        </p:txBody>
      </p:sp>
      <p:sp>
        <p:nvSpPr>
          <p:cNvPr id="14" name="Rectangle 3"/>
          <p:cNvSpPr>
            <a:spLocks noChangeArrowheads="1"/>
          </p:cNvSpPr>
          <p:nvPr/>
        </p:nvSpPr>
        <p:spPr bwMode="black">
          <a:xfrm>
            <a:off x="2302234" y="4036171"/>
            <a:ext cx="7921625"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solidFill>
                  <a:srgbClr val="FF0000"/>
                </a:solidFill>
                <a:latin typeface="+mn-ea"/>
                <a:ea typeface="+mn-ea"/>
              </a:rPr>
              <a:t>多项式逼近的本质：</a:t>
            </a:r>
          </a:p>
          <a:p>
            <a:pPr algn="l">
              <a:spcBef>
                <a:spcPct val="20000"/>
              </a:spcBef>
            </a:pPr>
            <a:r>
              <a:rPr kumimoji="1" lang="zh-CN" altLang="en-US" sz="2400" b="0" dirty="0">
                <a:latin typeface="+mn-ea"/>
                <a:ea typeface="+mn-ea"/>
              </a:rPr>
              <a:t>       </a:t>
            </a:r>
            <a:r>
              <a:rPr kumimoji="1" lang="zh-CN" altLang="en-US" b="0" dirty="0">
                <a:latin typeface="+mn-ea"/>
                <a:ea typeface="+mn-ea"/>
              </a:rPr>
              <a:t>只在一点研究问题，通过不断分析该点各阶变化趋势逼近任意远处的函数值。</a:t>
            </a:r>
            <a:endParaRPr kumimoji="1" lang="en-US" altLang="zh-CN" b="0" dirty="0">
              <a:latin typeface="+mn-ea"/>
              <a:ea typeface="+mn-ea"/>
            </a:endParaRPr>
          </a:p>
        </p:txBody>
      </p:sp>
      <p:sp>
        <p:nvSpPr>
          <p:cNvPr id="15" name="Rectangle 11"/>
          <p:cNvSpPr>
            <a:spLocks noChangeArrowheads="1"/>
          </p:cNvSpPr>
          <p:nvPr/>
        </p:nvSpPr>
        <p:spPr bwMode="black">
          <a:xfrm>
            <a:off x="2375258" y="5433172"/>
            <a:ext cx="7993062" cy="769441"/>
          </a:xfrm>
          <a:prstGeom prst="rect">
            <a:avLst/>
          </a:prstGeom>
          <a:noFill/>
          <a:ln>
            <a:noFill/>
          </a:ln>
        </p:spPr>
        <p:style>
          <a:lnRef idx="3">
            <a:schemeClr val="lt1"/>
          </a:lnRef>
          <a:fillRef idx="1">
            <a:schemeClr val="accent4"/>
          </a:fillRef>
          <a:effectRef idx="1">
            <a:schemeClr val="accent4"/>
          </a:effectRef>
          <a:fontRef idx="minor">
            <a:schemeClr val="lt1"/>
          </a:fontRef>
        </p:style>
        <p:txBody>
          <a:bodyPr>
            <a:spAutoFit/>
          </a:bodyPr>
          <a:lstStyle/>
          <a:p>
            <a:pPr algn="l" eaLnBrk="0" hangingPunct="0">
              <a:spcBef>
                <a:spcPct val="20000"/>
              </a:spcBef>
              <a:buFont typeface="Symbol" pitchFamily="18" charset="2"/>
              <a:buNone/>
              <a:defRPr/>
            </a:pPr>
            <a:r>
              <a:rPr kumimoji="1" lang="zh-CN" altLang="en-US" sz="2000" dirty="0">
                <a:solidFill>
                  <a:srgbClr val="FF0000"/>
                </a:solidFill>
                <a:latin typeface="+mn-ea"/>
              </a:rPr>
              <a:t>       每个基函数                在任何区域都起作用，拟合任何</a:t>
            </a:r>
          </a:p>
          <a:p>
            <a:pPr algn="l" eaLnBrk="0" hangingPunct="0">
              <a:spcBef>
                <a:spcPct val="20000"/>
              </a:spcBef>
              <a:buFont typeface="Symbol" pitchFamily="18" charset="2"/>
              <a:buNone/>
              <a:defRPr/>
            </a:pPr>
            <a:r>
              <a:rPr kumimoji="1" lang="zh-CN" altLang="en-US" sz="2000" dirty="0">
                <a:solidFill>
                  <a:srgbClr val="FF0000"/>
                </a:solidFill>
                <a:latin typeface="+mn-ea"/>
              </a:rPr>
              <a:t>样本点都会影响对其他样本点的拟合情况！</a:t>
            </a:r>
          </a:p>
        </p:txBody>
      </p:sp>
      <p:sp>
        <p:nvSpPr>
          <p:cNvPr id="16" name="AutoShape 13"/>
          <p:cNvSpPr>
            <a:spLocks noChangeArrowheads="1"/>
          </p:cNvSpPr>
          <p:nvPr/>
        </p:nvSpPr>
        <p:spPr bwMode="auto">
          <a:xfrm>
            <a:off x="7631471" y="2653459"/>
            <a:ext cx="142875" cy="1008063"/>
          </a:xfrm>
          <a:prstGeom prst="downArrow">
            <a:avLst>
              <a:gd name="adj1" fmla="val 50000"/>
              <a:gd name="adj2" fmla="val 176389"/>
            </a:avLst>
          </a:prstGeom>
          <a:solidFill>
            <a:srgbClr val="0033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sz="1800" b="0">
              <a:latin typeface="+mn-ea"/>
              <a:ea typeface="+mn-ea"/>
            </a:endParaRPr>
          </a:p>
        </p:txBody>
      </p:sp>
      <p:graphicFrame>
        <p:nvGraphicFramePr>
          <p:cNvPr id="17" name="Object 6"/>
          <p:cNvGraphicFramePr>
            <a:graphicFrameLocks/>
          </p:cNvGraphicFramePr>
          <p:nvPr>
            <p:extLst>
              <p:ext uri="{D42A27DB-BD31-4B8C-83A1-F6EECF244321}">
                <p14:modId xmlns:p14="http://schemas.microsoft.com/office/powerpoint/2010/main" val="105842320"/>
              </p:ext>
            </p:extLst>
          </p:nvPr>
        </p:nvGraphicFramePr>
        <p:xfrm>
          <a:off x="3115567" y="2230090"/>
          <a:ext cx="1460262" cy="442006"/>
        </p:xfrm>
        <a:graphic>
          <a:graphicData uri="http://schemas.openxmlformats.org/presentationml/2006/ole">
            <mc:AlternateContent xmlns:mc="http://schemas.openxmlformats.org/markup-compatibility/2006">
              <mc:Choice xmlns:v="urn:schemas-microsoft-com:vml" Requires="v">
                <p:oleObj spid="_x0000_s192647" name="Equation" r:id="rId7" imgW="761760" imgH="203040" progId="Equation.DSMT4">
                  <p:embed/>
                </p:oleObj>
              </mc:Choice>
              <mc:Fallback>
                <p:oleObj name="Equation" r:id="rId7" imgW="761760" imgH="203040" progId="Equation.DSMT4">
                  <p:embed/>
                  <p:pic>
                    <p:nvPicPr>
                      <p:cNvPr id="16394" name="Object 6"/>
                      <p:cNvPicPr>
                        <a:picLocks noChangeArrowheads="1"/>
                      </p:cNvPicPr>
                      <p:nvPr/>
                    </p:nvPicPr>
                    <p:blipFill>
                      <a:blip r:embed="rId8"/>
                      <a:srcRect/>
                      <a:stretch>
                        <a:fillRect/>
                      </a:stretch>
                    </p:blipFill>
                    <p:spPr bwMode="black">
                      <a:xfrm>
                        <a:off x="3115567" y="2230090"/>
                        <a:ext cx="1460262" cy="442006"/>
                      </a:xfrm>
                      <a:prstGeom prst="rect">
                        <a:avLst/>
                      </a:prstGeom>
                      <a:noFill/>
                      <a:ln>
                        <a:noFill/>
                      </a:ln>
                    </p:spPr>
                  </p:pic>
                </p:oleObj>
              </mc:Fallback>
            </mc:AlternateContent>
          </a:graphicData>
        </a:graphic>
      </p:graphicFrame>
      <p:graphicFrame>
        <p:nvGraphicFramePr>
          <p:cNvPr id="18" name="Object 6"/>
          <p:cNvGraphicFramePr>
            <a:graphicFrameLocks/>
          </p:cNvGraphicFramePr>
          <p:nvPr>
            <p:extLst>
              <p:ext uri="{D42A27DB-BD31-4B8C-83A1-F6EECF244321}">
                <p14:modId xmlns:p14="http://schemas.microsoft.com/office/powerpoint/2010/main" val="2669432148"/>
              </p:ext>
            </p:extLst>
          </p:nvPr>
        </p:nvGraphicFramePr>
        <p:xfrm>
          <a:off x="3076933" y="3188419"/>
          <a:ext cx="4447817" cy="794201"/>
        </p:xfrm>
        <a:graphic>
          <a:graphicData uri="http://schemas.openxmlformats.org/presentationml/2006/ole">
            <mc:AlternateContent xmlns:mc="http://schemas.openxmlformats.org/markup-compatibility/2006">
              <mc:Choice xmlns:v="urn:schemas-microsoft-com:vml" Requires="v">
                <p:oleObj spid="_x0000_s192648" name="Equation" r:id="rId9" imgW="1993680" imgH="393480" progId="Equation.DSMT4">
                  <p:embed/>
                </p:oleObj>
              </mc:Choice>
              <mc:Fallback>
                <p:oleObj name="Equation" r:id="rId9" imgW="1993680" imgH="393480" progId="Equation.DSMT4">
                  <p:embed/>
                  <p:pic>
                    <p:nvPicPr>
                      <p:cNvPr id="16395" name="Object 6"/>
                      <p:cNvPicPr>
                        <a:picLocks noChangeArrowheads="1"/>
                      </p:cNvPicPr>
                      <p:nvPr/>
                    </p:nvPicPr>
                    <p:blipFill>
                      <a:blip r:embed="rId10"/>
                      <a:srcRect/>
                      <a:stretch>
                        <a:fillRect/>
                      </a:stretch>
                    </p:blipFill>
                    <p:spPr bwMode="black">
                      <a:xfrm>
                        <a:off x="3076933" y="3188419"/>
                        <a:ext cx="4447817" cy="794201"/>
                      </a:xfrm>
                      <a:prstGeom prst="rect">
                        <a:avLst/>
                      </a:prstGeom>
                      <a:noFill/>
                      <a:ln>
                        <a:noFill/>
                      </a:ln>
                    </p:spPr>
                  </p:pic>
                </p:oleObj>
              </mc:Fallback>
            </mc:AlternateContent>
          </a:graphicData>
        </a:graphic>
      </p:graphicFrame>
      <p:graphicFrame>
        <p:nvGraphicFramePr>
          <p:cNvPr id="19" name="Object 6"/>
          <p:cNvGraphicFramePr>
            <a:graphicFrameLocks/>
          </p:cNvGraphicFramePr>
          <p:nvPr>
            <p:extLst>
              <p:ext uri="{D42A27DB-BD31-4B8C-83A1-F6EECF244321}">
                <p14:modId xmlns:p14="http://schemas.microsoft.com/office/powerpoint/2010/main" val="2160896401"/>
              </p:ext>
            </p:extLst>
          </p:nvPr>
        </p:nvGraphicFramePr>
        <p:xfrm>
          <a:off x="4283207" y="5324476"/>
          <a:ext cx="1152525" cy="581025"/>
        </p:xfrm>
        <a:graphic>
          <a:graphicData uri="http://schemas.openxmlformats.org/presentationml/2006/ole">
            <mc:AlternateContent xmlns:mc="http://schemas.openxmlformats.org/markup-compatibility/2006">
              <mc:Choice xmlns:v="urn:schemas-microsoft-com:vml" Requires="v">
                <p:oleObj spid="_x0000_s192649" name="Equation" r:id="rId11" imgW="507960" imgH="228600" progId="Equation.DSMT4">
                  <p:embed/>
                </p:oleObj>
              </mc:Choice>
              <mc:Fallback>
                <p:oleObj name="Equation" r:id="rId11" imgW="507960" imgH="228600" progId="Equation.DSMT4">
                  <p:embed/>
                  <p:pic>
                    <p:nvPicPr>
                      <p:cNvPr id="16396" name="Object 6"/>
                      <p:cNvPicPr>
                        <a:picLocks noChangeArrowheads="1"/>
                      </p:cNvPicPr>
                      <p:nvPr/>
                    </p:nvPicPr>
                    <p:blipFill>
                      <a:blip r:embed="rId12"/>
                      <a:srcRect/>
                      <a:stretch>
                        <a:fillRect/>
                      </a:stretch>
                    </p:blipFill>
                    <p:spPr bwMode="black">
                      <a:xfrm>
                        <a:off x="4283207" y="5324476"/>
                        <a:ext cx="11525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079988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深度学习在交通方向的应用</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150</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异构传感器数据融合</a:t>
            </a:r>
            <a:endParaRPr kumimoji="1" lang="en-US" altLang="zh-CN" b="0">
              <a:latin typeface="+mn-ea"/>
              <a:ea typeface="+mn-ea"/>
            </a:endParaRPr>
          </a:p>
        </p:txBody>
      </p:sp>
      <p:pic>
        <p:nvPicPr>
          <p:cNvPr id="25" name="de">
            <a:hlinkClick r:id="" action="ppaction://media"/>
            <a:extLst>
              <a:ext uri="{FF2B5EF4-FFF2-40B4-BE49-F238E27FC236}">
                <a16:creationId xmlns:a16="http://schemas.microsoft.com/office/drawing/2014/main" id="{37360B77-F25C-4548-81CB-83DCF45460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0272" y="4180114"/>
            <a:ext cx="3397790" cy="1529178"/>
          </a:xfrm>
          <a:prstGeom prst="rect">
            <a:avLst/>
          </a:prstGeom>
        </p:spPr>
      </p:pic>
      <p:pic>
        <p:nvPicPr>
          <p:cNvPr id="26" name="图片 25">
            <a:extLst>
              <a:ext uri="{FF2B5EF4-FFF2-40B4-BE49-F238E27FC236}">
                <a16:creationId xmlns:a16="http://schemas.microsoft.com/office/drawing/2014/main" id="{DA5DCAE9-60B8-459C-B27F-8A19929E284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869668" y="1808845"/>
            <a:ext cx="3539113" cy="1753460"/>
          </a:xfrm>
          <a:prstGeom prst="rect">
            <a:avLst/>
          </a:prstGeom>
          <a:noFill/>
          <a:ln>
            <a:noFill/>
          </a:ln>
        </p:spPr>
      </p:pic>
      <p:pic>
        <p:nvPicPr>
          <p:cNvPr id="27" name="内容占位符 4">
            <a:extLst>
              <a:ext uri="{FF2B5EF4-FFF2-40B4-BE49-F238E27FC236}">
                <a16:creationId xmlns:a16="http://schemas.microsoft.com/office/drawing/2014/main" id="{7B897ABC-E88E-460B-852C-2D4A7C602B1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918799" y="1732597"/>
            <a:ext cx="4299455" cy="1811625"/>
          </a:xfrm>
          <a:prstGeom prst="rect">
            <a:avLst/>
          </a:prstGeom>
        </p:spPr>
      </p:pic>
      <p:pic>
        <p:nvPicPr>
          <p:cNvPr id="28" name="LiDar_demo3">
            <a:hlinkClick r:id="" action="ppaction://media"/>
            <a:extLst>
              <a:ext uri="{FF2B5EF4-FFF2-40B4-BE49-F238E27FC236}">
                <a16:creationId xmlns:a16="http://schemas.microsoft.com/office/drawing/2014/main" id="{ED45A0A5-89B2-4F80-86AB-C5B047B3108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918798" y="4080835"/>
            <a:ext cx="4406326" cy="1660390"/>
          </a:xfrm>
          <a:prstGeom prst="rect">
            <a:avLst/>
          </a:prstGeom>
        </p:spPr>
      </p:pic>
    </p:spTree>
    <p:extLst>
      <p:ext uri="{BB962C8B-B14F-4D97-AF65-F5344CB8AC3E}">
        <p14:creationId xmlns:p14="http://schemas.microsoft.com/office/powerpoint/2010/main" val="249217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17"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647"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5"/>
                                        </p:tgtEl>
                                      </p:cBhvr>
                                    </p:cmd>
                                  </p:childTnLst>
                                </p:cTn>
                              </p:par>
                            </p:childTnLst>
                          </p:cTn>
                        </p:par>
                      </p:childTnLst>
                    </p:cTn>
                  </p:par>
                </p:childTnLst>
              </p:cTn>
              <p:nextCondLst>
                <p:cond evt="onClick" delay="0">
                  <p:tgtEl>
                    <p:spTgt spid="25"/>
                  </p:tgtEl>
                </p:cond>
              </p:nextCondLst>
            </p:seq>
            <p:seq concurrent="1" nextAc="seek">
              <p:cTn id="16" restart="whenNotActive" fill="hold" evtFilter="cancelBubble" nodeType="interactiveSeq">
                <p:stCondLst>
                  <p:cond evt="onClick" delay="0">
                    <p:tgtEl>
                      <p:spTgt spid="2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8"/>
                                        </p:tgtEl>
                                      </p:cBhvr>
                                    </p:cmd>
                                  </p:childTnLst>
                                </p:cTn>
                              </p:par>
                            </p:childTnLst>
                          </p:cTn>
                        </p:par>
                      </p:childTnLst>
                    </p:cTn>
                  </p:par>
                </p:childTnLst>
              </p:cTn>
              <p:nextCondLst>
                <p:cond evt="onClick" delay="0">
                  <p:tgtEl>
                    <p:spTgt spid="28"/>
                  </p:tgtEl>
                </p:cond>
              </p:nextCondLst>
            </p:seq>
            <p:video>
              <p:cMediaNode vol="80000">
                <p:cTn id="21" fill="hold" display="0">
                  <p:stCondLst>
                    <p:cond delay="indefinite"/>
                  </p:stCondLst>
                </p:cTn>
                <p:tgtEl>
                  <p:spTgt spid="25"/>
                </p:tgtEl>
              </p:cMediaNode>
            </p:video>
            <p:video>
              <p:cMediaNode vol="80000">
                <p:cTn id="22" fill="hold" display="0">
                  <p:stCondLst>
                    <p:cond delay="indefinite"/>
                  </p:stCondLst>
                </p:cTn>
                <p:tgtEl>
                  <p:spTgt spid="28"/>
                </p:tgtEl>
              </p:cMediaNode>
            </p:video>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深度学习在交通方向的应用</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151</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交通流量预测</a:t>
            </a:r>
            <a:endParaRPr kumimoji="1" lang="en-US" altLang="zh-CN" b="0">
              <a:latin typeface="+mn-ea"/>
              <a:ea typeface="+mn-ea"/>
            </a:endParaRPr>
          </a:p>
        </p:txBody>
      </p:sp>
      <p:grpSp>
        <p:nvGrpSpPr>
          <p:cNvPr id="2" name="组合 1"/>
          <p:cNvGrpSpPr/>
          <p:nvPr/>
        </p:nvGrpSpPr>
        <p:grpSpPr>
          <a:xfrm>
            <a:off x="4498993" y="1456798"/>
            <a:ext cx="5719260" cy="4175850"/>
            <a:chOff x="1990725" y="1628775"/>
            <a:chExt cx="5079027" cy="4459221"/>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6605" y="2892394"/>
              <a:ext cx="3392717" cy="2018034"/>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8587" y="2892068"/>
              <a:ext cx="2120678" cy="2018034"/>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159" y="2885709"/>
              <a:ext cx="1446166" cy="277502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6605" y="1628775"/>
              <a:ext cx="3683098" cy="1104930"/>
            </a:xfrm>
            <a:prstGeom prst="rect">
              <a:avLst/>
            </a:prstGeom>
          </p:spPr>
        </p:pic>
        <p:sp>
          <p:nvSpPr>
            <p:cNvPr id="17" name="文本框 16"/>
            <p:cNvSpPr txBox="1"/>
            <p:nvPr/>
          </p:nvSpPr>
          <p:spPr>
            <a:xfrm>
              <a:off x="5952225" y="2648168"/>
              <a:ext cx="728768" cy="271147"/>
            </a:xfrm>
            <a:prstGeom prst="rect">
              <a:avLst/>
            </a:prstGeom>
            <a:noFill/>
          </p:spPr>
          <p:txBody>
            <a:bodyPr wrap="square" rtlCol="0">
              <a:spAutoFit/>
            </a:bodyPr>
            <a:lstStyle/>
            <a:p>
              <a:pPr algn="ctr"/>
              <a:r>
                <a:rPr lang="en-US" sz="1050" i="1" dirty="0">
                  <a:latin typeface="Times New Roman" panose="02020603050405020304" pitchFamily="18" charset="0"/>
                  <a:cs typeface="Times New Roman" panose="02020603050405020304" pitchFamily="18" charset="0"/>
                </a:rPr>
                <a:t>recent</a:t>
              </a:r>
            </a:p>
          </p:txBody>
        </p:sp>
        <p:sp>
          <p:nvSpPr>
            <p:cNvPr id="18" name="文本框 17"/>
            <p:cNvSpPr txBox="1"/>
            <p:nvPr/>
          </p:nvSpPr>
          <p:spPr>
            <a:xfrm>
              <a:off x="5300767" y="2646206"/>
              <a:ext cx="728768" cy="271147"/>
            </a:xfrm>
            <a:prstGeom prst="rect">
              <a:avLst/>
            </a:prstGeom>
            <a:noFill/>
          </p:spPr>
          <p:txBody>
            <a:bodyPr wrap="square" rtlCol="0">
              <a:spAutoFit/>
            </a:bodyPr>
            <a:lstStyle/>
            <a:p>
              <a:pPr algn="ctr"/>
              <a:r>
                <a:rPr lang="en-US" sz="1050" i="1" dirty="0">
                  <a:latin typeface="Times New Roman" panose="02020603050405020304" pitchFamily="18" charset="0"/>
                  <a:cs typeface="Times New Roman" panose="02020603050405020304" pitchFamily="18" charset="0"/>
                </a:rPr>
                <a:t>near</a:t>
              </a:r>
            </a:p>
          </p:txBody>
        </p:sp>
        <p:sp>
          <p:nvSpPr>
            <p:cNvPr id="19" name="文本框 18"/>
            <p:cNvSpPr txBox="1"/>
            <p:nvPr/>
          </p:nvSpPr>
          <p:spPr>
            <a:xfrm>
              <a:off x="3876803" y="2653441"/>
              <a:ext cx="728768" cy="271147"/>
            </a:xfrm>
            <a:prstGeom prst="rect">
              <a:avLst/>
            </a:prstGeom>
            <a:noFill/>
          </p:spPr>
          <p:txBody>
            <a:bodyPr wrap="square" rtlCol="0">
              <a:spAutoFit/>
            </a:bodyPr>
            <a:lstStyle/>
            <a:p>
              <a:pPr algn="ctr"/>
              <a:r>
                <a:rPr lang="en-US" sz="1050" i="1" dirty="0">
                  <a:latin typeface="Times New Roman" panose="02020603050405020304" pitchFamily="18" charset="0"/>
                  <a:cs typeface="Times New Roman" panose="02020603050405020304" pitchFamily="18" charset="0"/>
                </a:rPr>
                <a:t>distant</a:t>
              </a:r>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8537" y="2892068"/>
              <a:ext cx="1799918" cy="2018034"/>
            </a:xfrm>
            <a:prstGeom prst="rect">
              <a:avLst/>
            </a:prstGeom>
          </p:spPr>
        </p:pic>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7416" y="1691774"/>
              <a:ext cx="927453" cy="1272039"/>
            </a:xfrm>
            <a:prstGeom prst="rect">
              <a:avLst/>
            </a:prstGeom>
          </p:spPr>
        </p:pic>
        <p:pic>
          <p:nvPicPr>
            <p:cNvPr id="22" name="图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90725" y="3004579"/>
              <a:ext cx="1088749" cy="1889730"/>
            </a:xfrm>
            <a:prstGeom prst="rect">
              <a:avLst/>
            </a:prstGeom>
          </p:spPr>
        </p:pic>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17478" y="4802751"/>
              <a:ext cx="2344473" cy="561430"/>
            </a:xfrm>
            <a:prstGeom prst="rect">
              <a:avLst/>
            </a:prstGeom>
          </p:spPr>
        </p:pic>
        <p:pic>
          <p:nvPicPr>
            <p:cNvPr id="24" name="图片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00325" y="4793778"/>
              <a:ext cx="2768730" cy="866957"/>
            </a:xfrm>
            <a:prstGeom prst="rect">
              <a:avLst/>
            </a:prstGeom>
          </p:spPr>
        </p:pic>
        <p:sp>
          <p:nvSpPr>
            <p:cNvPr id="25" name="文本框 24"/>
            <p:cNvSpPr txBox="1"/>
            <p:nvPr/>
          </p:nvSpPr>
          <p:spPr>
            <a:xfrm>
              <a:off x="2535099" y="5660735"/>
              <a:ext cx="4534653" cy="427261"/>
            </a:xfrm>
            <a:prstGeom prst="rect">
              <a:avLst/>
            </a:prstGeom>
            <a:noFill/>
          </p:spPr>
          <p:txBody>
            <a:bodyPr wrap="square" rtlCol="0">
              <a:spAutoFit/>
            </a:bodyPr>
            <a:lstStyle/>
            <a:p>
              <a:r>
                <a:rPr lang="zh-CN" altLang="en-US" sz="2000" dirty="0">
                  <a:solidFill>
                    <a:srgbClr val="7030A0"/>
                  </a:solidFill>
                  <a:ea typeface="华文楷体" panose="02010600040101010101" pitchFamily="2" charset="-122"/>
                </a:rPr>
                <a:t>基于多元数据融合的交通流量预测</a:t>
              </a:r>
            </a:p>
          </p:txBody>
        </p:sp>
      </p:grpSp>
      <p:sp>
        <p:nvSpPr>
          <p:cNvPr id="26" name="矩形 25"/>
          <p:cNvSpPr/>
          <p:nvPr/>
        </p:nvSpPr>
        <p:spPr>
          <a:xfrm>
            <a:off x="1626232" y="5824767"/>
            <a:ext cx="8111964" cy="523220"/>
          </a:xfrm>
          <a:prstGeom prst="rect">
            <a:avLst/>
          </a:prstGeom>
        </p:spPr>
        <p:txBody>
          <a:bodyPr wrap="square">
            <a:spAutoFit/>
          </a:bodyPr>
          <a:lstStyle/>
          <a:p>
            <a:r>
              <a:rPr lang="en-US" altLang="zh-CN" sz="1400" dirty="0" err="1"/>
              <a:t>Junbo</a:t>
            </a:r>
            <a:r>
              <a:rPr lang="en-US" altLang="zh-CN" sz="1400" dirty="0"/>
              <a:t> Zhang, Yu Zheng, et al. Deep </a:t>
            </a:r>
            <a:r>
              <a:rPr lang="en-US" altLang="zh-CN" sz="1400" dirty="0" err="1"/>
              <a:t>Spatio</a:t>
            </a:r>
            <a:r>
              <a:rPr lang="en-US" altLang="zh-CN" sz="1400" dirty="0"/>
              <a:t>-Temporal Residual Networks for Citywide Crowd Flows Prediction, AAAI 2017</a:t>
            </a:r>
          </a:p>
        </p:txBody>
      </p:sp>
    </p:spTree>
    <p:extLst>
      <p:ext uri="{BB962C8B-B14F-4D97-AF65-F5344CB8AC3E}">
        <p14:creationId xmlns:p14="http://schemas.microsoft.com/office/powerpoint/2010/main" val="29986419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深度学习在交通方向的应用</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152</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交通流量预测</a:t>
            </a:r>
            <a:endParaRPr kumimoji="1" lang="en-US" altLang="zh-CN" b="0">
              <a:latin typeface="+mn-ea"/>
              <a:ea typeface="+mn-ea"/>
            </a:endParaRPr>
          </a:p>
        </p:txBody>
      </p:sp>
      <p:sp>
        <p:nvSpPr>
          <p:cNvPr id="26" name="矩形 25"/>
          <p:cNvSpPr/>
          <p:nvPr/>
        </p:nvSpPr>
        <p:spPr>
          <a:xfrm>
            <a:off x="1626232" y="5824767"/>
            <a:ext cx="8111964" cy="523220"/>
          </a:xfrm>
          <a:prstGeom prst="rect">
            <a:avLst/>
          </a:prstGeom>
        </p:spPr>
        <p:txBody>
          <a:bodyPr wrap="square">
            <a:spAutoFit/>
          </a:bodyPr>
          <a:lstStyle/>
          <a:p>
            <a:r>
              <a:rPr lang="en-US" altLang="zh-CN" sz="1400" dirty="0" err="1"/>
              <a:t>Junbo</a:t>
            </a:r>
            <a:r>
              <a:rPr lang="en-US" altLang="zh-CN" sz="1400" dirty="0"/>
              <a:t> Zhang, Yu Zheng, et al. Deep </a:t>
            </a:r>
            <a:r>
              <a:rPr lang="en-US" altLang="zh-CN" sz="1400" dirty="0" err="1"/>
              <a:t>Spatio</a:t>
            </a:r>
            <a:r>
              <a:rPr lang="en-US" altLang="zh-CN" sz="1400" dirty="0"/>
              <a:t>-Temporal Residual Networks for Citywide Crowd Flows Prediction, AAAI 2017</a:t>
            </a:r>
          </a:p>
        </p:txBody>
      </p:sp>
      <p:pic>
        <p:nvPicPr>
          <p:cNvPr id="27" name="图片 26"/>
          <p:cNvPicPr>
            <a:picLocks noChangeAspect="1"/>
          </p:cNvPicPr>
          <p:nvPr/>
        </p:nvPicPr>
        <p:blipFill>
          <a:blip r:embed="rId2"/>
          <a:stretch>
            <a:fillRect/>
          </a:stretch>
        </p:blipFill>
        <p:spPr>
          <a:xfrm>
            <a:off x="2042403" y="2011168"/>
            <a:ext cx="8010525" cy="2581275"/>
          </a:xfrm>
          <a:prstGeom prst="rect">
            <a:avLst/>
          </a:prstGeom>
          <a:noFill/>
          <a:effectLst>
            <a:outerShdw blurRad="482600" dist="139700" dir="3780000" sx="102000" sy="102000" algn="ctr" rotWithShape="0">
              <a:srgbClr val="000000">
                <a:alpha val="43137"/>
              </a:srgbClr>
            </a:outerShdw>
          </a:effectLst>
        </p:spPr>
      </p:pic>
      <p:sp>
        <p:nvSpPr>
          <p:cNvPr id="28" name="文本框 27"/>
          <p:cNvSpPr txBox="1"/>
          <p:nvPr/>
        </p:nvSpPr>
        <p:spPr>
          <a:xfrm>
            <a:off x="3120402" y="4792497"/>
            <a:ext cx="1861751" cy="400110"/>
          </a:xfrm>
          <a:prstGeom prst="rect">
            <a:avLst/>
          </a:prstGeom>
          <a:noFill/>
        </p:spPr>
        <p:txBody>
          <a:bodyPr wrap="square" rtlCol="0">
            <a:spAutoFit/>
          </a:bodyPr>
          <a:lstStyle/>
          <a:p>
            <a:r>
              <a:rPr lang="zh-CN" altLang="en-US" sz="2000" dirty="0">
                <a:solidFill>
                  <a:srgbClr val="7030A0"/>
                </a:solidFill>
                <a:ea typeface="华文楷体" panose="02010600040101010101" pitchFamily="2" charset="-122"/>
              </a:rPr>
              <a:t>工作日和假期</a:t>
            </a:r>
          </a:p>
        </p:txBody>
      </p:sp>
      <p:sp>
        <p:nvSpPr>
          <p:cNvPr id="29" name="文本框 28"/>
          <p:cNvSpPr txBox="1"/>
          <p:nvPr/>
        </p:nvSpPr>
        <p:spPr>
          <a:xfrm>
            <a:off x="7750066" y="4792497"/>
            <a:ext cx="1861751" cy="400110"/>
          </a:xfrm>
          <a:prstGeom prst="rect">
            <a:avLst/>
          </a:prstGeom>
          <a:noFill/>
        </p:spPr>
        <p:txBody>
          <a:bodyPr wrap="square" rtlCol="0">
            <a:spAutoFit/>
          </a:bodyPr>
          <a:lstStyle/>
          <a:p>
            <a:r>
              <a:rPr lang="zh-CN" altLang="en-US" sz="2000" dirty="0">
                <a:solidFill>
                  <a:srgbClr val="7030A0"/>
                </a:solidFill>
                <a:ea typeface="华文楷体" panose="02010600040101010101" pitchFamily="2" charset="-122"/>
              </a:rPr>
              <a:t>天气状况突变</a:t>
            </a:r>
          </a:p>
        </p:txBody>
      </p:sp>
    </p:spTree>
    <p:extLst>
      <p:ext uri="{BB962C8B-B14F-4D97-AF65-F5344CB8AC3E}">
        <p14:creationId xmlns:p14="http://schemas.microsoft.com/office/powerpoint/2010/main" val="5318502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深度学习在交通方向的应用</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153</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车辆轨迹预测</a:t>
            </a:r>
            <a:endParaRPr kumimoji="1" lang="en-US" altLang="zh-CN" b="0">
              <a:latin typeface="+mn-ea"/>
              <a:ea typeface="+mn-ea"/>
            </a:endParaRPr>
          </a:p>
        </p:txBody>
      </p:sp>
      <p:pic>
        <p:nvPicPr>
          <p:cNvPr id="4" name="图片 3"/>
          <p:cNvPicPr>
            <a:picLocks noChangeAspect="1"/>
          </p:cNvPicPr>
          <p:nvPr/>
        </p:nvPicPr>
        <p:blipFill>
          <a:blip r:embed="rId2"/>
          <a:stretch>
            <a:fillRect/>
          </a:stretch>
        </p:blipFill>
        <p:spPr>
          <a:xfrm>
            <a:off x="2161690" y="2147657"/>
            <a:ext cx="8005202" cy="3320542"/>
          </a:xfrm>
          <a:prstGeom prst="rect">
            <a:avLst/>
          </a:prstGeom>
        </p:spPr>
      </p:pic>
    </p:spTree>
    <p:extLst>
      <p:ext uri="{BB962C8B-B14F-4D97-AF65-F5344CB8AC3E}">
        <p14:creationId xmlns:p14="http://schemas.microsoft.com/office/powerpoint/2010/main" val="6710615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p:txBody>
          <a:bodyPr>
            <a:normAutofit/>
          </a:bodyPr>
          <a:lstStyle/>
          <a:p>
            <a:pPr>
              <a:buFont typeface="Wingdings" panose="05000000000000000000" pitchFamily="2" charset="2"/>
              <a:buChar char="n"/>
            </a:pPr>
            <a:r>
              <a:rPr lang="zh-CN" altLang="en-US"/>
              <a:t>深度学习在交通方向的应用</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154</a:t>
            </a:fld>
            <a:endParaRPr lang="zh-CN" altLang="en-US" dirty="0"/>
          </a:p>
        </p:txBody>
      </p:sp>
      <p:sp>
        <p:nvSpPr>
          <p:cNvPr id="10" name="标题 1"/>
          <p:cNvSpPr>
            <a:spLocks noGrp="1"/>
          </p:cNvSpPr>
          <p:nvPr>
            <p:ph type="title"/>
          </p:nvPr>
        </p:nvSpPr>
        <p:spPr/>
        <p:txBody>
          <a:bodyPr/>
          <a:lstStyle/>
          <a:p>
            <a:r>
              <a:rPr lang="zh-CN" altLang="en-US" dirty="0"/>
              <a:t>黑箱</a:t>
            </a:r>
            <a:r>
              <a:rPr lang="zh-CN" altLang="en-US"/>
              <a:t>建模</a:t>
            </a:r>
            <a:r>
              <a:rPr lang="en-US" altLang="zh-CN"/>
              <a:t>——</a:t>
            </a:r>
            <a:r>
              <a:rPr lang="zh-CN" altLang="en-US"/>
              <a:t>深度学习介绍</a:t>
            </a:r>
            <a:endParaRPr lang="zh-CN" altLang="en-US" dirty="0"/>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2161691" y="1304937"/>
            <a:ext cx="805656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342900" indent="-342900" algn="just">
              <a:lnSpc>
                <a:spcPct val="120000"/>
              </a:lnSpc>
              <a:spcBef>
                <a:spcPct val="20000"/>
              </a:spcBef>
              <a:buFont typeface="Wingdings" panose="05000000000000000000" pitchFamily="2" charset="2"/>
              <a:buChar char="l"/>
            </a:pPr>
            <a:r>
              <a:rPr kumimoji="1" lang="en-US" altLang="zh-CN" sz="2400" b="0">
                <a:latin typeface="+mn-ea"/>
                <a:ea typeface="+mn-ea"/>
              </a:rPr>
              <a:t> </a:t>
            </a:r>
            <a:r>
              <a:rPr kumimoji="1" lang="zh-CN" altLang="en-US" sz="2400" b="0">
                <a:latin typeface="+mn-ea"/>
                <a:ea typeface="+mn-ea"/>
              </a:rPr>
              <a:t>交通事故风险预警与评估</a:t>
            </a:r>
            <a:endParaRPr kumimoji="1" lang="en-US" altLang="zh-CN" b="0">
              <a:latin typeface="+mn-ea"/>
              <a:ea typeface="+mn-ea"/>
            </a:endParaRPr>
          </a:p>
        </p:txBody>
      </p:sp>
      <p:pic>
        <p:nvPicPr>
          <p:cNvPr id="9" name="媒体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61690" y="2130243"/>
            <a:ext cx="3847834" cy="3755115"/>
          </a:xfrm>
          <a:prstGeom prst="rect">
            <a:avLst/>
          </a:prstGeom>
        </p:spPr>
      </p:pic>
      <p:pic>
        <p:nvPicPr>
          <p:cNvPr id="47" name="媒体5~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98683" y="2130243"/>
            <a:ext cx="3090434" cy="3593853"/>
          </a:xfrm>
          <a:prstGeom prst="rect">
            <a:avLst/>
          </a:prstGeom>
        </p:spPr>
      </p:pic>
    </p:spTree>
    <p:extLst>
      <p:ext uri="{BB962C8B-B14F-4D97-AF65-F5344CB8AC3E}">
        <p14:creationId xmlns:p14="http://schemas.microsoft.com/office/powerpoint/2010/main" val="32977213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4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
                                        </p:tgtEl>
                                      </p:cBhvr>
                                    </p:cmd>
                                  </p:childTnLst>
                                </p:cTn>
                              </p:par>
                            </p:childTnLst>
                          </p:cTn>
                        </p:par>
                      </p:childTnLst>
                    </p:cTn>
                  </p:par>
                </p:childTnLst>
              </p:cTn>
              <p:nextCondLst>
                <p:cond evt="onClick" delay="0">
                  <p:tgtEl>
                    <p:spTgt spid="47"/>
                  </p:tgtEl>
                </p:cond>
              </p:nextCondLst>
            </p:seq>
            <p:video>
              <p:cMediaNode vol="80000">
                <p:cTn id="13" fill="hold" display="0">
                  <p:stCondLst>
                    <p:cond delay="indefinite"/>
                  </p:stCondLst>
                </p:cTn>
                <p:tgtEl>
                  <p:spTgt spid="47"/>
                </p:tgtEl>
              </p:cMediaNode>
            </p:video>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92220" y="1099128"/>
            <a:ext cx="6234545" cy="584775"/>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t>本章小结</a:t>
            </a:r>
          </a:p>
        </p:txBody>
      </p:sp>
      <p:sp>
        <p:nvSpPr>
          <p:cNvPr id="3" name="文本框 2"/>
          <p:cNvSpPr txBox="1"/>
          <p:nvPr/>
        </p:nvSpPr>
        <p:spPr>
          <a:xfrm>
            <a:off x="3639127" y="1838035"/>
            <a:ext cx="5403273" cy="4154984"/>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黑箱建模的概念</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多项式逼近的优缺点</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两类典型的神经网络</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一元与多元线性回归</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病态线性回归原理与揭发</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t>基于深度学习的黑箱建模方法</a:t>
            </a:r>
          </a:p>
        </p:txBody>
      </p:sp>
    </p:spTree>
    <p:extLst>
      <p:ext uri="{BB962C8B-B14F-4D97-AF65-F5344CB8AC3E}">
        <p14:creationId xmlns:p14="http://schemas.microsoft.com/office/powerpoint/2010/main" val="51243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0" name="Group 14"/>
          <p:cNvGrpSpPr>
            <a:grpSpLocks/>
          </p:cNvGrpSpPr>
          <p:nvPr/>
        </p:nvGrpSpPr>
        <p:grpSpPr bwMode="auto">
          <a:xfrm>
            <a:off x="2546023" y="3862891"/>
            <a:ext cx="6294438" cy="647700"/>
            <a:chOff x="385" y="2255"/>
            <a:chExt cx="3965" cy="408"/>
          </a:xfrm>
        </p:grpSpPr>
        <p:graphicFrame>
          <p:nvGraphicFramePr>
            <p:cNvPr id="21" name="Object 3"/>
            <p:cNvGraphicFramePr>
              <a:graphicFrameLocks/>
            </p:cNvGraphicFramePr>
            <p:nvPr>
              <p:extLst>
                <p:ext uri="{D42A27DB-BD31-4B8C-83A1-F6EECF244321}">
                  <p14:modId xmlns:p14="http://schemas.microsoft.com/office/powerpoint/2010/main" val="3060347013"/>
                </p:ext>
              </p:extLst>
            </p:nvPr>
          </p:nvGraphicFramePr>
          <p:xfrm>
            <a:off x="1653" y="2255"/>
            <a:ext cx="2697" cy="408"/>
          </p:xfrm>
          <a:graphic>
            <a:graphicData uri="http://schemas.openxmlformats.org/presentationml/2006/ole">
              <mc:AlternateContent xmlns:mc="http://schemas.openxmlformats.org/markup-compatibility/2006">
                <mc:Choice xmlns:v="urn:schemas-microsoft-com:vml" Requires="v">
                  <p:oleObj spid="_x0000_s84890" name="Equation" r:id="rId3" imgW="1562040" imgH="253800" progId="Equation.DSMT4">
                    <p:embed/>
                  </p:oleObj>
                </mc:Choice>
                <mc:Fallback>
                  <p:oleObj name="Equation" r:id="rId3" imgW="1562040" imgH="253800" progId="Equation.DSMT4">
                    <p:embed/>
                    <p:pic>
                      <p:nvPicPr>
                        <p:cNvPr id="17421" name="Object 3"/>
                        <p:cNvPicPr>
                          <a:picLocks noChangeArrowheads="1"/>
                        </p:cNvPicPr>
                        <p:nvPr/>
                      </p:nvPicPr>
                      <p:blipFill>
                        <a:blip r:embed="rId4"/>
                        <a:srcRect/>
                        <a:stretch>
                          <a:fillRect/>
                        </a:stretch>
                      </p:blipFill>
                      <p:spPr bwMode="black">
                        <a:xfrm>
                          <a:off x="1653" y="2255"/>
                          <a:ext cx="2697" cy="408"/>
                        </a:xfrm>
                        <a:prstGeom prst="rect">
                          <a:avLst/>
                        </a:prstGeom>
                        <a:noFill/>
                        <a:ln>
                          <a:noFill/>
                        </a:ln>
                        <a:effectLst/>
                      </p:spPr>
                    </p:pic>
                  </p:oleObj>
                </mc:Fallback>
              </mc:AlternateContent>
            </a:graphicData>
          </a:graphic>
        </p:graphicFrame>
        <p:sp>
          <p:nvSpPr>
            <p:cNvPr id="22" name="Rectangle 4"/>
            <p:cNvSpPr>
              <a:spLocks noChangeArrowheads="1"/>
            </p:cNvSpPr>
            <p:nvPr/>
          </p:nvSpPr>
          <p:spPr bwMode="black">
            <a:xfrm>
              <a:off x="385" y="2341"/>
              <a:ext cx="108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a:latin typeface="+mn-ea"/>
                  <a:ea typeface="+mn-ea"/>
                </a:rPr>
                <a:t>参数估计误差</a:t>
              </a:r>
            </a:p>
          </p:txBody>
        </p:sp>
      </p:grpSp>
      <p:sp>
        <p:nvSpPr>
          <p:cNvPr id="23" name="Rectangle 5"/>
          <p:cNvSpPr>
            <a:spLocks noChangeArrowheads="1"/>
          </p:cNvSpPr>
          <p:nvPr/>
        </p:nvSpPr>
        <p:spPr bwMode="black">
          <a:xfrm>
            <a:off x="2546023" y="4936044"/>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a:latin typeface="+mn-ea"/>
                <a:ea typeface="+mn-ea"/>
              </a:rPr>
              <a:t>两个函数间的偏差</a:t>
            </a:r>
          </a:p>
        </p:txBody>
      </p:sp>
      <p:sp>
        <p:nvSpPr>
          <p:cNvPr id="24" name="Rectangle 6"/>
          <p:cNvSpPr>
            <a:spLocks noChangeArrowheads="1"/>
          </p:cNvSpPr>
          <p:nvPr/>
        </p:nvSpPr>
        <p:spPr bwMode="black">
          <a:xfrm>
            <a:off x="2728063" y="1726858"/>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b="0" dirty="0">
                <a:solidFill>
                  <a:srgbClr val="FF0000"/>
                </a:solidFill>
                <a:latin typeface="+mn-ea"/>
                <a:ea typeface="+mn-ea"/>
              </a:rPr>
              <a:t>理论上</a:t>
            </a:r>
          </a:p>
        </p:txBody>
      </p:sp>
      <p:grpSp>
        <p:nvGrpSpPr>
          <p:cNvPr id="25" name="Group 13"/>
          <p:cNvGrpSpPr>
            <a:grpSpLocks/>
          </p:cNvGrpSpPr>
          <p:nvPr/>
        </p:nvGrpSpPr>
        <p:grpSpPr bwMode="auto">
          <a:xfrm>
            <a:off x="2619049" y="2096976"/>
            <a:ext cx="5017653" cy="987079"/>
            <a:chOff x="431" y="1144"/>
            <a:chExt cx="3355" cy="660"/>
          </a:xfrm>
        </p:grpSpPr>
        <p:graphicFrame>
          <p:nvGraphicFramePr>
            <p:cNvPr id="26" name="Object 2"/>
            <p:cNvGraphicFramePr>
              <a:graphicFrameLocks/>
            </p:cNvGraphicFramePr>
            <p:nvPr>
              <p:extLst>
                <p:ext uri="{D42A27DB-BD31-4B8C-83A1-F6EECF244321}">
                  <p14:modId xmlns:p14="http://schemas.microsoft.com/office/powerpoint/2010/main" val="1725819447"/>
                </p:ext>
              </p:extLst>
            </p:nvPr>
          </p:nvGraphicFramePr>
          <p:xfrm>
            <a:off x="2121" y="1144"/>
            <a:ext cx="1665" cy="660"/>
          </p:xfrm>
          <a:graphic>
            <a:graphicData uri="http://schemas.openxmlformats.org/presentationml/2006/ole">
              <mc:AlternateContent xmlns:mc="http://schemas.openxmlformats.org/markup-compatibility/2006">
                <mc:Choice xmlns:v="urn:schemas-microsoft-com:vml" Requires="v">
                  <p:oleObj spid="_x0000_s84891" name="Equation" r:id="rId5" imgW="1180800" imgH="431640" progId="Equation.DSMT4">
                    <p:embed/>
                  </p:oleObj>
                </mc:Choice>
                <mc:Fallback>
                  <p:oleObj name="Equation" r:id="rId5" imgW="1180800" imgH="431640" progId="Equation.DSMT4">
                    <p:embed/>
                    <p:pic>
                      <p:nvPicPr>
                        <p:cNvPr id="17419" name="Object 2"/>
                        <p:cNvPicPr>
                          <a:picLocks noChangeArrowheads="1"/>
                        </p:cNvPicPr>
                        <p:nvPr/>
                      </p:nvPicPr>
                      <p:blipFill>
                        <a:blip r:embed="rId6"/>
                        <a:srcRect/>
                        <a:stretch>
                          <a:fillRect/>
                        </a:stretch>
                      </p:blipFill>
                      <p:spPr bwMode="black">
                        <a:xfrm>
                          <a:off x="2121" y="1144"/>
                          <a:ext cx="1665" cy="660"/>
                        </a:xfrm>
                        <a:prstGeom prst="rect">
                          <a:avLst/>
                        </a:prstGeom>
                        <a:noFill/>
                        <a:ln>
                          <a:noFill/>
                        </a:ln>
                        <a:effectLst/>
                      </p:spPr>
                    </p:pic>
                  </p:oleObj>
                </mc:Fallback>
              </mc:AlternateContent>
            </a:graphicData>
          </a:graphic>
        </p:graphicFrame>
        <p:sp>
          <p:nvSpPr>
            <p:cNvPr id="27" name="Rectangle 7"/>
            <p:cNvSpPr>
              <a:spLocks noChangeArrowheads="1"/>
            </p:cNvSpPr>
            <p:nvPr/>
          </p:nvSpPr>
          <p:spPr bwMode="black">
            <a:xfrm>
              <a:off x="431" y="1389"/>
              <a:ext cx="1495"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a:latin typeface="+mn-ea"/>
                  <a:ea typeface="+mn-ea"/>
                </a:rPr>
                <a:t>假定最好的模型是</a:t>
              </a:r>
            </a:p>
          </p:txBody>
        </p:sp>
      </p:grpSp>
      <p:graphicFrame>
        <p:nvGraphicFramePr>
          <p:cNvPr id="28" name="Object 8"/>
          <p:cNvGraphicFramePr>
            <a:graphicFrameLocks/>
          </p:cNvGraphicFramePr>
          <p:nvPr>
            <p:extLst>
              <p:ext uri="{D42A27DB-BD31-4B8C-83A1-F6EECF244321}">
                <p14:modId xmlns:p14="http://schemas.microsoft.com/office/powerpoint/2010/main" val="3728274535"/>
              </p:ext>
            </p:extLst>
          </p:nvPr>
        </p:nvGraphicFramePr>
        <p:xfrm>
          <a:off x="5482226" y="2957396"/>
          <a:ext cx="2541753" cy="1018668"/>
        </p:xfrm>
        <a:graphic>
          <a:graphicData uri="http://schemas.openxmlformats.org/presentationml/2006/ole">
            <mc:AlternateContent xmlns:mc="http://schemas.openxmlformats.org/markup-compatibility/2006">
              <mc:Choice xmlns:v="urn:schemas-microsoft-com:vml" Requires="v">
                <p:oleObj spid="_x0000_s84892" name="Equation" r:id="rId7" imgW="1117440" imgH="431640" progId="Equation.DSMT4">
                  <p:embed/>
                </p:oleObj>
              </mc:Choice>
              <mc:Fallback>
                <p:oleObj name="Equation" r:id="rId7" imgW="1117440" imgH="431640" progId="Equation.DSMT4">
                  <p:embed/>
                  <p:pic>
                    <p:nvPicPr>
                      <p:cNvPr id="364552" name="Object 8"/>
                      <p:cNvPicPr>
                        <a:picLocks noChangeArrowheads="1"/>
                      </p:cNvPicPr>
                      <p:nvPr/>
                    </p:nvPicPr>
                    <p:blipFill>
                      <a:blip r:embed="rId8"/>
                      <a:srcRect/>
                      <a:stretch>
                        <a:fillRect/>
                      </a:stretch>
                    </p:blipFill>
                    <p:spPr bwMode="black">
                      <a:xfrm>
                        <a:off x="5482226" y="2957396"/>
                        <a:ext cx="2541753" cy="1018668"/>
                      </a:xfrm>
                      <a:prstGeom prst="rect">
                        <a:avLst/>
                      </a:prstGeom>
                      <a:noFill/>
                      <a:ln>
                        <a:noFill/>
                      </a:ln>
                      <a:effectLst/>
                    </p:spPr>
                  </p:pic>
                </p:oleObj>
              </mc:Fallback>
            </mc:AlternateContent>
          </a:graphicData>
        </a:graphic>
      </p:graphicFrame>
      <p:sp>
        <p:nvSpPr>
          <p:cNvPr id="29" name="Rectangle 9"/>
          <p:cNvSpPr>
            <a:spLocks noChangeArrowheads="1"/>
          </p:cNvSpPr>
          <p:nvPr/>
        </p:nvSpPr>
        <p:spPr bwMode="black">
          <a:xfrm>
            <a:off x="2553961" y="3207256"/>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a:latin typeface="+mn-ea"/>
                <a:ea typeface="+mn-ea"/>
              </a:rPr>
              <a:t>拟合样本获得的模型是</a:t>
            </a:r>
          </a:p>
        </p:txBody>
      </p:sp>
      <p:graphicFrame>
        <p:nvGraphicFramePr>
          <p:cNvPr id="30" name="Object 10"/>
          <p:cNvGraphicFramePr>
            <a:graphicFrameLocks/>
          </p:cNvGraphicFramePr>
          <p:nvPr>
            <p:extLst>
              <p:ext uri="{D42A27DB-BD31-4B8C-83A1-F6EECF244321}">
                <p14:modId xmlns:p14="http://schemas.microsoft.com/office/powerpoint/2010/main" val="710141900"/>
              </p:ext>
            </p:extLst>
          </p:nvPr>
        </p:nvGraphicFramePr>
        <p:xfrm>
          <a:off x="5068888" y="4789532"/>
          <a:ext cx="2755704" cy="947190"/>
        </p:xfrm>
        <a:graphic>
          <a:graphicData uri="http://schemas.openxmlformats.org/presentationml/2006/ole">
            <mc:AlternateContent xmlns:mc="http://schemas.openxmlformats.org/markup-compatibility/2006">
              <mc:Choice xmlns:v="urn:schemas-microsoft-com:vml" Requires="v">
                <p:oleObj spid="_x0000_s84893" name="Equation" r:id="rId9" imgW="1117440" imgH="431640" progId="Equation.DSMT4">
                  <p:embed/>
                </p:oleObj>
              </mc:Choice>
              <mc:Fallback>
                <p:oleObj name="Equation" r:id="rId9" imgW="1117440" imgH="431640" progId="Equation.DSMT4">
                  <p:embed/>
                  <p:pic>
                    <p:nvPicPr>
                      <p:cNvPr id="364554" name="Object 10"/>
                      <p:cNvPicPr>
                        <a:picLocks noChangeArrowheads="1"/>
                      </p:cNvPicPr>
                      <p:nvPr/>
                    </p:nvPicPr>
                    <p:blipFill>
                      <a:blip r:embed="rId10"/>
                      <a:srcRect/>
                      <a:stretch>
                        <a:fillRect/>
                      </a:stretch>
                    </p:blipFill>
                    <p:spPr bwMode="black">
                      <a:xfrm>
                        <a:off x="5068888" y="4789532"/>
                        <a:ext cx="2755704" cy="947190"/>
                      </a:xfrm>
                      <a:prstGeom prst="rect">
                        <a:avLst/>
                      </a:prstGeom>
                      <a:noFill/>
                      <a:ln>
                        <a:noFill/>
                      </a:ln>
                      <a:effectLst/>
                    </p:spPr>
                  </p:pic>
                </p:oleObj>
              </mc:Fallback>
            </mc:AlternateContent>
          </a:graphicData>
        </a:graphic>
      </p:graphicFrame>
      <p:sp>
        <p:nvSpPr>
          <p:cNvPr id="31" name="Rectangle 11"/>
          <p:cNvSpPr>
            <a:spLocks noChangeArrowheads="1"/>
          </p:cNvSpPr>
          <p:nvPr/>
        </p:nvSpPr>
        <p:spPr bwMode="black">
          <a:xfrm>
            <a:off x="3338186" y="5799645"/>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solidFill>
                  <a:srgbClr val="FF0000"/>
                </a:solidFill>
                <a:latin typeface="+mn-ea"/>
                <a:ea typeface="+mn-ea"/>
              </a:rPr>
              <a:t>在某些点的偏差可能被大幅度放大！</a:t>
            </a:r>
          </a:p>
        </p:txBody>
      </p:sp>
    </p:spTree>
    <p:extLst>
      <p:ext uri="{BB962C8B-B14F-4D97-AF65-F5344CB8AC3E}">
        <p14:creationId xmlns:p14="http://schemas.microsoft.com/office/powerpoint/2010/main" val="185006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par>
                                <p:cTn id="29" presetID="22" presetClass="entr" presetSubtype="4"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linds(horizontal)">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2800" dirty="0"/>
          </a:p>
          <a:p>
            <a:pPr marL="457200" lvl="1" indent="0">
              <a:lnSpc>
                <a:spcPct val="150000"/>
              </a:lnSpc>
              <a:buNone/>
            </a:pPr>
            <a:r>
              <a:rPr lang="zh-CN" altLang="en-US" sz="2800" dirty="0"/>
              <a:t>（</a:t>
            </a:r>
            <a:r>
              <a:rPr lang="en-US" altLang="zh-CN" sz="2800" dirty="0"/>
              <a:t>5</a:t>
            </a:r>
            <a:r>
              <a:rPr lang="zh-CN" altLang="en-US" sz="2800" dirty="0"/>
              <a:t>）解决问题的途径</a:t>
            </a:r>
            <a:endParaRPr lang="en-US" altLang="zh-CN" sz="2800" dirty="0"/>
          </a:p>
          <a:p>
            <a:pPr marL="914400" lvl="2" indent="0">
              <a:lnSpc>
                <a:spcPct val="150000"/>
              </a:lnSpc>
              <a:buNone/>
            </a:pPr>
            <a:r>
              <a:rPr lang="zh-CN" altLang="en-US" sz="2400" dirty="0"/>
              <a:t>限制基函数起作用的区域，用局部基函数代替全局基函数。</a:t>
            </a:r>
          </a:p>
          <a:p>
            <a:pPr marL="914400" lvl="2" indent="0">
              <a:lnSpc>
                <a:spcPct val="150000"/>
              </a:lnSpc>
              <a:buNone/>
            </a:pPr>
            <a:r>
              <a:rPr lang="zh-CN" altLang="en-US" sz="2400" dirty="0"/>
              <a:t> </a:t>
            </a:r>
            <a:endParaRPr lang="en-US" altLang="zh-CN" sz="2400" dirty="0"/>
          </a:p>
          <a:p>
            <a:pPr lvl="3">
              <a:lnSpc>
                <a:spcPct val="150000"/>
              </a:lnSpc>
            </a:pPr>
            <a:r>
              <a:rPr lang="zh-CN" altLang="en-US" sz="2200" dirty="0"/>
              <a:t>用一类函数做</a:t>
            </a:r>
            <a:r>
              <a:rPr lang="zh-CN" altLang="en-US" sz="2200" dirty="0">
                <a:solidFill>
                  <a:srgbClr val="FF0000"/>
                </a:solidFill>
              </a:rPr>
              <a:t>基函数</a:t>
            </a:r>
          </a:p>
          <a:p>
            <a:pPr lvl="3">
              <a:lnSpc>
                <a:spcPct val="150000"/>
              </a:lnSpc>
            </a:pPr>
            <a:r>
              <a:rPr lang="zh-CN" altLang="en-US" sz="2200" dirty="0"/>
              <a:t>其中每个基函数只在</a:t>
            </a:r>
            <a:r>
              <a:rPr lang="zh-CN" altLang="en-US" sz="2200" dirty="0">
                <a:solidFill>
                  <a:srgbClr val="FF0000"/>
                </a:solidFill>
              </a:rPr>
              <a:t>局部区域</a:t>
            </a:r>
            <a:r>
              <a:rPr lang="zh-CN" altLang="en-US" sz="2200" dirty="0"/>
              <a:t>起作用！</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17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11" name="Object 5"/>
          <p:cNvGraphicFramePr>
            <a:graphicFrameLocks/>
          </p:cNvGraphicFramePr>
          <p:nvPr>
            <p:extLst>
              <p:ext uri="{D42A27DB-BD31-4B8C-83A1-F6EECF244321}">
                <p14:modId xmlns:p14="http://schemas.microsoft.com/office/powerpoint/2010/main" val="4291431932"/>
              </p:ext>
            </p:extLst>
          </p:nvPr>
        </p:nvGraphicFramePr>
        <p:xfrm>
          <a:off x="4375672" y="2943430"/>
          <a:ext cx="3440656" cy="650844"/>
        </p:xfrm>
        <a:graphic>
          <a:graphicData uri="http://schemas.openxmlformats.org/presentationml/2006/ole">
            <mc:AlternateContent xmlns:mc="http://schemas.openxmlformats.org/markup-compatibility/2006">
              <mc:Choice xmlns:v="urn:schemas-microsoft-com:vml" Requires="v">
                <p:oleObj spid="_x0000_s41249" name="Equation" r:id="rId3" imgW="1739880" imgH="342720" progId="Equation.DSMT4">
                  <p:embed/>
                </p:oleObj>
              </mc:Choice>
              <mc:Fallback>
                <p:oleObj name="Equation" r:id="rId3" imgW="1739880" imgH="342720" progId="Equation.DSMT4">
                  <p:embed/>
                  <p:pic>
                    <p:nvPicPr>
                      <p:cNvPr id="366597" name="Object 5"/>
                      <p:cNvPicPr>
                        <a:picLocks noChangeArrowheads="1"/>
                      </p:cNvPicPr>
                      <p:nvPr/>
                    </p:nvPicPr>
                    <p:blipFill>
                      <a:blip r:embed="rId4"/>
                      <a:srcRect/>
                      <a:stretch>
                        <a:fillRect/>
                      </a:stretch>
                    </p:blipFill>
                    <p:spPr bwMode="black">
                      <a:xfrm>
                        <a:off x="4375672" y="2943430"/>
                        <a:ext cx="3440656" cy="65084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36278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常用基函数</a:t>
            </a:r>
            <a:endParaRPr lang="en-US" altLang="zh-CN" sz="2800" dirty="0"/>
          </a:p>
          <a:p>
            <a:pPr marL="457200" lvl="1" indent="0">
              <a:lnSpc>
                <a:spcPct val="150000"/>
              </a:lnSpc>
              <a:buNone/>
            </a:pPr>
            <a:r>
              <a:rPr lang="zh-CN" altLang="en-US" sz="2800" dirty="0"/>
              <a:t>（</a:t>
            </a:r>
            <a:r>
              <a:rPr lang="en-US" altLang="zh-CN" sz="2800" dirty="0"/>
              <a:t>1</a:t>
            </a:r>
            <a:r>
              <a:rPr lang="zh-CN" altLang="en-US" sz="2800" dirty="0"/>
              <a:t>）辐射基函数（</a:t>
            </a:r>
            <a:r>
              <a:rPr lang="en-US" altLang="zh-CN" sz="2800" dirty="0"/>
              <a:t>RBF: Radial Basis Function</a:t>
            </a:r>
            <a:r>
              <a:rPr lang="zh-CN" altLang="en-US" sz="2800" dirty="0"/>
              <a:t>）</a:t>
            </a:r>
            <a:endParaRPr lang="en-US" altLang="zh-CN" sz="2800" dirty="0"/>
          </a:p>
          <a:p>
            <a:pPr marL="914400" lvl="2" indent="0">
              <a:lnSpc>
                <a:spcPct val="150000"/>
              </a:lnSpc>
              <a:buNone/>
            </a:pPr>
            <a:endParaRPr lang="en-US" altLang="zh-CN" sz="2400" dirty="0"/>
          </a:p>
          <a:p>
            <a:pPr marL="914400" lvl="2" indent="0">
              <a:lnSpc>
                <a:spcPct val="150000"/>
              </a:lnSpc>
              <a:buNone/>
            </a:pPr>
            <a:r>
              <a:rPr lang="zh-CN" altLang="en-US" sz="2400" dirty="0"/>
              <a:t>例：高斯</a:t>
            </a:r>
            <a:r>
              <a:rPr lang="en-US" altLang="zh-CN" sz="2400" dirty="0"/>
              <a:t>RBF</a:t>
            </a:r>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Object 4"/>
          <p:cNvGraphicFramePr>
            <a:graphicFrameLocks/>
          </p:cNvGraphicFramePr>
          <p:nvPr>
            <p:extLst>
              <p:ext uri="{D42A27DB-BD31-4B8C-83A1-F6EECF244321}">
                <p14:modId xmlns:p14="http://schemas.microsoft.com/office/powerpoint/2010/main" val="1015049234"/>
              </p:ext>
            </p:extLst>
          </p:nvPr>
        </p:nvGraphicFramePr>
        <p:xfrm>
          <a:off x="4633890" y="2222576"/>
          <a:ext cx="2752292" cy="870135"/>
        </p:xfrm>
        <a:graphic>
          <a:graphicData uri="http://schemas.openxmlformats.org/presentationml/2006/ole">
            <mc:AlternateContent xmlns:mc="http://schemas.openxmlformats.org/markup-compatibility/2006">
              <mc:Choice xmlns:v="urn:schemas-microsoft-com:vml" Requires="v">
                <p:oleObj spid="_x0000_s153277" name="Equation" r:id="rId3" imgW="1511280" imgH="482400" progId="Equation.DSMT4">
                  <p:embed/>
                </p:oleObj>
              </mc:Choice>
              <mc:Fallback>
                <p:oleObj name="Equation" r:id="rId3" imgW="1511280" imgH="482400" progId="Equation.DSMT4">
                  <p:embed/>
                  <p:pic>
                    <p:nvPicPr>
                      <p:cNvPr id="367620" name="Object 4"/>
                      <p:cNvPicPr>
                        <a:picLocks noChangeArrowheads="1"/>
                      </p:cNvPicPr>
                      <p:nvPr/>
                    </p:nvPicPr>
                    <p:blipFill>
                      <a:blip r:embed="rId4"/>
                      <a:srcRect/>
                      <a:stretch>
                        <a:fillRect/>
                      </a:stretch>
                    </p:blipFill>
                    <p:spPr bwMode="black">
                      <a:xfrm>
                        <a:off x="4633890" y="2222576"/>
                        <a:ext cx="2752292" cy="870135"/>
                      </a:xfrm>
                      <a:prstGeom prst="rect">
                        <a:avLst/>
                      </a:prstGeom>
                      <a:noFill/>
                      <a:ln>
                        <a:noFill/>
                      </a:ln>
                      <a:effectLst/>
                    </p:spPr>
                  </p:pic>
                </p:oleObj>
              </mc:Fallback>
            </mc:AlternateContent>
          </a:graphicData>
        </a:graphic>
      </p:graphicFrame>
      <p:graphicFrame>
        <p:nvGraphicFramePr>
          <p:cNvPr id="12" name="Object 5"/>
          <p:cNvGraphicFramePr>
            <a:graphicFrameLocks/>
          </p:cNvGraphicFramePr>
          <p:nvPr>
            <p:extLst>
              <p:ext uri="{D42A27DB-BD31-4B8C-83A1-F6EECF244321}">
                <p14:modId xmlns:p14="http://schemas.microsoft.com/office/powerpoint/2010/main" val="3234158543"/>
              </p:ext>
            </p:extLst>
          </p:nvPr>
        </p:nvGraphicFramePr>
        <p:xfrm>
          <a:off x="4633890" y="3414286"/>
          <a:ext cx="2676482" cy="899908"/>
        </p:xfrm>
        <a:graphic>
          <a:graphicData uri="http://schemas.openxmlformats.org/presentationml/2006/ole">
            <mc:AlternateContent xmlns:mc="http://schemas.openxmlformats.org/markup-compatibility/2006">
              <mc:Choice xmlns:v="urn:schemas-microsoft-com:vml" Requires="v">
                <p:oleObj spid="_x0000_s153278" name="Equation" r:id="rId5" imgW="1904760" imgH="558720" progId="Equation.DSMT4">
                  <p:embed/>
                </p:oleObj>
              </mc:Choice>
              <mc:Fallback>
                <p:oleObj name="Equation" r:id="rId5" imgW="1904760" imgH="558720" progId="Equation.DSMT4">
                  <p:embed/>
                  <p:pic>
                    <p:nvPicPr>
                      <p:cNvPr id="367621" name="Object 5"/>
                      <p:cNvPicPr>
                        <a:picLocks noChangeArrowheads="1"/>
                      </p:cNvPicPr>
                      <p:nvPr/>
                    </p:nvPicPr>
                    <p:blipFill>
                      <a:blip r:embed="rId6"/>
                      <a:srcRect/>
                      <a:stretch>
                        <a:fillRect/>
                      </a:stretch>
                    </p:blipFill>
                    <p:spPr bwMode="black">
                      <a:xfrm>
                        <a:off x="4633890" y="3414286"/>
                        <a:ext cx="2676482" cy="899908"/>
                      </a:xfrm>
                      <a:prstGeom prst="rect">
                        <a:avLst/>
                      </a:prstGeom>
                      <a:noFill/>
                      <a:ln>
                        <a:noFill/>
                      </a:ln>
                      <a:effectLst/>
                    </p:spPr>
                  </p:pic>
                </p:oleObj>
              </mc:Fallback>
            </mc:AlternateContent>
          </a:graphicData>
        </a:graphic>
      </p:graphicFrame>
      <p:grpSp>
        <p:nvGrpSpPr>
          <p:cNvPr id="13" name="Group 21"/>
          <p:cNvGrpSpPr>
            <a:grpSpLocks/>
          </p:cNvGrpSpPr>
          <p:nvPr/>
        </p:nvGrpSpPr>
        <p:grpSpPr bwMode="auto">
          <a:xfrm>
            <a:off x="2930525" y="4473112"/>
            <a:ext cx="4306888" cy="1162049"/>
            <a:chOff x="682" y="3178"/>
            <a:chExt cx="2713" cy="732"/>
          </a:xfrm>
        </p:grpSpPr>
        <p:sp>
          <p:nvSpPr>
            <p:cNvPr id="14" name="Rectangle 7"/>
            <p:cNvSpPr>
              <a:spLocks noChangeArrowheads="1"/>
            </p:cNvSpPr>
            <p:nvPr/>
          </p:nvSpPr>
          <p:spPr bwMode="black">
            <a:xfrm>
              <a:off x="682" y="322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距</a:t>
              </a:r>
            </a:p>
          </p:txBody>
        </p:sp>
        <p:graphicFrame>
          <p:nvGraphicFramePr>
            <p:cNvPr id="15" name="Object 8"/>
            <p:cNvGraphicFramePr>
              <a:graphicFrameLocks/>
            </p:cNvGraphicFramePr>
            <p:nvPr>
              <p:extLst>
                <p:ext uri="{D42A27DB-BD31-4B8C-83A1-F6EECF244321}">
                  <p14:modId xmlns:p14="http://schemas.microsoft.com/office/powerpoint/2010/main" val="905616015"/>
                </p:ext>
              </p:extLst>
            </p:nvPr>
          </p:nvGraphicFramePr>
          <p:xfrm>
            <a:off x="988" y="3178"/>
            <a:ext cx="307" cy="359"/>
          </p:xfrm>
          <a:graphic>
            <a:graphicData uri="http://schemas.openxmlformats.org/presentationml/2006/ole">
              <mc:AlternateContent xmlns:mc="http://schemas.openxmlformats.org/markup-compatibility/2006">
                <mc:Choice xmlns:v="urn:schemas-microsoft-com:vml" Requires="v">
                  <p:oleObj spid="_x0000_s153279" name="Equation" r:id="rId7" imgW="164880" imgH="228600" progId="Equation.DSMT4">
                    <p:embed/>
                  </p:oleObj>
                </mc:Choice>
                <mc:Fallback>
                  <p:oleObj name="Equation" r:id="rId7" imgW="164880" imgH="228600" progId="Equation.DSMT4">
                    <p:embed/>
                    <p:pic>
                      <p:nvPicPr>
                        <p:cNvPr id="20497" name="Object 8"/>
                        <p:cNvPicPr>
                          <a:picLocks noChangeArrowheads="1"/>
                        </p:cNvPicPr>
                        <p:nvPr/>
                      </p:nvPicPr>
                      <p:blipFill>
                        <a:blip r:embed="rId8"/>
                        <a:srcRect/>
                        <a:stretch>
                          <a:fillRect/>
                        </a:stretch>
                      </p:blipFill>
                      <p:spPr bwMode="black">
                        <a:xfrm>
                          <a:off x="988" y="3178"/>
                          <a:ext cx="307" cy="359"/>
                        </a:xfrm>
                        <a:prstGeom prst="rect">
                          <a:avLst/>
                        </a:prstGeom>
                        <a:noFill/>
                        <a:ln>
                          <a:noFill/>
                        </a:ln>
                        <a:effectLst/>
                      </p:spPr>
                    </p:pic>
                  </p:oleObj>
                </mc:Fallback>
              </mc:AlternateContent>
            </a:graphicData>
          </a:graphic>
        </p:graphicFrame>
        <p:sp>
          <p:nvSpPr>
            <p:cNvPr id="16" name="Rectangle 9"/>
            <p:cNvSpPr>
              <a:spLocks noChangeArrowheads="1"/>
            </p:cNvSpPr>
            <p:nvPr/>
          </p:nvSpPr>
          <p:spPr bwMode="black">
            <a:xfrm>
              <a:off x="1247" y="3249"/>
              <a:ext cx="20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latin typeface="+mn-ea"/>
                  <a:ea typeface="+mn-ea"/>
                </a:rPr>
                <a:t>较远处基函数不起作用</a:t>
              </a:r>
            </a:p>
          </p:txBody>
        </p:sp>
        <p:graphicFrame>
          <p:nvGraphicFramePr>
            <p:cNvPr id="17" name="Object 10"/>
            <p:cNvGraphicFramePr>
              <a:graphicFrameLocks/>
            </p:cNvGraphicFramePr>
            <p:nvPr>
              <p:extLst>
                <p:ext uri="{D42A27DB-BD31-4B8C-83A1-F6EECF244321}">
                  <p14:modId xmlns:p14="http://schemas.microsoft.com/office/powerpoint/2010/main" val="1383018204"/>
                </p:ext>
              </p:extLst>
            </p:nvPr>
          </p:nvGraphicFramePr>
          <p:xfrm>
            <a:off x="729" y="3510"/>
            <a:ext cx="261" cy="400"/>
          </p:xfrm>
          <a:graphic>
            <a:graphicData uri="http://schemas.openxmlformats.org/presentationml/2006/ole">
              <mc:AlternateContent xmlns:mc="http://schemas.openxmlformats.org/markup-compatibility/2006">
                <mc:Choice xmlns:v="urn:schemas-microsoft-com:vml" Requires="v">
                  <p:oleObj spid="_x0000_s153280" name="Equation" r:id="rId9" imgW="177480" imgH="228600" progId="Equation.DSMT4">
                    <p:embed/>
                  </p:oleObj>
                </mc:Choice>
                <mc:Fallback>
                  <p:oleObj name="Equation" r:id="rId9" imgW="177480" imgH="228600" progId="Equation.DSMT4">
                    <p:embed/>
                    <p:pic>
                      <p:nvPicPr>
                        <p:cNvPr id="20499" name="Object 10"/>
                        <p:cNvPicPr>
                          <a:picLocks noChangeArrowheads="1"/>
                        </p:cNvPicPr>
                        <p:nvPr/>
                      </p:nvPicPr>
                      <p:blipFill>
                        <a:blip r:embed="rId10"/>
                        <a:srcRect/>
                        <a:stretch>
                          <a:fillRect/>
                        </a:stretch>
                      </p:blipFill>
                      <p:spPr bwMode="black">
                        <a:xfrm>
                          <a:off x="729" y="3510"/>
                          <a:ext cx="261" cy="400"/>
                        </a:xfrm>
                        <a:prstGeom prst="rect">
                          <a:avLst/>
                        </a:prstGeom>
                        <a:noFill/>
                        <a:ln>
                          <a:noFill/>
                        </a:ln>
                        <a:effectLst/>
                      </p:spPr>
                    </p:pic>
                  </p:oleObj>
                </mc:Fallback>
              </mc:AlternateContent>
            </a:graphicData>
          </a:graphic>
        </p:graphicFrame>
        <p:sp>
          <p:nvSpPr>
            <p:cNvPr id="18" name="Rectangle 11"/>
            <p:cNvSpPr>
              <a:spLocks noChangeArrowheads="1"/>
            </p:cNvSpPr>
            <p:nvPr/>
          </p:nvSpPr>
          <p:spPr bwMode="black">
            <a:xfrm>
              <a:off x="975" y="3566"/>
              <a:ext cx="24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latin typeface="+mn-ea"/>
                  <a:ea typeface="+mn-ea"/>
                </a:rPr>
                <a:t>控制基函数能起作用的范围</a:t>
              </a:r>
            </a:p>
          </p:txBody>
        </p:sp>
      </p:grpSp>
      <p:grpSp>
        <p:nvGrpSpPr>
          <p:cNvPr id="19" name="Group 29"/>
          <p:cNvGrpSpPr>
            <a:grpSpLocks/>
          </p:cNvGrpSpPr>
          <p:nvPr/>
        </p:nvGrpSpPr>
        <p:grpSpPr bwMode="auto">
          <a:xfrm>
            <a:off x="7463666" y="3862903"/>
            <a:ext cx="2916237" cy="2159000"/>
            <a:chOff x="3719" y="2478"/>
            <a:chExt cx="1837" cy="1360"/>
          </a:xfrm>
        </p:grpSpPr>
        <p:sp>
          <p:nvSpPr>
            <p:cNvPr id="20" name="Line 12"/>
            <p:cNvSpPr>
              <a:spLocks noChangeShapeType="1"/>
            </p:cNvSpPr>
            <p:nvPr/>
          </p:nvSpPr>
          <p:spPr bwMode="black">
            <a:xfrm>
              <a:off x="3773" y="3475"/>
              <a:ext cx="1783"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Line 14"/>
            <p:cNvSpPr>
              <a:spLocks noChangeShapeType="1"/>
            </p:cNvSpPr>
            <p:nvPr/>
          </p:nvSpPr>
          <p:spPr bwMode="black">
            <a:xfrm flipH="1" flipV="1">
              <a:off x="4082" y="2509"/>
              <a:ext cx="0" cy="1152"/>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22" name="Object 17"/>
            <p:cNvGraphicFramePr>
              <a:graphicFrameLocks/>
            </p:cNvGraphicFramePr>
            <p:nvPr/>
          </p:nvGraphicFramePr>
          <p:xfrm>
            <a:off x="4440" y="3582"/>
            <a:ext cx="222" cy="256"/>
          </p:xfrm>
          <a:graphic>
            <a:graphicData uri="http://schemas.openxmlformats.org/presentationml/2006/ole">
              <mc:AlternateContent xmlns:mc="http://schemas.openxmlformats.org/markup-compatibility/2006">
                <mc:Choice xmlns:v="urn:schemas-microsoft-com:vml" Requires="v">
                  <p:oleObj spid="_x0000_s153281" name="Equation" r:id="rId11" imgW="57240" imgH="123735" progId="Equation.DSMT4">
                    <p:embed/>
                  </p:oleObj>
                </mc:Choice>
                <mc:Fallback>
                  <p:oleObj name="Equation" r:id="rId11" imgW="57240" imgH="123735" progId="Equation.DSMT4">
                    <p:embed/>
                    <p:pic>
                      <p:nvPicPr>
                        <p:cNvPr id="20492"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black">
                        <a:xfrm>
                          <a:off x="4440" y="3582"/>
                          <a:ext cx="222" cy="2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8"/>
            <p:cNvGraphicFramePr>
              <a:graphicFrameLocks/>
            </p:cNvGraphicFramePr>
            <p:nvPr/>
          </p:nvGraphicFramePr>
          <p:xfrm>
            <a:off x="4712" y="3203"/>
            <a:ext cx="222" cy="257"/>
          </p:xfrm>
          <a:graphic>
            <a:graphicData uri="http://schemas.openxmlformats.org/presentationml/2006/ole">
              <mc:AlternateContent xmlns:mc="http://schemas.openxmlformats.org/markup-compatibility/2006">
                <mc:Choice xmlns:v="urn:schemas-microsoft-com:vml" Requires="v">
                  <p:oleObj spid="_x0000_s153282" name="Equation" r:id="rId13" imgW="76140" imgH="123735" progId="Equation.DSMT4">
                    <p:embed/>
                  </p:oleObj>
                </mc:Choice>
                <mc:Fallback>
                  <p:oleObj name="Equation" r:id="rId13" imgW="76140" imgH="123735" progId="Equation.DSMT4">
                    <p:embed/>
                    <p:pic>
                      <p:nvPicPr>
                        <p:cNvPr id="20493"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black">
                        <a:xfrm>
                          <a:off x="4712" y="3203"/>
                          <a:ext cx="222"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Freeform 19"/>
            <p:cNvSpPr>
              <a:spLocks/>
            </p:cNvSpPr>
            <p:nvPr/>
          </p:nvSpPr>
          <p:spPr bwMode="auto">
            <a:xfrm>
              <a:off x="3719" y="2704"/>
              <a:ext cx="1633" cy="725"/>
            </a:xfrm>
            <a:custGeom>
              <a:avLst/>
              <a:gdLst>
                <a:gd name="T0" fmla="*/ 0 w 1633"/>
                <a:gd name="T1" fmla="*/ 725 h 725"/>
                <a:gd name="T2" fmla="*/ 363 w 1633"/>
                <a:gd name="T3" fmla="*/ 589 h 725"/>
                <a:gd name="T4" fmla="*/ 590 w 1633"/>
                <a:gd name="T5" fmla="*/ 136 h 725"/>
                <a:gd name="T6" fmla="*/ 817 w 1633"/>
                <a:gd name="T7" fmla="*/ 0 h 725"/>
                <a:gd name="T8" fmla="*/ 1044 w 1633"/>
                <a:gd name="T9" fmla="*/ 136 h 725"/>
                <a:gd name="T10" fmla="*/ 1270 w 1633"/>
                <a:gd name="T11" fmla="*/ 589 h 725"/>
                <a:gd name="T12" fmla="*/ 1633 w 1633"/>
                <a:gd name="T13" fmla="*/ 725 h 725"/>
                <a:gd name="T14" fmla="*/ 0 60000 65536"/>
                <a:gd name="T15" fmla="*/ 0 60000 65536"/>
                <a:gd name="T16" fmla="*/ 0 60000 65536"/>
                <a:gd name="T17" fmla="*/ 0 60000 65536"/>
                <a:gd name="T18" fmla="*/ 0 60000 65536"/>
                <a:gd name="T19" fmla="*/ 0 60000 65536"/>
                <a:gd name="T20" fmla="*/ 0 60000 65536"/>
                <a:gd name="T21" fmla="*/ 0 w 1633"/>
                <a:gd name="T22" fmla="*/ 0 h 725"/>
                <a:gd name="T23" fmla="*/ 1633 w 1633"/>
                <a:gd name="T24" fmla="*/ 725 h 7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3" h="725">
                  <a:moveTo>
                    <a:pt x="0" y="725"/>
                  </a:moveTo>
                  <a:cubicBezTo>
                    <a:pt x="132" y="706"/>
                    <a:pt x="265" y="687"/>
                    <a:pt x="363" y="589"/>
                  </a:cubicBezTo>
                  <a:cubicBezTo>
                    <a:pt x="461" y="491"/>
                    <a:pt x="514" y="234"/>
                    <a:pt x="590" y="136"/>
                  </a:cubicBezTo>
                  <a:cubicBezTo>
                    <a:pt x="666" y="38"/>
                    <a:pt x="741" y="0"/>
                    <a:pt x="817" y="0"/>
                  </a:cubicBezTo>
                  <a:cubicBezTo>
                    <a:pt x="893" y="0"/>
                    <a:pt x="969" y="38"/>
                    <a:pt x="1044" y="136"/>
                  </a:cubicBezTo>
                  <a:cubicBezTo>
                    <a:pt x="1119" y="234"/>
                    <a:pt x="1172" y="491"/>
                    <a:pt x="1270" y="589"/>
                  </a:cubicBezTo>
                  <a:cubicBezTo>
                    <a:pt x="1368" y="687"/>
                    <a:pt x="1500" y="706"/>
                    <a:pt x="1633" y="725"/>
                  </a:cubicBezTo>
                </a:path>
              </a:pathLst>
            </a:cu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5" name="Line 28"/>
            <p:cNvSpPr>
              <a:spLocks noChangeShapeType="1"/>
            </p:cNvSpPr>
            <p:nvPr/>
          </p:nvSpPr>
          <p:spPr bwMode="black">
            <a:xfrm flipH="1" flipV="1">
              <a:off x="4536" y="2478"/>
              <a:ext cx="0" cy="1152"/>
            </a:xfrm>
            <a:prstGeom prst="line">
              <a:avLst/>
            </a:prstGeom>
            <a:noFill/>
            <a:ln w="38100">
              <a:solidFill>
                <a:srgbClr val="0033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Tree>
    <p:extLst>
      <p:ext uri="{BB962C8B-B14F-4D97-AF65-F5344CB8AC3E}">
        <p14:creationId xmlns:p14="http://schemas.microsoft.com/office/powerpoint/2010/main" val="283289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基函数</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）岭函数（</a:t>
            </a:r>
            <a:r>
              <a:rPr lang="en-US" altLang="zh-CN" sz="2800" dirty="0"/>
              <a:t>Ridge Function</a:t>
            </a:r>
            <a:r>
              <a:rPr lang="zh-CN" altLang="en-US" sz="2800" dirty="0"/>
              <a:t>）</a:t>
            </a:r>
            <a:endParaRPr lang="en-US" altLang="zh-CN" sz="2800" dirty="0"/>
          </a:p>
          <a:p>
            <a:pPr marL="914400" lvl="2" indent="0">
              <a:lnSpc>
                <a:spcPct val="150000"/>
              </a:lnSpc>
              <a:buNone/>
            </a:pPr>
            <a:endParaRPr lang="en-US" altLang="zh-CN" sz="2400" dirty="0"/>
          </a:p>
          <a:p>
            <a:pPr marL="914400" lvl="2" indent="0">
              <a:lnSpc>
                <a:spcPct val="150000"/>
              </a:lnSpc>
              <a:buNone/>
            </a:pPr>
            <a:r>
              <a:rPr lang="zh-CN" altLang="en-US" sz="2400" dirty="0"/>
              <a:t>例：</a:t>
            </a:r>
            <a:r>
              <a:rPr lang="en-US" altLang="zh-CN" sz="2400" dirty="0"/>
              <a:t>Sigmoid </a:t>
            </a:r>
            <a:r>
              <a:rPr lang="zh-CN" altLang="en-US" sz="2400" dirty="0"/>
              <a:t>函数</a:t>
            </a:r>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19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26" name="Object 3"/>
          <p:cNvGraphicFramePr>
            <a:graphicFrameLocks/>
          </p:cNvGraphicFramePr>
          <p:nvPr>
            <p:extLst>
              <p:ext uri="{D42A27DB-BD31-4B8C-83A1-F6EECF244321}">
                <p14:modId xmlns:p14="http://schemas.microsoft.com/office/powerpoint/2010/main" val="3260987554"/>
              </p:ext>
            </p:extLst>
          </p:nvPr>
        </p:nvGraphicFramePr>
        <p:xfrm>
          <a:off x="4102015" y="2222674"/>
          <a:ext cx="3135399" cy="577751"/>
        </p:xfrm>
        <a:graphic>
          <a:graphicData uri="http://schemas.openxmlformats.org/presentationml/2006/ole">
            <mc:AlternateContent xmlns:mc="http://schemas.openxmlformats.org/markup-compatibility/2006">
              <mc:Choice xmlns:v="urn:schemas-microsoft-com:vml" Requires="v">
                <p:oleObj spid="_x0000_s191606" name="Equation" r:id="rId3" imgW="1663560" imgH="279360" progId="Equation.DSMT4">
                  <p:embed/>
                </p:oleObj>
              </mc:Choice>
              <mc:Fallback>
                <p:oleObj name="Equation" r:id="rId3" imgW="1663560" imgH="279360" progId="Equation.DSMT4">
                  <p:embed/>
                  <p:pic>
                    <p:nvPicPr>
                      <p:cNvPr id="368643" name="Object 3"/>
                      <p:cNvPicPr>
                        <a:picLocks noChangeArrowheads="1"/>
                      </p:cNvPicPr>
                      <p:nvPr/>
                    </p:nvPicPr>
                    <p:blipFill>
                      <a:blip r:embed="rId4"/>
                      <a:srcRect/>
                      <a:stretch>
                        <a:fillRect/>
                      </a:stretch>
                    </p:blipFill>
                    <p:spPr bwMode="black">
                      <a:xfrm>
                        <a:off x="4102015" y="2222674"/>
                        <a:ext cx="3135399" cy="577751"/>
                      </a:xfrm>
                      <a:prstGeom prst="rect">
                        <a:avLst/>
                      </a:prstGeom>
                      <a:noFill/>
                      <a:ln>
                        <a:noFill/>
                      </a:ln>
                      <a:effectLst/>
                    </p:spPr>
                  </p:pic>
                </p:oleObj>
              </mc:Fallback>
            </mc:AlternateContent>
          </a:graphicData>
        </a:graphic>
      </p:graphicFrame>
      <p:graphicFrame>
        <p:nvGraphicFramePr>
          <p:cNvPr id="27" name="Object 7"/>
          <p:cNvGraphicFramePr>
            <a:graphicFrameLocks/>
          </p:cNvGraphicFramePr>
          <p:nvPr>
            <p:extLst>
              <p:ext uri="{D42A27DB-BD31-4B8C-83A1-F6EECF244321}">
                <p14:modId xmlns:p14="http://schemas.microsoft.com/office/powerpoint/2010/main" val="976169822"/>
              </p:ext>
            </p:extLst>
          </p:nvPr>
        </p:nvGraphicFramePr>
        <p:xfrm>
          <a:off x="5669713" y="3524094"/>
          <a:ext cx="4128130" cy="841296"/>
        </p:xfrm>
        <a:graphic>
          <a:graphicData uri="http://schemas.openxmlformats.org/presentationml/2006/ole">
            <mc:AlternateContent xmlns:mc="http://schemas.openxmlformats.org/markup-compatibility/2006">
              <mc:Choice xmlns:v="urn:schemas-microsoft-com:vml" Requires="v">
                <p:oleObj spid="_x0000_s191607" name="Equation" r:id="rId5" imgW="1625400" imgH="279360" progId="Equation.DSMT4">
                  <p:embed/>
                </p:oleObj>
              </mc:Choice>
              <mc:Fallback>
                <p:oleObj name="Equation" r:id="rId5" imgW="1625400" imgH="279360" progId="Equation.DSMT4">
                  <p:embed/>
                  <p:pic>
                    <p:nvPicPr>
                      <p:cNvPr id="368647" name="Object 7"/>
                      <p:cNvPicPr>
                        <a:picLocks noChangeArrowheads="1"/>
                      </p:cNvPicPr>
                      <p:nvPr/>
                    </p:nvPicPr>
                    <p:blipFill>
                      <a:blip r:embed="rId6"/>
                      <a:srcRect/>
                      <a:stretch>
                        <a:fillRect/>
                      </a:stretch>
                    </p:blipFill>
                    <p:spPr bwMode="black">
                      <a:xfrm>
                        <a:off x="5669713" y="3524094"/>
                        <a:ext cx="4128130" cy="841296"/>
                      </a:xfrm>
                      <a:prstGeom prst="rect">
                        <a:avLst/>
                      </a:prstGeom>
                      <a:noFill/>
                      <a:ln>
                        <a:noFill/>
                      </a:ln>
                      <a:effectLst/>
                    </p:spPr>
                  </p:pic>
                </p:oleObj>
              </mc:Fallback>
            </mc:AlternateContent>
          </a:graphicData>
        </a:graphic>
      </p:graphicFrame>
      <p:graphicFrame>
        <p:nvGraphicFramePr>
          <p:cNvPr id="28" name="Object 10"/>
          <p:cNvGraphicFramePr>
            <a:graphicFrameLocks/>
          </p:cNvGraphicFramePr>
          <p:nvPr>
            <p:extLst>
              <p:ext uri="{D42A27DB-BD31-4B8C-83A1-F6EECF244321}">
                <p14:modId xmlns:p14="http://schemas.microsoft.com/office/powerpoint/2010/main" val="4207388024"/>
              </p:ext>
            </p:extLst>
          </p:nvPr>
        </p:nvGraphicFramePr>
        <p:xfrm>
          <a:off x="2581275" y="3357564"/>
          <a:ext cx="2755900" cy="1152525"/>
        </p:xfrm>
        <a:graphic>
          <a:graphicData uri="http://schemas.openxmlformats.org/presentationml/2006/ole">
            <mc:AlternateContent xmlns:mc="http://schemas.openxmlformats.org/markup-compatibility/2006">
              <mc:Choice xmlns:v="urn:schemas-microsoft-com:vml" Requires="v">
                <p:oleObj spid="_x0000_s191608" name="Equation" r:id="rId7" imgW="1218960" imgH="419040" progId="Equation.DSMT4">
                  <p:embed/>
                </p:oleObj>
              </mc:Choice>
              <mc:Fallback>
                <p:oleObj name="Equation" r:id="rId7" imgW="1218960" imgH="419040" progId="Equation.DSMT4">
                  <p:embed/>
                  <p:pic>
                    <p:nvPicPr>
                      <p:cNvPr id="368650" name="Object 10"/>
                      <p:cNvPicPr>
                        <a:picLocks noChangeArrowheads="1"/>
                      </p:cNvPicPr>
                      <p:nvPr/>
                    </p:nvPicPr>
                    <p:blipFill>
                      <a:blip r:embed="rId8"/>
                      <a:srcRect/>
                      <a:stretch>
                        <a:fillRect/>
                      </a:stretch>
                    </p:blipFill>
                    <p:spPr bwMode="black">
                      <a:xfrm>
                        <a:off x="2581275" y="3357564"/>
                        <a:ext cx="2755900" cy="1152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 name="Group 20"/>
          <p:cNvGrpSpPr>
            <a:grpSpLocks/>
          </p:cNvGrpSpPr>
          <p:nvPr/>
        </p:nvGrpSpPr>
        <p:grpSpPr bwMode="auto">
          <a:xfrm>
            <a:off x="4295776" y="4437064"/>
            <a:ext cx="4164013" cy="1944687"/>
            <a:chOff x="1746" y="2795"/>
            <a:chExt cx="2623" cy="1225"/>
          </a:xfrm>
        </p:grpSpPr>
        <p:sp>
          <p:nvSpPr>
            <p:cNvPr id="30" name="Line 12"/>
            <p:cNvSpPr>
              <a:spLocks noChangeShapeType="1"/>
            </p:cNvSpPr>
            <p:nvPr/>
          </p:nvSpPr>
          <p:spPr bwMode="black">
            <a:xfrm>
              <a:off x="1746" y="3739"/>
              <a:ext cx="2265"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 name="Object 13"/>
            <p:cNvGraphicFramePr>
              <a:graphicFrameLocks/>
            </p:cNvGraphicFramePr>
            <p:nvPr/>
          </p:nvGraphicFramePr>
          <p:xfrm>
            <a:off x="4131" y="3610"/>
            <a:ext cx="238" cy="187"/>
          </p:xfrm>
          <a:graphic>
            <a:graphicData uri="http://schemas.openxmlformats.org/presentationml/2006/ole">
              <mc:AlternateContent xmlns:mc="http://schemas.openxmlformats.org/markup-compatibility/2006">
                <mc:Choice xmlns:v="urn:schemas-microsoft-com:vml" Requires="v">
                  <p:oleObj spid="_x0000_s191609" name="Equation" r:id="rId9" imgW="19170" imgH="38010" progId="Equation.DSMT4">
                    <p:embed/>
                  </p:oleObj>
                </mc:Choice>
                <mc:Fallback>
                  <p:oleObj name="Equation" r:id="rId9" imgW="19170" imgH="38010" progId="Equation.DSMT4">
                    <p:embed/>
                    <p:pic>
                      <p:nvPicPr>
                        <p:cNvPr id="21518" name="Object 1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black">
                        <a:xfrm>
                          <a:off x="4131" y="3610"/>
                          <a:ext cx="238" cy="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Line 14"/>
            <p:cNvSpPr>
              <a:spLocks noChangeShapeType="1"/>
            </p:cNvSpPr>
            <p:nvPr/>
          </p:nvSpPr>
          <p:spPr bwMode="black">
            <a:xfrm flipH="1" flipV="1">
              <a:off x="2819" y="2795"/>
              <a:ext cx="0" cy="1117"/>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Freeform 15"/>
            <p:cNvSpPr>
              <a:spLocks/>
            </p:cNvSpPr>
            <p:nvPr/>
          </p:nvSpPr>
          <p:spPr bwMode="auto">
            <a:xfrm>
              <a:off x="2042" y="2996"/>
              <a:ext cx="1803" cy="707"/>
            </a:xfrm>
            <a:custGeom>
              <a:avLst/>
              <a:gdLst>
                <a:gd name="T0" fmla="*/ 0 w 1769"/>
                <a:gd name="T1" fmla="*/ 1 h 1058"/>
                <a:gd name="T2" fmla="*/ 912 w 1769"/>
                <a:gd name="T3" fmla="*/ 1 h 1058"/>
                <a:gd name="T4" fmla="*/ 1265 w 1769"/>
                <a:gd name="T5" fmla="*/ 1 h 1058"/>
                <a:gd name="T6" fmla="*/ 1547 w 1769"/>
                <a:gd name="T7" fmla="*/ 1 h 1058"/>
                <a:gd name="T8" fmla="*/ 2037 w 1769"/>
                <a:gd name="T9" fmla="*/ 1 h 1058"/>
                <a:gd name="T10" fmla="*/ 2742 w 1769"/>
                <a:gd name="T11" fmla="*/ 0 h 1058"/>
                <a:gd name="T12" fmla="*/ 0 60000 65536"/>
                <a:gd name="T13" fmla="*/ 0 60000 65536"/>
                <a:gd name="T14" fmla="*/ 0 60000 65536"/>
                <a:gd name="T15" fmla="*/ 0 60000 65536"/>
                <a:gd name="T16" fmla="*/ 0 60000 65536"/>
                <a:gd name="T17" fmla="*/ 0 60000 65536"/>
                <a:gd name="T18" fmla="*/ 0 w 1769"/>
                <a:gd name="T19" fmla="*/ 0 h 1058"/>
                <a:gd name="T20" fmla="*/ 1769 w 1769"/>
                <a:gd name="T21" fmla="*/ 1058 h 1058"/>
              </a:gdLst>
              <a:ahLst/>
              <a:cxnLst>
                <a:cxn ang="T12">
                  <a:pos x="T0" y="T1"/>
                </a:cxn>
                <a:cxn ang="T13">
                  <a:pos x="T2" y="T3"/>
                </a:cxn>
                <a:cxn ang="T14">
                  <a:pos x="T4" y="T5"/>
                </a:cxn>
                <a:cxn ang="T15">
                  <a:pos x="T6" y="T7"/>
                </a:cxn>
                <a:cxn ang="T16">
                  <a:pos x="T8" y="T9"/>
                </a:cxn>
                <a:cxn ang="T17">
                  <a:pos x="T10" y="T11"/>
                </a:cxn>
              </a:cxnLst>
              <a:rect l="T18" t="T19" r="T20" b="T21"/>
              <a:pathLst>
                <a:path w="1769" h="1058">
                  <a:moveTo>
                    <a:pt x="0" y="1043"/>
                  </a:moveTo>
                  <a:cubicBezTo>
                    <a:pt x="226" y="1050"/>
                    <a:pt x="453" y="1058"/>
                    <a:pt x="589" y="952"/>
                  </a:cubicBezTo>
                  <a:cubicBezTo>
                    <a:pt x="725" y="846"/>
                    <a:pt x="748" y="536"/>
                    <a:pt x="816" y="408"/>
                  </a:cubicBezTo>
                  <a:cubicBezTo>
                    <a:pt x="884" y="280"/>
                    <a:pt x="914" y="241"/>
                    <a:pt x="997" y="181"/>
                  </a:cubicBezTo>
                  <a:cubicBezTo>
                    <a:pt x="1080" y="121"/>
                    <a:pt x="1186" y="75"/>
                    <a:pt x="1315" y="45"/>
                  </a:cubicBezTo>
                  <a:cubicBezTo>
                    <a:pt x="1444" y="15"/>
                    <a:pt x="1693" y="8"/>
                    <a:pt x="1769" y="0"/>
                  </a:cubicBezTo>
                </a:path>
              </a:pathLst>
            </a:custGeom>
            <a:noFill/>
            <a:ln w="9525">
              <a:solidFill>
                <a:srgbClr val="00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Line 16"/>
            <p:cNvSpPr>
              <a:spLocks noChangeShapeType="1"/>
            </p:cNvSpPr>
            <p:nvPr/>
          </p:nvSpPr>
          <p:spPr bwMode="auto">
            <a:xfrm>
              <a:off x="2819" y="2958"/>
              <a:ext cx="1127" cy="0"/>
            </a:xfrm>
            <a:prstGeom prst="line">
              <a:avLst/>
            </a:prstGeom>
            <a:noFill/>
            <a:ln w="9525">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Text Box 17"/>
            <p:cNvSpPr txBox="1">
              <a:spLocks noChangeArrowheads="1"/>
            </p:cNvSpPr>
            <p:nvPr/>
          </p:nvSpPr>
          <p:spPr bwMode="auto">
            <a:xfrm>
              <a:off x="2632" y="3732"/>
              <a:ext cx="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pPr>
              <a:r>
                <a:rPr lang="en-US" altLang="zh-CN" sz="2400" b="0">
                  <a:solidFill>
                    <a:srgbClr val="003300"/>
                  </a:solidFill>
                  <a:ea typeface="宋体" panose="02010600030101010101" pitchFamily="2" charset="-122"/>
                </a:rPr>
                <a:t>0</a:t>
              </a:r>
            </a:p>
          </p:txBody>
        </p:sp>
        <p:sp>
          <p:nvSpPr>
            <p:cNvPr id="36" name="Text Box 18"/>
            <p:cNvSpPr txBox="1">
              <a:spLocks noChangeArrowheads="1"/>
            </p:cNvSpPr>
            <p:nvPr/>
          </p:nvSpPr>
          <p:spPr bwMode="auto">
            <a:xfrm>
              <a:off x="2557" y="2835"/>
              <a:ext cx="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r" eaLnBrk="1" hangingPunct="1">
                <a:spcBef>
                  <a:spcPct val="50000"/>
                </a:spcBef>
              </a:pPr>
              <a:r>
                <a:rPr lang="en-US" altLang="zh-CN" sz="2400" b="0">
                  <a:solidFill>
                    <a:srgbClr val="003300"/>
                  </a:solidFill>
                  <a:ea typeface="宋体" panose="02010600030101010101" pitchFamily="2" charset="-122"/>
                </a:rPr>
                <a:t>1</a:t>
              </a:r>
            </a:p>
          </p:txBody>
        </p:sp>
      </p:grpSp>
    </p:spTree>
    <p:extLst>
      <p:ext uri="{BB962C8B-B14F-4D97-AF65-F5344CB8AC3E}">
        <p14:creationId xmlns:p14="http://schemas.microsoft.com/office/powerpoint/2010/main" val="28034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up)">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19960" y="2407921"/>
            <a:ext cx="7772400" cy="2890203"/>
          </a:xfrm>
        </p:spPr>
        <p:txBody>
          <a:bodyPr>
            <a:normAutofit/>
          </a:bodyPr>
          <a:lstStyle/>
          <a:p>
            <a:r>
              <a:rPr lang="zh-CN" altLang="en-US" dirty="0"/>
              <a:t>定量建模方法</a:t>
            </a:r>
            <a:r>
              <a:rPr lang="en-US" altLang="zh-CN" dirty="0"/>
              <a:t/>
            </a:r>
            <a:br>
              <a:rPr lang="en-US" altLang="zh-CN" dirty="0"/>
            </a:br>
            <a:r>
              <a:rPr lang="en-US" altLang="zh-CN" dirty="0"/>
              <a:t/>
            </a:r>
            <a:br>
              <a:rPr lang="en-US" altLang="zh-CN" dirty="0"/>
            </a:br>
            <a:r>
              <a:rPr lang="zh-CN" altLang="en-US" dirty="0"/>
              <a:t>黑箱建模</a:t>
            </a:r>
            <a:endParaRPr lang="zh-CN" altLang="en-US" sz="4900" dirty="0"/>
          </a:p>
        </p:txBody>
      </p:sp>
      <p:sp>
        <p:nvSpPr>
          <p:cNvPr id="3" name="副标题 2"/>
          <p:cNvSpPr>
            <a:spLocks noGrp="1"/>
          </p:cNvSpPr>
          <p:nvPr>
            <p:ph type="subTitle" idx="1"/>
          </p:nvPr>
        </p:nvSpPr>
        <p:spPr/>
        <p:txBody>
          <a:bodyPr/>
          <a:lstStyle/>
          <a:p>
            <a:endParaRPr lang="en-US" altLang="zh-CN" dirty="0"/>
          </a:p>
          <a:p>
            <a:endParaRPr lang="zh-CN" altLang="en-US" dirty="0"/>
          </a:p>
        </p:txBody>
      </p:sp>
      <p:sp>
        <p:nvSpPr>
          <p:cNvPr id="4" name="标题 1"/>
          <p:cNvSpPr txBox="1">
            <a:spLocks/>
          </p:cNvSpPr>
          <p:nvPr/>
        </p:nvSpPr>
        <p:spPr>
          <a:xfrm>
            <a:off x="2138680" y="1320801"/>
            <a:ext cx="7772400" cy="79248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4900" dirty="0"/>
              <a:t>模块一：系统建模</a:t>
            </a:r>
          </a:p>
        </p:txBody>
      </p:sp>
      <p:sp>
        <p:nvSpPr>
          <p:cNvPr id="5" name="文本框 4"/>
          <p:cNvSpPr txBox="1"/>
          <p:nvPr/>
        </p:nvSpPr>
        <p:spPr>
          <a:xfrm>
            <a:off x="4899718" y="5493275"/>
            <a:ext cx="2351315" cy="369332"/>
          </a:xfrm>
          <a:prstGeom prst="rect">
            <a:avLst/>
          </a:prstGeom>
          <a:noFill/>
        </p:spPr>
        <p:txBody>
          <a:bodyPr wrap="square" rtlCol="0">
            <a:spAutoFit/>
          </a:bodyPr>
          <a:lstStyle/>
          <a:p>
            <a:pPr algn="ctr"/>
            <a:r>
              <a:rPr lang="zh-CN" altLang="en-US" dirty="0">
                <a:hlinkClick r:id="rId2" action="ppaction://hlinksldjump"/>
              </a:rPr>
              <a:t>进入今天的课程</a:t>
            </a:r>
            <a:endParaRPr lang="zh-CN" altLang="en-US" dirty="0"/>
          </a:p>
        </p:txBody>
      </p:sp>
    </p:spTree>
    <p:extLst>
      <p:ext uri="{BB962C8B-B14F-4D97-AF65-F5344CB8AC3E}">
        <p14:creationId xmlns:p14="http://schemas.microsoft.com/office/powerpoint/2010/main" val="181516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基函数</a:t>
            </a:r>
            <a:endParaRPr lang="en-US" altLang="zh-CN" sz="2800" dirty="0"/>
          </a:p>
          <a:p>
            <a:pPr marL="457200" lvl="1" indent="0">
              <a:lnSpc>
                <a:spcPct val="150000"/>
              </a:lnSpc>
              <a:buNone/>
            </a:pPr>
            <a:r>
              <a:rPr lang="zh-CN" altLang="en-US" sz="2800" dirty="0"/>
              <a:t>（</a:t>
            </a:r>
            <a:r>
              <a:rPr lang="en-US" altLang="zh-CN" sz="2800" dirty="0"/>
              <a:t>3</a:t>
            </a:r>
            <a:r>
              <a:rPr lang="zh-CN" altLang="en-US" sz="2800" dirty="0"/>
              <a:t>）两类常用人工神经网络</a:t>
            </a: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20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7" name="Rectangle 3"/>
          <p:cNvSpPr>
            <a:spLocks noChangeArrowheads="1"/>
          </p:cNvSpPr>
          <p:nvPr/>
        </p:nvSpPr>
        <p:spPr bwMode="black">
          <a:xfrm>
            <a:off x="3252515" y="2462843"/>
            <a:ext cx="44582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b="0" dirty="0">
                <a:latin typeface="+mn-ea"/>
                <a:ea typeface="+mn-ea"/>
              </a:rPr>
              <a:t>高斯</a:t>
            </a:r>
            <a:r>
              <a:rPr kumimoji="1" lang="en-US" altLang="zh-CN" sz="2800" b="0" dirty="0">
                <a:latin typeface="+mn-ea"/>
                <a:ea typeface="+mn-ea"/>
              </a:rPr>
              <a:t>Radial Basis </a:t>
            </a:r>
            <a:r>
              <a:rPr kumimoji="1" lang="zh-CN" altLang="en-US" sz="2800" b="0" dirty="0">
                <a:latin typeface="+mn-ea"/>
                <a:ea typeface="+mn-ea"/>
              </a:rPr>
              <a:t>神经网络</a:t>
            </a:r>
          </a:p>
        </p:txBody>
      </p:sp>
      <p:graphicFrame>
        <p:nvGraphicFramePr>
          <p:cNvPr id="18" name="Object 4"/>
          <p:cNvGraphicFramePr>
            <a:graphicFrameLocks/>
          </p:cNvGraphicFramePr>
          <p:nvPr>
            <p:extLst>
              <p:ext uri="{D42A27DB-BD31-4B8C-83A1-F6EECF244321}">
                <p14:modId xmlns:p14="http://schemas.microsoft.com/office/powerpoint/2010/main" val="3604022274"/>
              </p:ext>
            </p:extLst>
          </p:nvPr>
        </p:nvGraphicFramePr>
        <p:xfrm>
          <a:off x="4606925" y="2897189"/>
          <a:ext cx="3232150" cy="1322387"/>
        </p:xfrm>
        <a:graphic>
          <a:graphicData uri="http://schemas.openxmlformats.org/presentationml/2006/ole">
            <mc:AlternateContent xmlns:mc="http://schemas.openxmlformats.org/markup-compatibility/2006">
              <mc:Choice xmlns:v="urn:schemas-microsoft-com:vml" Requires="v">
                <p:oleObj spid="_x0000_s44602" name="Equation" r:id="rId3" imgW="1422360" imgH="558720" progId="Equation.DSMT4">
                  <p:embed/>
                </p:oleObj>
              </mc:Choice>
              <mc:Fallback>
                <p:oleObj name="Equation" r:id="rId3" imgW="1422360" imgH="558720" progId="Equation.DSMT4">
                  <p:embed/>
                  <p:pic>
                    <p:nvPicPr>
                      <p:cNvPr id="369668" name="Object 4"/>
                      <p:cNvPicPr>
                        <a:picLocks noChangeArrowheads="1"/>
                      </p:cNvPicPr>
                      <p:nvPr/>
                    </p:nvPicPr>
                    <p:blipFill>
                      <a:blip r:embed="rId4"/>
                      <a:srcRect/>
                      <a:stretch>
                        <a:fillRect/>
                      </a:stretch>
                    </p:blipFill>
                    <p:spPr bwMode="black">
                      <a:xfrm>
                        <a:off x="4606925" y="2897189"/>
                        <a:ext cx="3232150" cy="1322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Rectangle 5"/>
          <p:cNvSpPr>
            <a:spLocks noChangeArrowheads="1"/>
          </p:cNvSpPr>
          <p:nvPr/>
        </p:nvSpPr>
        <p:spPr bwMode="black">
          <a:xfrm>
            <a:off x="3333478" y="4244018"/>
            <a:ext cx="3148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en-US" altLang="zh-CN" sz="2800" b="0">
                <a:latin typeface="+mn-ea"/>
                <a:ea typeface="+mn-ea"/>
              </a:rPr>
              <a:t>Sigmoid </a:t>
            </a:r>
            <a:r>
              <a:rPr kumimoji="1" lang="zh-CN" altLang="en-US" sz="2800" b="0">
                <a:latin typeface="+mn-ea"/>
                <a:ea typeface="+mn-ea"/>
              </a:rPr>
              <a:t>神经网络</a:t>
            </a:r>
          </a:p>
        </p:txBody>
      </p:sp>
      <p:graphicFrame>
        <p:nvGraphicFramePr>
          <p:cNvPr id="20" name="Object 6"/>
          <p:cNvGraphicFramePr>
            <a:graphicFrameLocks/>
          </p:cNvGraphicFramePr>
          <p:nvPr>
            <p:extLst>
              <p:ext uri="{D42A27DB-BD31-4B8C-83A1-F6EECF244321}">
                <p14:modId xmlns:p14="http://schemas.microsoft.com/office/powerpoint/2010/main" val="2339877559"/>
              </p:ext>
            </p:extLst>
          </p:nvPr>
        </p:nvGraphicFramePr>
        <p:xfrm>
          <a:off x="4641851" y="4606926"/>
          <a:ext cx="3414713" cy="1216025"/>
        </p:xfrm>
        <a:graphic>
          <a:graphicData uri="http://schemas.openxmlformats.org/presentationml/2006/ole">
            <mc:AlternateContent xmlns:mc="http://schemas.openxmlformats.org/markup-compatibility/2006">
              <mc:Choice xmlns:v="urn:schemas-microsoft-com:vml" Requires="v">
                <p:oleObj spid="_x0000_s44603" name="Equation" r:id="rId5" imgW="1498320" imgH="469800" progId="Equation.DSMT4">
                  <p:embed/>
                </p:oleObj>
              </mc:Choice>
              <mc:Fallback>
                <p:oleObj name="Equation" r:id="rId5" imgW="1498320" imgH="469800" progId="Equation.DSMT4">
                  <p:embed/>
                  <p:pic>
                    <p:nvPicPr>
                      <p:cNvPr id="369670" name="Object 6"/>
                      <p:cNvPicPr>
                        <a:picLocks noChangeArrowheads="1"/>
                      </p:cNvPicPr>
                      <p:nvPr/>
                    </p:nvPicPr>
                    <p:blipFill>
                      <a:blip r:embed="rId6"/>
                      <a:srcRect/>
                      <a:stretch>
                        <a:fillRect/>
                      </a:stretch>
                    </p:blipFill>
                    <p:spPr bwMode="black">
                      <a:xfrm>
                        <a:off x="4641851" y="4606926"/>
                        <a:ext cx="3414713" cy="1216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4951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基函数</a:t>
            </a:r>
            <a:endParaRPr lang="en-US" altLang="zh-CN" sz="2800" dirty="0"/>
          </a:p>
          <a:p>
            <a:pPr marL="457200" lvl="1" indent="0">
              <a:lnSpc>
                <a:spcPct val="150000"/>
              </a:lnSpc>
              <a:buNone/>
            </a:pPr>
            <a:r>
              <a:rPr lang="zh-CN" altLang="en-US" sz="2800" dirty="0"/>
              <a:t>（</a:t>
            </a:r>
            <a:r>
              <a:rPr lang="en-US" altLang="zh-CN" sz="2800" dirty="0"/>
              <a:t>4</a:t>
            </a:r>
            <a:r>
              <a:rPr lang="zh-CN" altLang="en-US" sz="2800" dirty="0"/>
              <a:t>）局部基函数性能</a:t>
            </a:r>
            <a:endParaRPr lang="en-US" altLang="zh-CN" sz="2800" dirty="0"/>
          </a:p>
          <a:p>
            <a:pPr lvl="2">
              <a:lnSpc>
                <a:spcPct val="150000"/>
              </a:lnSpc>
            </a:pPr>
            <a:r>
              <a:rPr lang="zh-CN" altLang="en-US" sz="2400" dirty="0"/>
              <a:t>逼近能力？</a:t>
            </a:r>
            <a:endParaRPr lang="en-US" altLang="zh-CN" sz="2400" dirty="0"/>
          </a:p>
          <a:p>
            <a:pPr marL="1371600" lvl="3" indent="0">
              <a:lnSpc>
                <a:spcPct val="150000"/>
              </a:lnSpc>
              <a:buNone/>
            </a:pPr>
            <a:r>
              <a:rPr lang="zh-CN" altLang="en-US" sz="2200" dirty="0"/>
              <a:t>都能逼近任意连续函数</a:t>
            </a:r>
          </a:p>
          <a:p>
            <a:pPr lvl="2">
              <a:lnSpc>
                <a:spcPct val="150000"/>
              </a:lnSpc>
            </a:pPr>
            <a:r>
              <a:rPr lang="zh-CN" altLang="en-US" sz="2400" dirty="0"/>
              <a:t>模型参数？</a:t>
            </a:r>
            <a:endParaRPr lang="en-US" altLang="zh-CN" sz="2400" dirty="0"/>
          </a:p>
          <a:p>
            <a:pPr marL="1371600" lvl="3" indent="0">
              <a:lnSpc>
                <a:spcPct val="150000"/>
              </a:lnSpc>
              <a:buNone/>
            </a:pPr>
            <a:r>
              <a:rPr lang="zh-CN" altLang="en-US" sz="2200" dirty="0"/>
              <a:t>可用基于导数的非线性规划算法，部分参数可用最小二乘公式</a:t>
            </a:r>
          </a:p>
          <a:p>
            <a:pPr lvl="2">
              <a:lnSpc>
                <a:spcPct val="150000"/>
              </a:lnSpc>
            </a:pPr>
            <a:r>
              <a:rPr lang="zh-CN" altLang="en-US" sz="2400" dirty="0"/>
              <a:t>是否好用？</a:t>
            </a:r>
            <a:endParaRPr lang="en-US" altLang="zh-CN" sz="2400" dirty="0"/>
          </a:p>
          <a:p>
            <a:pPr marL="1371600" lvl="3" indent="0">
              <a:lnSpc>
                <a:spcPct val="150000"/>
              </a:lnSpc>
              <a:buNone/>
            </a:pPr>
            <a:r>
              <a:rPr lang="zh-CN" altLang="en-US" sz="2200" dirty="0"/>
              <a:t>有效克服多项式函数的缺陷</a:t>
            </a:r>
          </a:p>
          <a:p>
            <a:pPr marL="457200" lvl="1" indent="0">
              <a:lnSpc>
                <a:spcPct val="150000"/>
              </a:lnSpc>
              <a:buNone/>
            </a:pPr>
            <a:endParaRPr lang="zh-CN" altLang="en-US" sz="2800" dirty="0"/>
          </a:p>
          <a:p>
            <a:pPr marL="457200" lvl="1" indent="0">
              <a:lnSpc>
                <a:spcPct val="150000"/>
              </a:lnSpc>
              <a:buNone/>
            </a:pP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21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971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基函数</a:t>
            </a:r>
            <a:endParaRPr lang="en-US" altLang="zh-CN" sz="2800" dirty="0"/>
          </a:p>
          <a:p>
            <a:pPr marL="457200" lvl="1" indent="0">
              <a:lnSpc>
                <a:spcPct val="150000"/>
              </a:lnSpc>
              <a:buNone/>
            </a:pPr>
            <a:r>
              <a:rPr lang="zh-CN" altLang="en-US" sz="2800" dirty="0"/>
              <a:t>（</a:t>
            </a:r>
            <a:r>
              <a:rPr lang="en-US" altLang="zh-CN" sz="2800" dirty="0"/>
              <a:t>5</a:t>
            </a:r>
            <a:r>
              <a:rPr lang="zh-CN" altLang="en-US" sz="2800" dirty="0"/>
              <a:t>）逼近机理</a:t>
            </a:r>
            <a:endParaRPr lang="en-US" altLang="zh-CN" sz="2800" dirty="0"/>
          </a:p>
          <a:p>
            <a:pPr marL="1371600" lvl="2" indent="-457200">
              <a:lnSpc>
                <a:spcPct val="150000"/>
              </a:lnSpc>
              <a:buFont typeface="+mj-ea"/>
              <a:buAutoNum type="circleNumDbPlain"/>
            </a:pPr>
            <a:r>
              <a:rPr lang="zh-CN" altLang="en-US" sz="2400" dirty="0"/>
              <a:t>划分连续小区间，限制基函数作用范围</a:t>
            </a:r>
            <a:endParaRPr lang="zh-CN" altLang="en-US" sz="2200" dirty="0"/>
          </a:p>
          <a:p>
            <a:pPr marL="1371600" lvl="3" indent="0">
              <a:lnSpc>
                <a:spcPct val="150000"/>
              </a:lnSpc>
              <a:buNone/>
            </a:pPr>
            <a:endParaRPr lang="zh-CN" altLang="en-US" sz="2200" dirty="0"/>
          </a:p>
          <a:p>
            <a:pPr marL="457200" lvl="1" indent="0">
              <a:lnSpc>
                <a:spcPct val="150000"/>
              </a:lnSpc>
              <a:buNone/>
            </a:pPr>
            <a:endParaRPr lang="zh-CN" altLang="en-US" sz="2800" dirty="0"/>
          </a:p>
          <a:p>
            <a:pPr marL="457200" lvl="1" indent="0">
              <a:lnSpc>
                <a:spcPct val="150000"/>
              </a:lnSpc>
              <a:buNone/>
            </a:pP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22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Object 3"/>
          <p:cNvGraphicFramePr>
            <a:graphicFrameLocks/>
          </p:cNvGraphicFramePr>
          <p:nvPr>
            <p:extLst>
              <p:ext uri="{D42A27DB-BD31-4B8C-83A1-F6EECF244321}">
                <p14:modId xmlns:p14="http://schemas.microsoft.com/office/powerpoint/2010/main" val="1314319588"/>
              </p:ext>
            </p:extLst>
          </p:nvPr>
        </p:nvGraphicFramePr>
        <p:xfrm>
          <a:off x="4072284" y="3587804"/>
          <a:ext cx="3989910" cy="660042"/>
        </p:xfrm>
        <a:graphic>
          <a:graphicData uri="http://schemas.openxmlformats.org/presentationml/2006/ole">
            <mc:AlternateContent xmlns:mc="http://schemas.openxmlformats.org/markup-compatibility/2006">
              <mc:Choice xmlns:v="urn:schemas-microsoft-com:vml" Requires="v">
                <p:oleObj spid="_x0000_s85453" name="Equation" r:id="rId3" imgW="1917360" imgH="279360" progId="Equation.DSMT4">
                  <p:embed/>
                </p:oleObj>
              </mc:Choice>
              <mc:Fallback>
                <p:oleObj name="Equation" r:id="rId3" imgW="1917360" imgH="279360" progId="Equation.DSMT4">
                  <p:embed/>
                  <p:pic>
                    <p:nvPicPr>
                      <p:cNvPr id="24579" name="Object 3"/>
                      <p:cNvPicPr>
                        <a:picLocks noChangeArrowheads="1"/>
                      </p:cNvPicPr>
                      <p:nvPr/>
                    </p:nvPicPr>
                    <p:blipFill>
                      <a:blip r:embed="rId4"/>
                      <a:srcRect/>
                      <a:stretch>
                        <a:fillRect/>
                      </a:stretch>
                    </p:blipFill>
                    <p:spPr bwMode="black">
                      <a:xfrm>
                        <a:off x="4072284" y="3587804"/>
                        <a:ext cx="3989910" cy="660042"/>
                      </a:xfrm>
                      <a:prstGeom prst="rect">
                        <a:avLst/>
                      </a:prstGeom>
                      <a:noFill/>
                      <a:ln>
                        <a:noFill/>
                      </a:ln>
                      <a:effectLst/>
                    </p:spPr>
                  </p:pic>
                </p:oleObj>
              </mc:Fallback>
            </mc:AlternateContent>
          </a:graphicData>
        </a:graphic>
      </p:graphicFrame>
      <p:graphicFrame>
        <p:nvGraphicFramePr>
          <p:cNvPr id="11" name="Object 4"/>
          <p:cNvGraphicFramePr>
            <a:graphicFrameLocks/>
          </p:cNvGraphicFramePr>
          <p:nvPr>
            <p:extLst>
              <p:ext uri="{D42A27DB-BD31-4B8C-83A1-F6EECF244321}">
                <p14:modId xmlns:p14="http://schemas.microsoft.com/office/powerpoint/2010/main" val="2282435179"/>
              </p:ext>
            </p:extLst>
          </p:nvPr>
        </p:nvGraphicFramePr>
        <p:xfrm>
          <a:off x="4071198" y="5093463"/>
          <a:ext cx="1913242" cy="494942"/>
        </p:xfrm>
        <a:graphic>
          <a:graphicData uri="http://schemas.openxmlformats.org/presentationml/2006/ole">
            <mc:AlternateContent xmlns:mc="http://schemas.openxmlformats.org/markup-compatibility/2006">
              <mc:Choice xmlns:v="urn:schemas-microsoft-com:vml" Requires="v">
                <p:oleObj spid="_x0000_s85454" name="Equation" r:id="rId5" imgW="863280" imgH="203040" progId="Equation.DSMT4">
                  <p:embed/>
                </p:oleObj>
              </mc:Choice>
              <mc:Fallback>
                <p:oleObj name="Equation" r:id="rId5" imgW="863280" imgH="203040" progId="Equation.DSMT4">
                  <p:embed/>
                  <p:pic>
                    <p:nvPicPr>
                      <p:cNvPr id="24580" name="Object 4"/>
                      <p:cNvPicPr>
                        <a:picLocks noChangeArrowheads="1"/>
                      </p:cNvPicPr>
                      <p:nvPr/>
                    </p:nvPicPr>
                    <p:blipFill>
                      <a:blip r:embed="rId6"/>
                      <a:srcRect/>
                      <a:stretch>
                        <a:fillRect/>
                      </a:stretch>
                    </p:blipFill>
                    <p:spPr bwMode="black">
                      <a:xfrm>
                        <a:off x="4071198" y="5093463"/>
                        <a:ext cx="1913242" cy="494942"/>
                      </a:xfrm>
                      <a:prstGeom prst="rect">
                        <a:avLst/>
                      </a:prstGeom>
                      <a:noFill/>
                      <a:ln>
                        <a:noFill/>
                      </a:ln>
                      <a:effectLst/>
                    </p:spPr>
                  </p:pic>
                </p:oleObj>
              </mc:Fallback>
            </mc:AlternateContent>
          </a:graphicData>
        </a:graphic>
      </p:graphicFrame>
      <p:sp>
        <p:nvSpPr>
          <p:cNvPr id="13" name="Rectangle 5"/>
          <p:cNvSpPr>
            <a:spLocks noChangeArrowheads="1"/>
          </p:cNvSpPr>
          <p:nvPr/>
        </p:nvSpPr>
        <p:spPr bwMode="black">
          <a:xfrm>
            <a:off x="3459097" y="3079489"/>
            <a:ext cx="3764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latin typeface="+mn-ea"/>
                <a:ea typeface="+mn-ea"/>
              </a:rPr>
              <a:t>考虑在区域（</a:t>
            </a:r>
            <a:r>
              <a:rPr kumimoji="1" lang="en-US" altLang="zh-CN" sz="2400" b="0" dirty="0">
                <a:latin typeface="+mn-ea"/>
                <a:ea typeface="+mn-ea"/>
              </a:rPr>
              <a:t>n</a:t>
            </a:r>
            <a:r>
              <a:rPr kumimoji="1" lang="zh-CN" altLang="en-US" sz="2400" b="0" dirty="0">
                <a:latin typeface="+mn-ea"/>
                <a:ea typeface="+mn-ea"/>
              </a:rPr>
              <a:t>维超矩形）</a:t>
            </a:r>
          </a:p>
        </p:txBody>
      </p:sp>
      <p:sp>
        <p:nvSpPr>
          <p:cNvPr id="16" name="Rectangle 6"/>
          <p:cNvSpPr>
            <a:spLocks noChangeArrowheads="1"/>
          </p:cNvSpPr>
          <p:nvPr/>
        </p:nvSpPr>
        <p:spPr bwMode="black">
          <a:xfrm>
            <a:off x="3528446" y="4409014"/>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latin typeface="+mn-ea"/>
                <a:ea typeface="+mn-ea"/>
              </a:rPr>
              <a:t>逼近连续函数</a:t>
            </a:r>
          </a:p>
        </p:txBody>
      </p:sp>
      <p:sp>
        <p:nvSpPr>
          <p:cNvPr id="17" name="TextBox 7"/>
          <p:cNvSpPr txBox="1"/>
          <p:nvPr/>
        </p:nvSpPr>
        <p:spPr>
          <a:xfrm>
            <a:off x="6527518" y="5087328"/>
            <a:ext cx="3632765" cy="923330"/>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pPr algn="l">
              <a:defRPr/>
            </a:pPr>
            <a:r>
              <a:rPr lang="zh-CN" altLang="en-US" dirty="0">
                <a:solidFill>
                  <a:schemeClr val="tx1"/>
                </a:solidFill>
                <a:latin typeface="+mn-ea"/>
              </a:rPr>
              <a:t>当</a:t>
            </a:r>
            <a:r>
              <a:rPr lang="en-US" altLang="zh-CN" dirty="0">
                <a:solidFill>
                  <a:schemeClr val="tx1"/>
                </a:solidFill>
                <a:latin typeface="+mn-ea"/>
              </a:rPr>
              <a:t>n=1</a:t>
            </a:r>
            <a:r>
              <a:rPr lang="zh-CN" altLang="en-US" dirty="0">
                <a:solidFill>
                  <a:schemeClr val="tx1"/>
                </a:solidFill>
                <a:latin typeface="+mn-ea"/>
              </a:rPr>
              <a:t>对应一维线段</a:t>
            </a:r>
            <a:endParaRPr lang="en-US" altLang="zh-CN" dirty="0">
              <a:solidFill>
                <a:schemeClr val="tx1"/>
              </a:solidFill>
              <a:latin typeface="+mn-ea"/>
            </a:endParaRPr>
          </a:p>
          <a:p>
            <a:pPr algn="l">
              <a:defRPr/>
            </a:pPr>
            <a:r>
              <a:rPr lang="zh-CN" altLang="en-US" dirty="0">
                <a:solidFill>
                  <a:schemeClr val="tx1"/>
                </a:solidFill>
                <a:latin typeface="+mn-ea"/>
              </a:rPr>
              <a:t>当</a:t>
            </a:r>
            <a:r>
              <a:rPr lang="en-US" altLang="zh-CN" dirty="0">
                <a:solidFill>
                  <a:schemeClr val="tx1"/>
                </a:solidFill>
                <a:latin typeface="+mn-ea"/>
              </a:rPr>
              <a:t>n=2</a:t>
            </a:r>
            <a:r>
              <a:rPr lang="zh-CN" altLang="en-US" dirty="0">
                <a:solidFill>
                  <a:schemeClr val="tx1"/>
                </a:solidFill>
                <a:latin typeface="+mn-ea"/>
              </a:rPr>
              <a:t>对应二维正方形（边长为</a:t>
            </a:r>
            <a:r>
              <a:rPr lang="en-US" altLang="zh-CN" dirty="0">
                <a:solidFill>
                  <a:schemeClr val="tx1"/>
                </a:solidFill>
                <a:latin typeface="+mn-ea"/>
              </a:rPr>
              <a:t>1</a:t>
            </a:r>
            <a:r>
              <a:rPr lang="zh-CN" altLang="en-US" dirty="0">
                <a:solidFill>
                  <a:schemeClr val="tx1"/>
                </a:solidFill>
                <a:latin typeface="+mn-ea"/>
              </a:rPr>
              <a:t>）</a:t>
            </a:r>
            <a:endParaRPr lang="en-US" altLang="zh-CN" dirty="0">
              <a:solidFill>
                <a:schemeClr val="tx1"/>
              </a:solidFill>
              <a:latin typeface="+mn-ea"/>
            </a:endParaRPr>
          </a:p>
          <a:p>
            <a:pPr algn="l">
              <a:defRPr/>
            </a:pPr>
            <a:r>
              <a:rPr lang="zh-CN" altLang="en-US" dirty="0">
                <a:solidFill>
                  <a:schemeClr val="tx1"/>
                </a:solidFill>
                <a:latin typeface="+mn-ea"/>
              </a:rPr>
              <a:t>当</a:t>
            </a:r>
            <a:r>
              <a:rPr lang="en-US" altLang="zh-CN" dirty="0">
                <a:solidFill>
                  <a:schemeClr val="tx1"/>
                </a:solidFill>
                <a:latin typeface="+mn-ea"/>
              </a:rPr>
              <a:t>n=3</a:t>
            </a:r>
            <a:r>
              <a:rPr lang="zh-CN" altLang="en-US" dirty="0">
                <a:solidFill>
                  <a:schemeClr val="tx1"/>
                </a:solidFill>
                <a:latin typeface="+mn-ea"/>
              </a:rPr>
              <a:t>对应三维立方体（边长为</a:t>
            </a:r>
            <a:r>
              <a:rPr lang="en-US" altLang="zh-CN" dirty="0">
                <a:solidFill>
                  <a:schemeClr val="tx1"/>
                </a:solidFill>
                <a:latin typeface="+mn-ea"/>
              </a:rPr>
              <a:t>1</a:t>
            </a:r>
            <a:r>
              <a:rPr lang="zh-CN" altLang="en-US" dirty="0">
                <a:solidFill>
                  <a:schemeClr val="tx1"/>
                </a:solidFill>
                <a:latin typeface="+mn-ea"/>
              </a:rPr>
              <a:t>）</a:t>
            </a:r>
          </a:p>
        </p:txBody>
      </p:sp>
    </p:spTree>
    <p:extLst>
      <p:ext uri="{BB962C8B-B14F-4D97-AF65-F5344CB8AC3E}">
        <p14:creationId xmlns:p14="http://schemas.microsoft.com/office/powerpoint/2010/main" val="212100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23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67" name="Rectangle 2"/>
          <p:cNvSpPr>
            <a:spLocks noChangeArrowheads="1"/>
          </p:cNvSpPr>
          <p:nvPr/>
        </p:nvSpPr>
        <p:spPr bwMode="black">
          <a:xfrm>
            <a:off x="2284413" y="2360080"/>
            <a:ext cx="7937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定义</a:t>
            </a:r>
          </a:p>
        </p:txBody>
      </p:sp>
      <p:graphicFrame>
        <p:nvGraphicFramePr>
          <p:cNvPr id="68" name="Object 3"/>
          <p:cNvGraphicFramePr>
            <a:graphicFrameLocks/>
          </p:cNvGraphicFramePr>
          <p:nvPr>
            <p:extLst>
              <p:ext uri="{D42A27DB-BD31-4B8C-83A1-F6EECF244321}">
                <p14:modId xmlns:p14="http://schemas.microsoft.com/office/powerpoint/2010/main" val="3046754854"/>
              </p:ext>
            </p:extLst>
          </p:nvPr>
        </p:nvGraphicFramePr>
        <p:xfrm>
          <a:off x="3108325" y="4392134"/>
          <a:ext cx="2849890" cy="1006542"/>
        </p:xfrm>
        <a:graphic>
          <a:graphicData uri="http://schemas.openxmlformats.org/presentationml/2006/ole">
            <mc:AlternateContent xmlns:mc="http://schemas.openxmlformats.org/markup-compatibility/2006">
              <mc:Choice xmlns:v="urn:schemas-microsoft-com:vml" Requires="v">
                <p:oleObj spid="_x0000_s189891" name="Equation" r:id="rId3" imgW="1358640" imgH="457200" progId="Equation.DSMT4">
                  <p:embed/>
                </p:oleObj>
              </mc:Choice>
              <mc:Fallback>
                <p:oleObj name="Equation" r:id="rId3" imgW="1358640" imgH="457200" progId="Equation.DSMT4">
                  <p:embed/>
                  <p:pic>
                    <p:nvPicPr>
                      <p:cNvPr id="372739" name="Object 3"/>
                      <p:cNvPicPr>
                        <a:picLocks noChangeArrowheads="1"/>
                      </p:cNvPicPr>
                      <p:nvPr/>
                    </p:nvPicPr>
                    <p:blipFill>
                      <a:blip r:embed="rId4"/>
                      <a:srcRect/>
                      <a:stretch>
                        <a:fillRect/>
                      </a:stretch>
                    </p:blipFill>
                    <p:spPr bwMode="black">
                      <a:xfrm>
                        <a:off x="3108325" y="4392134"/>
                        <a:ext cx="2849890" cy="1006542"/>
                      </a:xfrm>
                      <a:prstGeom prst="rect">
                        <a:avLst/>
                      </a:prstGeom>
                      <a:noFill/>
                      <a:ln>
                        <a:noFill/>
                      </a:ln>
                      <a:effectLst/>
                    </p:spPr>
                  </p:pic>
                </p:oleObj>
              </mc:Fallback>
            </mc:AlternateContent>
          </a:graphicData>
        </a:graphic>
      </p:graphicFrame>
      <p:grpSp>
        <p:nvGrpSpPr>
          <p:cNvPr id="69" name="Group 33"/>
          <p:cNvGrpSpPr>
            <a:grpSpLocks/>
          </p:cNvGrpSpPr>
          <p:nvPr/>
        </p:nvGrpSpPr>
        <p:grpSpPr bwMode="auto">
          <a:xfrm>
            <a:off x="2276475" y="1120247"/>
            <a:ext cx="5272088" cy="458788"/>
            <a:chOff x="426" y="753"/>
            <a:chExt cx="3321" cy="289"/>
          </a:xfrm>
          <a:noFill/>
        </p:grpSpPr>
        <p:sp>
          <p:nvSpPr>
            <p:cNvPr id="70" name="Rectangle 4"/>
            <p:cNvSpPr>
              <a:spLocks noChangeArrowheads="1"/>
            </p:cNvSpPr>
            <p:nvPr/>
          </p:nvSpPr>
          <p:spPr bwMode="black">
            <a:xfrm>
              <a:off x="426" y="753"/>
              <a:ext cx="308"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用</a:t>
              </a:r>
            </a:p>
          </p:txBody>
        </p:sp>
        <p:sp>
          <p:nvSpPr>
            <p:cNvPr id="71" name="Rectangle 5"/>
            <p:cNvSpPr>
              <a:spLocks noChangeArrowheads="1"/>
            </p:cNvSpPr>
            <p:nvPr/>
          </p:nvSpPr>
          <p:spPr bwMode="black">
            <a:xfrm>
              <a:off x="839" y="754"/>
              <a:ext cx="500"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代表</a:t>
              </a:r>
            </a:p>
          </p:txBody>
        </p:sp>
        <p:sp>
          <p:nvSpPr>
            <p:cNvPr id="72" name="Rectangle 6"/>
            <p:cNvSpPr>
              <a:spLocks noChangeArrowheads="1"/>
            </p:cNvSpPr>
            <p:nvPr/>
          </p:nvSpPr>
          <p:spPr bwMode="black">
            <a:xfrm>
              <a:off x="1519" y="754"/>
              <a:ext cx="2228"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中左闭右开的一个立方体</a:t>
              </a:r>
            </a:p>
          </p:txBody>
        </p:sp>
        <p:graphicFrame>
          <p:nvGraphicFramePr>
            <p:cNvPr id="73" name="Object 7"/>
            <p:cNvGraphicFramePr>
              <a:graphicFrameLocks/>
            </p:cNvGraphicFramePr>
            <p:nvPr>
              <p:extLst>
                <p:ext uri="{D42A27DB-BD31-4B8C-83A1-F6EECF244321}">
                  <p14:modId xmlns:p14="http://schemas.microsoft.com/office/powerpoint/2010/main" val="9069962"/>
                </p:ext>
              </p:extLst>
            </p:nvPr>
          </p:nvGraphicFramePr>
          <p:xfrm>
            <a:off x="693" y="762"/>
            <a:ext cx="204" cy="275"/>
          </p:xfrm>
          <a:graphic>
            <a:graphicData uri="http://schemas.openxmlformats.org/presentationml/2006/ole">
              <mc:AlternateContent xmlns:mc="http://schemas.openxmlformats.org/markup-compatibility/2006">
                <mc:Choice xmlns:v="urn:schemas-microsoft-com:vml" Requires="v">
                  <p:oleObj spid="_x0000_s189892" name="Equation" r:id="rId5" imgW="126720" imgH="164880" progId="Equation.DSMT4">
                    <p:embed/>
                  </p:oleObj>
                </mc:Choice>
                <mc:Fallback>
                  <p:oleObj name="Equation" r:id="rId5" imgW="126720" imgH="164880" progId="Equation.DSMT4">
                    <p:embed/>
                    <p:pic>
                      <p:nvPicPr>
                        <p:cNvPr id="25627" name="Object 7"/>
                        <p:cNvPicPr>
                          <a:picLocks noChangeArrowheads="1"/>
                        </p:cNvPicPr>
                        <p:nvPr/>
                      </p:nvPicPr>
                      <p:blipFill>
                        <a:blip r:embed="rId6"/>
                        <a:srcRect/>
                        <a:stretch>
                          <a:fillRect/>
                        </a:stretch>
                      </p:blipFill>
                      <p:spPr bwMode="black">
                        <a:xfrm>
                          <a:off x="693" y="762"/>
                          <a:ext cx="204" cy="275"/>
                        </a:xfrm>
                        <a:prstGeom prst="rect">
                          <a:avLst/>
                        </a:prstGeom>
                        <a:noFill/>
                        <a:ln>
                          <a:noFill/>
                        </a:ln>
                        <a:effectLst/>
                      </p:spPr>
                    </p:pic>
                  </p:oleObj>
                </mc:Fallback>
              </mc:AlternateContent>
            </a:graphicData>
          </a:graphic>
        </p:graphicFrame>
        <p:graphicFrame>
          <p:nvGraphicFramePr>
            <p:cNvPr id="74" name="Object 8"/>
            <p:cNvGraphicFramePr>
              <a:graphicFrameLocks/>
            </p:cNvGraphicFramePr>
            <p:nvPr>
              <p:extLst>
                <p:ext uri="{D42A27DB-BD31-4B8C-83A1-F6EECF244321}">
                  <p14:modId xmlns:p14="http://schemas.microsoft.com/office/powerpoint/2010/main" val="3892538932"/>
                </p:ext>
              </p:extLst>
            </p:nvPr>
          </p:nvGraphicFramePr>
          <p:xfrm>
            <a:off x="1339" y="788"/>
            <a:ext cx="240" cy="229"/>
          </p:xfrm>
          <a:graphic>
            <a:graphicData uri="http://schemas.openxmlformats.org/presentationml/2006/ole">
              <mc:AlternateContent xmlns:mc="http://schemas.openxmlformats.org/markup-compatibility/2006">
                <mc:Choice xmlns:v="urn:schemas-microsoft-com:vml" Requires="v">
                  <p:oleObj spid="_x0000_s189893" name="Equation" r:id="rId7" imgW="164880" imgH="164880" progId="Equation.DSMT4">
                    <p:embed/>
                  </p:oleObj>
                </mc:Choice>
                <mc:Fallback>
                  <p:oleObj name="Equation" r:id="rId7" imgW="164880" imgH="164880" progId="Equation.DSMT4">
                    <p:embed/>
                    <p:pic>
                      <p:nvPicPr>
                        <p:cNvPr id="25628" name="Object 8"/>
                        <p:cNvPicPr>
                          <a:picLocks noChangeArrowheads="1"/>
                        </p:cNvPicPr>
                        <p:nvPr/>
                      </p:nvPicPr>
                      <p:blipFill>
                        <a:blip r:embed="rId8"/>
                        <a:srcRect/>
                        <a:stretch>
                          <a:fillRect/>
                        </a:stretch>
                      </p:blipFill>
                      <p:spPr bwMode="black">
                        <a:xfrm>
                          <a:off x="1339" y="788"/>
                          <a:ext cx="240" cy="229"/>
                        </a:xfrm>
                        <a:prstGeom prst="rect">
                          <a:avLst/>
                        </a:prstGeom>
                        <a:noFill/>
                        <a:ln>
                          <a:noFill/>
                        </a:ln>
                        <a:effectLst/>
                      </p:spPr>
                    </p:pic>
                  </p:oleObj>
                </mc:Fallback>
              </mc:AlternateContent>
            </a:graphicData>
          </a:graphic>
        </p:graphicFrame>
      </p:grpSp>
      <p:graphicFrame>
        <p:nvGraphicFramePr>
          <p:cNvPr id="75" name="Object 9"/>
          <p:cNvGraphicFramePr>
            <a:graphicFrameLocks/>
          </p:cNvGraphicFramePr>
          <p:nvPr>
            <p:extLst>
              <p:ext uri="{D42A27DB-BD31-4B8C-83A1-F6EECF244321}">
                <p14:modId xmlns:p14="http://schemas.microsoft.com/office/powerpoint/2010/main" val="4207640023"/>
              </p:ext>
            </p:extLst>
          </p:nvPr>
        </p:nvGraphicFramePr>
        <p:xfrm>
          <a:off x="3076576" y="1556773"/>
          <a:ext cx="4187499" cy="595585"/>
        </p:xfrm>
        <a:graphic>
          <a:graphicData uri="http://schemas.openxmlformats.org/presentationml/2006/ole">
            <mc:AlternateContent xmlns:mc="http://schemas.openxmlformats.org/markup-compatibility/2006">
              <mc:Choice xmlns:v="urn:schemas-microsoft-com:vml" Requires="v">
                <p:oleObj spid="_x0000_s189894" name="Equation" r:id="rId9" imgW="2400120" imgH="279360" progId="Equation.DSMT4">
                  <p:embed/>
                </p:oleObj>
              </mc:Choice>
              <mc:Fallback>
                <p:oleObj name="Equation" r:id="rId9" imgW="2400120" imgH="279360" progId="Equation.DSMT4">
                  <p:embed/>
                  <p:pic>
                    <p:nvPicPr>
                      <p:cNvPr id="372745" name="Object 9"/>
                      <p:cNvPicPr>
                        <a:picLocks noChangeArrowheads="1"/>
                      </p:cNvPicPr>
                      <p:nvPr/>
                    </p:nvPicPr>
                    <p:blipFill>
                      <a:blip r:embed="rId10"/>
                      <a:srcRect/>
                      <a:stretch>
                        <a:fillRect/>
                      </a:stretch>
                    </p:blipFill>
                    <p:spPr bwMode="black">
                      <a:xfrm>
                        <a:off x="3076576" y="1556773"/>
                        <a:ext cx="4187499" cy="595585"/>
                      </a:xfrm>
                      <a:prstGeom prst="rect">
                        <a:avLst/>
                      </a:prstGeom>
                      <a:noFill/>
                      <a:ln>
                        <a:noFill/>
                      </a:ln>
                      <a:effectLst/>
                    </p:spPr>
                  </p:pic>
                </p:oleObj>
              </mc:Fallback>
            </mc:AlternateContent>
          </a:graphicData>
        </a:graphic>
      </p:graphicFrame>
      <p:sp>
        <p:nvSpPr>
          <p:cNvPr id="76" name="Rectangle 10"/>
          <p:cNvSpPr>
            <a:spLocks noChangeArrowheads="1"/>
          </p:cNvSpPr>
          <p:nvPr/>
        </p:nvSpPr>
        <p:spPr bwMode="black">
          <a:xfrm>
            <a:off x="2276475" y="1590143"/>
            <a:ext cx="7937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例如</a:t>
            </a:r>
          </a:p>
        </p:txBody>
      </p:sp>
      <p:graphicFrame>
        <p:nvGraphicFramePr>
          <p:cNvPr id="77" name="Object 11"/>
          <p:cNvGraphicFramePr>
            <a:graphicFrameLocks/>
          </p:cNvGraphicFramePr>
          <p:nvPr>
            <p:extLst>
              <p:ext uri="{D42A27DB-BD31-4B8C-83A1-F6EECF244321}">
                <p14:modId xmlns:p14="http://schemas.microsoft.com/office/powerpoint/2010/main" val="485617231"/>
              </p:ext>
            </p:extLst>
          </p:nvPr>
        </p:nvGraphicFramePr>
        <p:xfrm>
          <a:off x="5276850" y="3074857"/>
          <a:ext cx="1339058" cy="565216"/>
        </p:xfrm>
        <a:graphic>
          <a:graphicData uri="http://schemas.openxmlformats.org/presentationml/2006/ole">
            <mc:AlternateContent xmlns:mc="http://schemas.openxmlformats.org/markup-compatibility/2006">
              <mc:Choice xmlns:v="urn:schemas-microsoft-com:vml" Requires="v">
                <p:oleObj spid="_x0000_s189895" name="Equation" r:id="rId11" imgW="609480" imgH="228600" progId="Equation.DSMT4">
                  <p:embed/>
                </p:oleObj>
              </mc:Choice>
              <mc:Fallback>
                <p:oleObj name="Equation" r:id="rId11" imgW="609480" imgH="228600" progId="Equation.DSMT4">
                  <p:embed/>
                  <p:pic>
                    <p:nvPicPr>
                      <p:cNvPr id="372747" name="Object 11"/>
                      <p:cNvPicPr>
                        <a:picLocks noChangeArrowheads="1"/>
                      </p:cNvPicPr>
                      <p:nvPr/>
                    </p:nvPicPr>
                    <p:blipFill>
                      <a:blip r:embed="rId12"/>
                      <a:srcRect/>
                      <a:stretch>
                        <a:fillRect/>
                      </a:stretch>
                    </p:blipFill>
                    <p:spPr bwMode="black">
                      <a:xfrm>
                        <a:off x="5276850" y="3074857"/>
                        <a:ext cx="1339058" cy="565216"/>
                      </a:xfrm>
                      <a:prstGeom prst="rect">
                        <a:avLst/>
                      </a:prstGeom>
                      <a:noFill/>
                      <a:ln>
                        <a:noFill/>
                      </a:ln>
                    </p:spPr>
                  </p:pic>
                </p:oleObj>
              </mc:Fallback>
            </mc:AlternateContent>
          </a:graphicData>
        </a:graphic>
      </p:graphicFrame>
      <p:graphicFrame>
        <p:nvGraphicFramePr>
          <p:cNvPr id="78" name="Object 12"/>
          <p:cNvGraphicFramePr>
            <a:graphicFrameLocks/>
          </p:cNvGraphicFramePr>
          <p:nvPr>
            <p:extLst>
              <p:ext uri="{D42A27DB-BD31-4B8C-83A1-F6EECF244321}">
                <p14:modId xmlns:p14="http://schemas.microsoft.com/office/powerpoint/2010/main" val="1523278088"/>
              </p:ext>
            </p:extLst>
          </p:nvPr>
        </p:nvGraphicFramePr>
        <p:xfrm>
          <a:off x="2956209" y="3487231"/>
          <a:ext cx="5551727" cy="913790"/>
        </p:xfrm>
        <a:graphic>
          <a:graphicData uri="http://schemas.openxmlformats.org/presentationml/2006/ole">
            <mc:AlternateContent xmlns:mc="http://schemas.openxmlformats.org/markup-compatibility/2006">
              <mc:Choice xmlns:v="urn:schemas-microsoft-com:vml" Requires="v">
                <p:oleObj spid="_x0000_s189896" name="Equation" r:id="rId13" imgW="3263760" imgH="457200" progId="Equation.DSMT4">
                  <p:embed/>
                </p:oleObj>
              </mc:Choice>
              <mc:Fallback>
                <p:oleObj name="Equation" r:id="rId13" imgW="3263760" imgH="457200" progId="Equation.DSMT4">
                  <p:embed/>
                  <p:pic>
                    <p:nvPicPr>
                      <p:cNvPr id="372748" name="Object 12"/>
                      <p:cNvPicPr>
                        <a:picLocks noChangeArrowheads="1"/>
                      </p:cNvPicPr>
                      <p:nvPr/>
                    </p:nvPicPr>
                    <p:blipFill>
                      <a:blip r:embed="rId14"/>
                      <a:srcRect/>
                      <a:stretch>
                        <a:fillRect/>
                      </a:stretch>
                    </p:blipFill>
                    <p:spPr bwMode="black">
                      <a:xfrm>
                        <a:off x="2956209" y="3487231"/>
                        <a:ext cx="5551727" cy="913790"/>
                      </a:xfrm>
                      <a:prstGeom prst="rect">
                        <a:avLst/>
                      </a:prstGeom>
                      <a:noFill/>
                      <a:ln>
                        <a:noFill/>
                      </a:ln>
                      <a:effectLst/>
                    </p:spPr>
                  </p:pic>
                </p:oleObj>
              </mc:Fallback>
            </mc:AlternateContent>
          </a:graphicData>
        </a:graphic>
      </p:graphicFrame>
      <p:sp>
        <p:nvSpPr>
          <p:cNvPr id="79" name="Rectangle 13"/>
          <p:cNvSpPr>
            <a:spLocks noChangeArrowheads="1"/>
          </p:cNvSpPr>
          <p:nvPr/>
        </p:nvSpPr>
        <p:spPr bwMode="black">
          <a:xfrm>
            <a:off x="2284413" y="3076043"/>
            <a:ext cx="4889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用</a:t>
            </a:r>
          </a:p>
        </p:txBody>
      </p:sp>
      <p:sp>
        <p:nvSpPr>
          <p:cNvPr id="80" name="Rectangle 14"/>
          <p:cNvSpPr>
            <a:spLocks noChangeArrowheads="1"/>
          </p:cNvSpPr>
          <p:nvPr/>
        </p:nvSpPr>
        <p:spPr bwMode="black">
          <a:xfrm>
            <a:off x="4011613" y="3076043"/>
            <a:ext cx="14033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表示函数</a:t>
            </a:r>
          </a:p>
        </p:txBody>
      </p:sp>
      <p:sp>
        <p:nvSpPr>
          <p:cNvPr id="81" name="Rectangle 15"/>
          <p:cNvSpPr>
            <a:spLocks noChangeArrowheads="1"/>
          </p:cNvSpPr>
          <p:nvPr/>
        </p:nvSpPr>
        <p:spPr bwMode="black">
          <a:xfrm>
            <a:off x="2355850" y="4625444"/>
            <a:ext cx="800100" cy="460375"/>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则有</a:t>
            </a:r>
          </a:p>
        </p:txBody>
      </p:sp>
      <p:graphicFrame>
        <p:nvGraphicFramePr>
          <p:cNvPr id="82" name="Object 16"/>
          <p:cNvGraphicFramePr>
            <a:graphicFrameLocks/>
          </p:cNvGraphicFramePr>
          <p:nvPr>
            <p:extLst>
              <p:ext uri="{D42A27DB-BD31-4B8C-83A1-F6EECF244321}">
                <p14:modId xmlns:p14="http://schemas.microsoft.com/office/powerpoint/2010/main" val="4011494874"/>
              </p:ext>
            </p:extLst>
          </p:nvPr>
        </p:nvGraphicFramePr>
        <p:xfrm>
          <a:off x="2997994" y="2169306"/>
          <a:ext cx="2465388" cy="896900"/>
        </p:xfrm>
        <a:graphic>
          <a:graphicData uri="http://schemas.openxmlformats.org/presentationml/2006/ole">
            <mc:AlternateContent xmlns:mc="http://schemas.openxmlformats.org/markup-compatibility/2006">
              <mc:Choice xmlns:v="urn:schemas-microsoft-com:vml" Requires="v">
                <p:oleObj spid="_x0000_s189897" name="Equation" r:id="rId15" imgW="1231560" imgH="457200" progId="Equation.DSMT4">
                  <p:embed/>
                </p:oleObj>
              </mc:Choice>
              <mc:Fallback>
                <p:oleObj name="Equation" r:id="rId15" imgW="1231560" imgH="457200" progId="Equation.DSMT4">
                  <p:embed/>
                  <p:pic>
                    <p:nvPicPr>
                      <p:cNvPr id="372752" name="Object 16"/>
                      <p:cNvPicPr>
                        <a:picLocks noChangeArrowheads="1"/>
                      </p:cNvPicPr>
                      <p:nvPr/>
                    </p:nvPicPr>
                    <p:blipFill>
                      <a:blip r:embed="rId16"/>
                      <a:srcRect/>
                      <a:stretch>
                        <a:fillRect/>
                      </a:stretch>
                    </p:blipFill>
                    <p:spPr bwMode="black">
                      <a:xfrm>
                        <a:off x="2997994" y="2169306"/>
                        <a:ext cx="2465388" cy="896900"/>
                      </a:xfrm>
                      <a:prstGeom prst="rect">
                        <a:avLst/>
                      </a:prstGeom>
                      <a:noFill/>
                      <a:ln>
                        <a:noFill/>
                      </a:ln>
                      <a:effectLst/>
                    </p:spPr>
                  </p:pic>
                </p:oleObj>
              </mc:Fallback>
            </mc:AlternateContent>
          </a:graphicData>
        </a:graphic>
      </p:graphicFrame>
      <p:grpSp>
        <p:nvGrpSpPr>
          <p:cNvPr id="83" name="Group 38"/>
          <p:cNvGrpSpPr>
            <a:grpSpLocks/>
          </p:cNvGrpSpPr>
          <p:nvPr/>
        </p:nvGrpSpPr>
        <p:grpSpPr bwMode="auto">
          <a:xfrm>
            <a:off x="6892926" y="2117193"/>
            <a:ext cx="3192463" cy="1236662"/>
            <a:chOff x="3334" y="1381"/>
            <a:chExt cx="2011" cy="779"/>
          </a:xfrm>
          <a:noFill/>
        </p:grpSpPr>
        <p:graphicFrame>
          <p:nvGraphicFramePr>
            <p:cNvPr id="84" name="Object 17"/>
            <p:cNvGraphicFramePr>
              <a:graphicFrameLocks/>
            </p:cNvGraphicFramePr>
            <p:nvPr/>
          </p:nvGraphicFramePr>
          <p:xfrm>
            <a:off x="5057" y="1933"/>
            <a:ext cx="288" cy="208"/>
          </p:xfrm>
          <a:graphic>
            <a:graphicData uri="http://schemas.openxmlformats.org/presentationml/2006/ole">
              <mc:AlternateContent xmlns:mc="http://schemas.openxmlformats.org/markup-compatibility/2006">
                <mc:Choice xmlns:v="urn:schemas-microsoft-com:vml" Requires="v">
                  <p:oleObj spid="_x0000_s189898" name="Equation" r:id="rId17" imgW="19170" imgH="38010" progId="Equation.DSMT4">
                    <p:embed/>
                  </p:oleObj>
                </mc:Choice>
                <mc:Fallback>
                  <p:oleObj name="Equation" r:id="rId17" imgW="19170" imgH="38010" progId="Equation.DSMT4">
                    <p:embed/>
                    <p:pic>
                      <p:nvPicPr>
                        <p:cNvPr id="25619" name="Object 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black">
                        <a:xfrm>
                          <a:off x="5057" y="1933"/>
                          <a:ext cx="288" cy="2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5" name="Group 18"/>
            <p:cNvGrpSpPr>
              <a:grpSpLocks/>
            </p:cNvGrpSpPr>
            <p:nvPr/>
          </p:nvGrpSpPr>
          <p:grpSpPr bwMode="auto">
            <a:xfrm>
              <a:off x="3334" y="1381"/>
              <a:ext cx="1724" cy="779"/>
              <a:chOff x="3651" y="1525"/>
              <a:chExt cx="1724" cy="779"/>
            </a:xfrm>
            <a:grpFill/>
          </p:grpSpPr>
          <p:sp>
            <p:nvSpPr>
              <p:cNvPr id="86" name="Line 19"/>
              <p:cNvSpPr>
                <a:spLocks noChangeShapeType="1"/>
              </p:cNvSpPr>
              <p:nvPr/>
            </p:nvSpPr>
            <p:spPr bwMode="black">
              <a:xfrm flipV="1">
                <a:off x="3651" y="2115"/>
                <a:ext cx="1724" cy="3"/>
              </a:xfrm>
              <a:prstGeom prst="line">
                <a:avLst/>
              </a:prstGeom>
              <a:grpFill/>
              <a:ln w="38100">
                <a:solidFill>
                  <a:srgbClr val="003300"/>
                </a:solidFill>
                <a:round/>
                <a:headEnd/>
                <a:tailEnd type="triangle" w="med" len="med"/>
              </a:ln>
            </p:spPr>
            <p:txBody>
              <a:bodyPr/>
              <a:lstStyle/>
              <a:p>
                <a:endParaRPr lang="zh-CN" altLang="en-US">
                  <a:latin typeface="+mn-ea"/>
                </a:endParaRPr>
              </a:p>
            </p:txBody>
          </p:sp>
          <p:sp>
            <p:nvSpPr>
              <p:cNvPr id="87" name="Line 20"/>
              <p:cNvSpPr>
                <a:spLocks noChangeShapeType="1"/>
              </p:cNvSpPr>
              <p:nvPr/>
            </p:nvSpPr>
            <p:spPr bwMode="black">
              <a:xfrm flipH="1" flipV="1">
                <a:off x="4377" y="1525"/>
                <a:ext cx="5" cy="779"/>
              </a:xfrm>
              <a:prstGeom prst="line">
                <a:avLst/>
              </a:prstGeom>
              <a:grpFill/>
              <a:ln w="38100">
                <a:solidFill>
                  <a:srgbClr val="003300"/>
                </a:solidFill>
                <a:round/>
                <a:headEnd/>
                <a:tailEnd type="triangle" w="med" len="med"/>
              </a:ln>
            </p:spPr>
            <p:txBody>
              <a:bodyPr/>
              <a:lstStyle/>
              <a:p>
                <a:endParaRPr lang="zh-CN" altLang="en-US">
                  <a:latin typeface="+mn-ea"/>
                </a:endParaRPr>
              </a:p>
            </p:txBody>
          </p:sp>
          <p:sp>
            <p:nvSpPr>
              <p:cNvPr id="88" name="Freeform 21"/>
              <p:cNvSpPr>
                <a:spLocks/>
              </p:cNvSpPr>
              <p:nvPr/>
            </p:nvSpPr>
            <p:spPr bwMode="auto">
              <a:xfrm>
                <a:off x="3969" y="1797"/>
                <a:ext cx="861" cy="318"/>
              </a:xfrm>
              <a:custGeom>
                <a:avLst/>
                <a:gdLst>
                  <a:gd name="T0" fmla="*/ 0 w 861"/>
                  <a:gd name="T1" fmla="*/ 318 h 318"/>
                  <a:gd name="T2" fmla="*/ 408 w 861"/>
                  <a:gd name="T3" fmla="*/ 318 h 318"/>
                  <a:gd name="T4" fmla="*/ 408 w 861"/>
                  <a:gd name="T5" fmla="*/ 0 h 318"/>
                  <a:gd name="T6" fmla="*/ 861 w 861"/>
                  <a:gd name="T7" fmla="*/ 0 h 318"/>
                  <a:gd name="T8" fmla="*/ 0 60000 65536"/>
                  <a:gd name="T9" fmla="*/ 0 60000 65536"/>
                  <a:gd name="T10" fmla="*/ 0 60000 65536"/>
                  <a:gd name="T11" fmla="*/ 0 60000 65536"/>
                  <a:gd name="T12" fmla="*/ 0 w 861"/>
                  <a:gd name="T13" fmla="*/ 0 h 318"/>
                  <a:gd name="T14" fmla="*/ 861 w 861"/>
                  <a:gd name="T15" fmla="*/ 318 h 318"/>
                </a:gdLst>
                <a:ahLst/>
                <a:cxnLst>
                  <a:cxn ang="T8">
                    <a:pos x="T0" y="T1"/>
                  </a:cxn>
                  <a:cxn ang="T9">
                    <a:pos x="T2" y="T3"/>
                  </a:cxn>
                  <a:cxn ang="T10">
                    <a:pos x="T4" y="T5"/>
                  </a:cxn>
                  <a:cxn ang="T11">
                    <a:pos x="T6" y="T7"/>
                  </a:cxn>
                </a:cxnLst>
                <a:rect l="T12" t="T13" r="T14" b="T15"/>
                <a:pathLst>
                  <a:path w="861" h="318">
                    <a:moveTo>
                      <a:pt x="0" y="318"/>
                    </a:moveTo>
                    <a:lnTo>
                      <a:pt x="408" y="318"/>
                    </a:lnTo>
                    <a:lnTo>
                      <a:pt x="408" y="0"/>
                    </a:lnTo>
                    <a:lnTo>
                      <a:pt x="861" y="0"/>
                    </a:lnTo>
                  </a:path>
                </a:pathLst>
              </a:custGeom>
              <a:grpFill/>
              <a:ln w="38100">
                <a:solidFill>
                  <a:srgbClr val="FF0000"/>
                </a:solidFill>
                <a:round/>
                <a:headEnd/>
                <a:tailEnd/>
              </a:ln>
            </p:spPr>
            <p:txBody>
              <a:bodyPr/>
              <a:lstStyle/>
              <a:p>
                <a:endParaRPr lang="zh-CN" altLang="en-US">
                  <a:latin typeface="+mn-ea"/>
                </a:endParaRPr>
              </a:p>
            </p:txBody>
          </p:sp>
        </p:grpSp>
      </p:grpSp>
      <p:graphicFrame>
        <p:nvGraphicFramePr>
          <p:cNvPr id="92" name="Object 16"/>
          <p:cNvGraphicFramePr>
            <a:graphicFrameLocks/>
          </p:cNvGraphicFramePr>
          <p:nvPr>
            <p:extLst>
              <p:ext uri="{D42A27DB-BD31-4B8C-83A1-F6EECF244321}">
                <p14:modId xmlns:p14="http://schemas.microsoft.com/office/powerpoint/2010/main" val="3062613499"/>
              </p:ext>
            </p:extLst>
          </p:nvPr>
        </p:nvGraphicFramePr>
        <p:xfrm>
          <a:off x="2821531" y="3060548"/>
          <a:ext cx="1120776" cy="515410"/>
        </p:xfrm>
        <a:graphic>
          <a:graphicData uri="http://schemas.openxmlformats.org/presentationml/2006/ole">
            <mc:AlternateContent xmlns:mc="http://schemas.openxmlformats.org/markup-compatibility/2006">
              <mc:Choice xmlns:v="urn:schemas-microsoft-com:vml" Requires="v">
                <p:oleObj spid="_x0000_s189899" name="Equation" r:id="rId19" imgW="482400" imgH="203040" progId="Equation.DSMT4">
                  <p:embed/>
                </p:oleObj>
              </mc:Choice>
              <mc:Fallback>
                <p:oleObj name="Equation" r:id="rId19" imgW="482400" imgH="203040" progId="Equation.DSMT4">
                  <p:embed/>
                  <p:pic>
                    <p:nvPicPr>
                      <p:cNvPr id="29" name="Object 16"/>
                      <p:cNvPicPr>
                        <a:picLocks noChangeArrowheads="1"/>
                      </p:cNvPicPr>
                      <p:nvPr/>
                    </p:nvPicPr>
                    <p:blipFill>
                      <a:blip r:embed="rId20"/>
                      <a:srcRect/>
                      <a:stretch>
                        <a:fillRect/>
                      </a:stretch>
                    </p:blipFill>
                    <p:spPr bwMode="black">
                      <a:xfrm>
                        <a:off x="2821531" y="3060548"/>
                        <a:ext cx="1120776" cy="515410"/>
                      </a:xfrm>
                      <a:prstGeom prst="rect">
                        <a:avLst/>
                      </a:prstGeom>
                      <a:noFill/>
                      <a:ln>
                        <a:noFill/>
                      </a:ln>
                      <a:effectLst/>
                    </p:spPr>
                  </p:pic>
                </p:oleObj>
              </mc:Fallback>
            </mc:AlternateContent>
          </a:graphicData>
        </a:graphic>
      </p:graphicFrame>
      <p:grpSp>
        <p:nvGrpSpPr>
          <p:cNvPr id="2" name="组合 1"/>
          <p:cNvGrpSpPr/>
          <p:nvPr/>
        </p:nvGrpSpPr>
        <p:grpSpPr>
          <a:xfrm>
            <a:off x="1995488" y="5369981"/>
            <a:ext cx="8496300" cy="874713"/>
            <a:chOff x="471488" y="5369980"/>
            <a:chExt cx="8496300" cy="874713"/>
          </a:xfrm>
        </p:grpSpPr>
        <p:grpSp>
          <p:nvGrpSpPr>
            <p:cNvPr id="89" name="Group 37"/>
            <p:cNvGrpSpPr>
              <a:grpSpLocks/>
            </p:cNvGrpSpPr>
            <p:nvPr/>
          </p:nvGrpSpPr>
          <p:grpSpPr bwMode="auto">
            <a:xfrm>
              <a:off x="471488" y="5369980"/>
              <a:ext cx="8496300" cy="874713"/>
              <a:chOff x="249" y="3475"/>
              <a:chExt cx="5352" cy="551"/>
            </a:xfrm>
            <a:noFill/>
          </p:grpSpPr>
          <p:sp>
            <p:nvSpPr>
              <p:cNvPr id="90" name="Rectangle 30"/>
              <p:cNvSpPr>
                <a:spLocks noChangeArrowheads="1"/>
              </p:cNvSpPr>
              <p:nvPr/>
            </p:nvSpPr>
            <p:spPr bwMode="auto">
              <a:xfrm>
                <a:off x="249" y="3502"/>
                <a:ext cx="5352" cy="524"/>
              </a:xfrm>
              <a:prstGeom prst="rect">
                <a:avLst/>
              </a:prstGeom>
              <a:grpFill/>
              <a:ln w="9525" algn="ctr">
                <a:solidFill>
                  <a:srgbClr val="003300"/>
                </a:solidFill>
                <a:miter lim="800000"/>
                <a:headEnd/>
                <a:tailEnd/>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pPr>
                <a:r>
                  <a:rPr kumimoji="1" lang="zh-CN" altLang="en-US" sz="2400" b="0" dirty="0">
                    <a:solidFill>
                      <a:srgbClr val="FF0000"/>
                    </a:solidFill>
                    <a:latin typeface="+mn-ea"/>
                    <a:ea typeface="+mn-ea"/>
                  </a:rPr>
                  <a:t>可选用                作基函数，它只在</a:t>
                </a:r>
                <a:r>
                  <a:rPr kumimoji="1" lang="en-US" altLang="zh-CN" sz="2400" b="0" dirty="0">
                    <a:solidFill>
                      <a:srgbClr val="FF0000"/>
                    </a:solidFill>
                    <a:latin typeface="+mn-ea"/>
                    <a:ea typeface="+mn-ea"/>
                  </a:rPr>
                  <a:t>   </a:t>
                </a:r>
                <a:r>
                  <a:rPr kumimoji="1" lang="zh-CN" altLang="en-US" sz="2400" b="0" dirty="0">
                    <a:solidFill>
                      <a:srgbClr val="FF0000"/>
                    </a:solidFill>
                    <a:latin typeface="+mn-ea"/>
                    <a:ea typeface="+mn-ea"/>
                  </a:rPr>
                  <a:t>区间内起作用，在其他区间不起作用，是局部基函数。</a:t>
                </a:r>
              </a:p>
            </p:txBody>
          </p:sp>
          <p:graphicFrame>
            <p:nvGraphicFramePr>
              <p:cNvPr id="91" name="Object 31"/>
              <p:cNvGraphicFramePr>
                <a:graphicFrameLocks/>
              </p:cNvGraphicFramePr>
              <p:nvPr>
                <p:extLst>
                  <p:ext uri="{D42A27DB-BD31-4B8C-83A1-F6EECF244321}">
                    <p14:modId xmlns:p14="http://schemas.microsoft.com/office/powerpoint/2010/main" val="2981452865"/>
                  </p:ext>
                </p:extLst>
              </p:nvPr>
            </p:nvGraphicFramePr>
            <p:xfrm>
              <a:off x="884" y="3475"/>
              <a:ext cx="845" cy="330"/>
            </p:xfrm>
            <a:graphic>
              <a:graphicData uri="http://schemas.openxmlformats.org/presentationml/2006/ole">
                <mc:AlternateContent xmlns:mc="http://schemas.openxmlformats.org/markup-compatibility/2006">
                  <mc:Choice xmlns:v="urn:schemas-microsoft-com:vml" Requires="v">
                    <p:oleObj spid="_x0000_s189900" name="Equation" r:id="rId21" imgW="504900" imgH="123735" progId="Equation.DSMT4">
                      <p:embed/>
                    </p:oleObj>
                  </mc:Choice>
                  <mc:Fallback>
                    <p:oleObj name="Equation" r:id="rId21" imgW="504900" imgH="123735" progId="Equation.DSMT4">
                      <p:embed/>
                      <p:pic>
                        <p:nvPicPr>
                          <p:cNvPr id="25618" name="Object 3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black">
                          <a:xfrm>
                            <a:off x="884" y="3475"/>
                            <a:ext cx="845"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3" name="Object 7"/>
            <p:cNvGraphicFramePr>
              <a:graphicFrameLocks/>
            </p:cNvGraphicFramePr>
            <p:nvPr>
              <p:extLst>
                <p:ext uri="{D42A27DB-BD31-4B8C-83A1-F6EECF244321}">
                  <p14:modId xmlns:p14="http://schemas.microsoft.com/office/powerpoint/2010/main" val="1730129955"/>
                </p:ext>
              </p:extLst>
            </p:nvPr>
          </p:nvGraphicFramePr>
          <p:xfrm>
            <a:off x="5345221" y="5417405"/>
            <a:ext cx="323850" cy="436563"/>
          </p:xfrm>
          <a:graphic>
            <a:graphicData uri="http://schemas.openxmlformats.org/presentationml/2006/ole">
              <mc:AlternateContent xmlns:mc="http://schemas.openxmlformats.org/markup-compatibility/2006">
                <mc:Choice xmlns:v="urn:schemas-microsoft-com:vml" Requires="v">
                  <p:oleObj spid="_x0000_s189901" name="Equation" r:id="rId23" imgW="126720" imgH="164880" progId="Equation.DSMT4">
                    <p:embed/>
                  </p:oleObj>
                </mc:Choice>
                <mc:Fallback>
                  <p:oleObj name="Equation" r:id="rId23" imgW="126720" imgH="164880" progId="Equation.DSMT4">
                    <p:embed/>
                    <p:pic>
                      <p:nvPicPr>
                        <p:cNvPr id="73" name="Object 7"/>
                        <p:cNvPicPr>
                          <a:picLocks noChangeArrowheads="1"/>
                        </p:cNvPicPr>
                        <p:nvPr/>
                      </p:nvPicPr>
                      <p:blipFill>
                        <a:blip r:embed="rId24"/>
                        <a:srcRect/>
                        <a:stretch>
                          <a:fillRect/>
                        </a:stretch>
                      </p:blipFill>
                      <p:spPr bwMode="black">
                        <a:xfrm>
                          <a:off x="5345221" y="5417405"/>
                          <a:ext cx="323850" cy="436563"/>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41312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down)">
                                      <p:cBhvr>
                                        <p:cTn id="12" dur="500"/>
                                        <p:tgtEl>
                                          <p:spTgt spid="7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down)">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down)">
                                      <p:cBhvr>
                                        <p:cTn id="20" dur="500"/>
                                        <p:tgtEl>
                                          <p:spTgt spid="67"/>
                                        </p:tgtEl>
                                      </p:cBhvr>
                                    </p:animEffect>
                                  </p:childTnLst>
                                </p:cTn>
                              </p:par>
                              <p:par>
                                <p:cTn id="21" presetID="22" presetClass="entr" presetSubtype="4"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down)">
                                      <p:cBhvr>
                                        <p:cTn id="23" dur="5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box(in)">
                                      <p:cBhvr>
                                        <p:cTn id="28" dur="500"/>
                                        <p:tgtEl>
                                          <p:spTgt spid="8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blinds(horizontal)">
                                      <p:cBhvr>
                                        <p:cTn id="33" dur="500"/>
                                        <p:tgtEl>
                                          <p:spTgt spid="68"/>
                                        </p:tgtEl>
                                      </p:cBhvr>
                                    </p:animEffect>
                                  </p:childTnLst>
                                </p:cTn>
                              </p:par>
                              <p:par>
                                <p:cTn id="34" presetID="3" presetClass="entr" presetSubtype="1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blinds(horizontal)">
                                      <p:cBhvr>
                                        <p:cTn id="36" dur="500"/>
                                        <p:tgtEl>
                                          <p:spTgt spid="77"/>
                                        </p:tgtEl>
                                      </p:cBhvr>
                                    </p:animEffect>
                                  </p:childTnLst>
                                </p:cTn>
                              </p:par>
                              <p:par>
                                <p:cTn id="37" presetID="3" presetClass="entr" presetSubtype="1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blinds(horizontal)">
                                      <p:cBhvr>
                                        <p:cTn id="39" dur="500"/>
                                        <p:tgtEl>
                                          <p:spTgt spid="7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blinds(horizontal)">
                                      <p:cBhvr>
                                        <p:cTn id="42" dur="500"/>
                                        <p:tgtEl>
                                          <p:spTgt spid="7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blinds(horizontal)">
                                      <p:cBhvr>
                                        <p:cTn id="45" dur="500"/>
                                        <p:tgtEl>
                                          <p:spTgt spid="80"/>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blinds(horizontal)">
                                      <p:cBhvr>
                                        <p:cTn id="48" dur="500"/>
                                        <p:tgtEl>
                                          <p:spTgt spid="81"/>
                                        </p:tgtEl>
                                      </p:cBhvr>
                                    </p:animEffect>
                                  </p:childTnLst>
                                </p:cTn>
                              </p:par>
                              <p:par>
                                <p:cTn id="49" presetID="22" presetClass="entr" presetSubtype="4"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wipe(down)">
                                      <p:cBhvr>
                                        <p:cTn id="51" dur="500"/>
                                        <p:tgtEl>
                                          <p:spTgt spid="9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p:bldP spid="79" grpId="0"/>
      <p:bldP spid="80" grpId="0"/>
      <p:bldP spid="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24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2" name="Rectangle 2"/>
          <p:cNvSpPr>
            <a:spLocks noChangeArrowheads="1"/>
          </p:cNvSpPr>
          <p:nvPr/>
        </p:nvSpPr>
        <p:spPr bwMode="black">
          <a:xfrm>
            <a:off x="2055813" y="1225550"/>
            <a:ext cx="4889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将</a:t>
            </a:r>
          </a:p>
        </p:txBody>
      </p:sp>
      <p:sp>
        <p:nvSpPr>
          <p:cNvPr id="33" name="Rectangle 3"/>
          <p:cNvSpPr>
            <a:spLocks noChangeArrowheads="1"/>
          </p:cNvSpPr>
          <p:nvPr/>
        </p:nvSpPr>
        <p:spPr bwMode="black">
          <a:xfrm>
            <a:off x="4727575" y="1196975"/>
            <a:ext cx="29273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等分，可以把它分成</a:t>
            </a:r>
          </a:p>
        </p:txBody>
      </p:sp>
      <p:sp>
        <p:nvSpPr>
          <p:cNvPr id="34" name="Rectangle 4"/>
          <p:cNvSpPr>
            <a:spLocks noChangeArrowheads="1"/>
          </p:cNvSpPr>
          <p:nvPr/>
        </p:nvSpPr>
        <p:spPr bwMode="black">
          <a:xfrm>
            <a:off x="2711450" y="1196975"/>
            <a:ext cx="17081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的每一个边</a:t>
            </a:r>
          </a:p>
        </p:txBody>
      </p:sp>
      <p:graphicFrame>
        <p:nvGraphicFramePr>
          <p:cNvPr id="35" name="Object 5"/>
          <p:cNvGraphicFramePr>
            <a:graphicFrameLocks/>
          </p:cNvGraphicFramePr>
          <p:nvPr>
            <p:extLst>
              <p:ext uri="{D42A27DB-BD31-4B8C-83A1-F6EECF244321}">
                <p14:modId xmlns:p14="http://schemas.microsoft.com/office/powerpoint/2010/main" val="3076996961"/>
              </p:ext>
            </p:extLst>
          </p:nvPr>
        </p:nvGraphicFramePr>
        <p:xfrm>
          <a:off x="4390742" y="1242926"/>
          <a:ext cx="379587" cy="378880"/>
        </p:xfrm>
        <a:graphic>
          <a:graphicData uri="http://schemas.openxmlformats.org/presentationml/2006/ole">
            <mc:AlternateContent xmlns:mc="http://schemas.openxmlformats.org/markup-compatibility/2006">
              <mc:Choice xmlns:v="urn:schemas-microsoft-com:vml" Requires="v">
                <p:oleObj spid="_x0000_s197846" name="Equation" r:id="rId3" imgW="164880" imgH="139680" progId="Equation.DSMT4">
                  <p:embed/>
                </p:oleObj>
              </mc:Choice>
              <mc:Fallback>
                <p:oleObj name="Equation" r:id="rId3" imgW="164880" imgH="139680" progId="Equation.DSMT4">
                  <p:embed/>
                  <p:pic>
                    <p:nvPicPr>
                      <p:cNvPr id="26629" name="Object 5"/>
                      <p:cNvPicPr>
                        <a:picLocks noChangeArrowheads="1"/>
                      </p:cNvPicPr>
                      <p:nvPr/>
                    </p:nvPicPr>
                    <p:blipFill>
                      <a:blip r:embed="rId4"/>
                      <a:srcRect/>
                      <a:stretch>
                        <a:fillRect/>
                      </a:stretch>
                    </p:blipFill>
                    <p:spPr bwMode="black">
                      <a:xfrm>
                        <a:off x="4390742" y="1242926"/>
                        <a:ext cx="379587" cy="378880"/>
                      </a:xfrm>
                      <a:prstGeom prst="rect">
                        <a:avLst/>
                      </a:prstGeom>
                      <a:noFill/>
                      <a:ln>
                        <a:noFill/>
                      </a:ln>
                      <a:effectLst/>
                    </p:spPr>
                  </p:pic>
                </p:oleObj>
              </mc:Fallback>
            </mc:AlternateContent>
          </a:graphicData>
        </a:graphic>
      </p:graphicFrame>
      <p:graphicFrame>
        <p:nvGraphicFramePr>
          <p:cNvPr id="36" name="Object 6"/>
          <p:cNvGraphicFramePr>
            <a:graphicFrameLocks/>
          </p:cNvGraphicFramePr>
          <p:nvPr>
            <p:extLst>
              <p:ext uri="{D42A27DB-BD31-4B8C-83A1-F6EECF244321}">
                <p14:modId xmlns:p14="http://schemas.microsoft.com/office/powerpoint/2010/main" val="1464934708"/>
              </p:ext>
            </p:extLst>
          </p:nvPr>
        </p:nvGraphicFramePr>
        <p:xfrm>
          <a:off x="2468281" y="1240252"/>
          <a:ext cx="298449" cy="357931"/>
        </p:xfrm>
        <a:graphic>
          <a:graphicData uri="http://schemas.openxmlformats.org/presentationml/2006/ole">
            <mc:AlternateContent xmlns:mc="http://schemas.openxmlformats.org/markup-compatibility/2006">
              <mc:Choice xmlns:v="urn:schemas-microsoft-com:vml" Requires="v">
                <p:oleObj spid="_x0000_s197847" name="Equation" r:id="rId5" imgW="164880" imgH="164880" progId="Equation.DSMT4">
                  <p:embed/>
                </p:oleObj>
              </mc:Choice>
              <mc:Fallback>
                <p:oleObj name="Equation" r:id="rId5" imgW="164880" imgH="164880" progId="Equation.DSMT4">
                  <p:embed/>
                  <p:pic>
                    <p:nvPicPr>
                      <p:cNvPr id="26630" name="Object 6"/>
                      <p:cNvPicPr>
                        <a:picLocks noChangeArrowheads="1"/>
                      </p:cNvPicPr>
                      <p:nvPr/>
                    </p:nvPicPr>
                    <p:blipFill>
                      <a:blip r:embed="rId6"/>
                      <a:srcRect/>
                      <a:stretch>
                        <a:fillRect/>
                      </a:stretch>
                    </p:blipFill>
                    <p:spPr bwMode="black">
                      <a:xfrm>
                        <a:off x="2468281" y="1240252"/>
                        <a:ext cx="298449" cy="357931"/>
                      </a:xfrm>
                      <a:prstGeom prst="rect">
                        <a:avLst/>
                      </a:prstGeom>
                      <a:noFill/>
                      <a:ln>
                        <a:noFill/>
                      </a:ln>
                      <a:effectLst/>
                    </p:spPr>
                  </p:pic>
                </p:oleObj>
              </mc:Fallback>
            </mc:AlternateContent>
          </a:graphicData>
        </a:graphic>
      </p:graphicFrame>
      <p:graphicFrame>
        <p:nvGraphicFramePr>
          <p:cNvPr id="37" name="Object 8"/>
          <p:cNvGraphicFramePr>
            <a:graphicFrameLocks/>
          </p:cNvGraphicFramePr>
          <p:nvPr>
            <p:extLst>
              <p:ext uri="{D42A27DB-BD31-4B8C-83A1-F6EECF244321}">
                <p14:modId xmlns:p14="http://schemas.microsoft.com/office/powerpoint/2010/main" val="3305791699"/>
              </p:ext>
            </p:extLst>
          </p:nvPr>
        </p:nvGraphicFramePr>
        <p:xfrm>
          <a:off x="2208213" y="1708130"/>
          <a:ext cx="1211262" cy="496887"/>
        </p:xfrm>
        <a:graphic>
          <a:graphicData uri="http://schemas.openxmlformats.org/presentationml/2006/ole">
            <mc:AlternateContent xmlns:mc="http://schemas.openxmlformats.org/markup-compatibility/2006">
              <mc:Choice xmlns:v="urn:schemas-microsoft-com:vml" Requires="v">
                <p:oleObj spid="_x0000_s197848" name="Equation" r:id="rId7" imgW="520560" imgH="203040" progId="Equation.DSMT4">
                  <p:embed/>
                </p:oleObj>
              </mc:Choice>
              <mc:Fallback>
                <p:oleObj name="Equation" r:id="rId7" imgW="520560" imgH="203040" progId="Equation.DSMT4">
                  <p:embed/>
                  <p:pic>
                    <p:nvPicPr>
                      <p:cNvPr id="26631" name="Object 8"/>
                      <p:cNvPicPr>
                        <a:picLocks noChangeArrowheads="1"/>
                      </p:cNvPicPr>
                      <p:nvPr/>
                    </p:nvPicPr>
                    <p:blipFill>
                      <a:blip r:embed="rId8"/>
                      <a:srcRect/>
                      <a:stretch>
                        <a:fillRect/>
                      </a:stretch>
                    </p:blipFill>
                    <p:spPr bwMode="black">
                      <a:xfrm>
                        <a:off x="2208213" y="1708130"/>
                        <a:ext cx="1211262" cy="496887"/>
                      </a:xfrm>
                      <a:prstGeom prst="rect">
                        <a:avLst/>
                      </a:prstGeom>
                      <a:noFill/>
                      <a:ln>
                        <a:noFill/>
                      </a:ln>
                      <a:effectLst/>
                    </p:spPr>
                  </p:pic>
                </p:oleObj>
              </mc:Fallback>
            </mc:AlternateContent>
          </a:graphicData>
        </a:graphic>
      </p:graphicFrame>
      <p:sp>
        <p:nvSpPr>
          <p:cNvPr id="38" name="Rectangle 9"/>
          <p:cNvSpPr>
            <a:spLocks noChangeArrowheads="1"/>
          </p:cNvSpPr>
          <p:nvPr/>
        </p:nvSpPr>
        <p:spPr bwMode="black">
          <a:xfrm>
            <a:off x="3359150" y="1700213"/>
            <a:ext cx="38417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个左闭右开的立方体的并集</a:t>
            </a:r>
          </a:p>
        </p:txBody>
      </p:sp>
      <p:grpSp>
        <p:nvGrpSpPr>
          <p:cNvPr id="39" name="Group 33"/>
          <p:cNvGrpSpPr>
            <a:grpSpLocks/>
          </p:cNvGrpSpPr>
          <p:nvPr/>
        </p:nvGrpSpPr>
        <p:grpSpPr bwMode="auto">
          <a:xfrm>
            <a:off x="2135188" y="2268540"/>
            <a:ext cx="4454526" cy="1689101"/>
            <a:chOff x="385" y="1429"/>
            <a:chExt cx="2806" cy="1064"/>
          </a:xfrm>
          <a:noFill/>
        </p:grpSpPr>
        <p:sp>
          <p:nvSpPr>
            <p:cNvPr id="40" name="Rectangle 7"/>
            <p:cNvSpPr>
              <a:spLocks noChangeArrowheads="1"/>
            </p:cNvSpPr>
            <p:nvPr/>
          </p:nvSpPr>
          <p:spPr bwMode="black">
            <a:xfrm>
              <a:off x="407" y="1434"/>
              <a:ext cx="500"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latin typeface="+mn-ea"/>
                  <a:ea typeface="+mn-ea"/>
                </a:rPr>
                <a:t>例如</a:t>
              </a:r>
            </a:p>
          </p:txBody>
        </p:sp>
        <p:graphicFrame>
          <p:nvGraphicFramePr>
            <p:cNvPr id="41" name="Object 10"/>
            <p:cNvGraphicFramePr>
              <a:graphicFrameLocks/>
            </p:cNvGraphicFramePr>
            <p:nvPr>
              <p:extLst>
                <p:ext uri="{D42A27DB-BD31-4B8C-83A1-F6EECF244321}">
                  <p14:modId xmlns:p14="http://schemas.microsoft.com/office/powerpoint/2010/main" val="2901687319"/>
                </p:ext>
              </p:extLst>
            </p:nvPr>
          </p:nvGraphicFramePr>
          <p:xfrm>
            <a:off x="923" y="1429"/>
            <a:ext cx="1443" cy="304"/>
          </p:xfrm>
          <a:graphic>
            <a:graphicData uri="http://schemas.openxmlformats.org/presentationml/2006/ole">
              <mc:AlternateContent xmlns:mc="http://schemas.openxmlformats.org/markup-compatibility/2006">
                <mc:Choice xmlns:v="urn:schemas-microsoft-com:vml" Requires="v">
                  <p:oleObj spid="_x0000_s197849" name="Equation" r:id="rId9" imgW="1206360" imgH="203040" progId="Equation.DSMT4">
                    <p:embed/>
                  </p:oleObj>
                </mc:Choice>
                <mc:Fallback>
                  <p:oleObj name="Equation" r:id="rId9" imgW="1206360" imgH="203040" progId="Equation.DSMT4">
                    <p:embed/>
                    <p:pic>
                      <p:nvPicPr>
                        <p:cNvPr id="26654" name="Object 10"/>
                        <p:cNvPicPr>
                          <a:picLocks noChangeArrowheads="1"/>
                        </p:cNvPicPr>
                        <p:nvPr/>
                      </p:nvPicPr>
                      <p:blipFill>
                        <a:blip r:embed="rId10"/>
                        <a:srcRect/>
                        <a:stretch>
                          <a:fillRect/>
                        </a:stretch>
                      </p:blipFill>
                      <p:spPr bwMode="black">
                        <a:xfrm>
                          <a:off x="923" y="1429"/>
                          <a:ext cx="1443" cy="304"/>
                        </a:xfrm>
                        <a:prstGeom prst="rect">
                          <a:avLst/>
                        </a:prstGeom>
                        <a:noFill/>
                        <a:ln>
                          <a:noFill/>
                        </a:ln>
                        <a:effectLst/>
                      </p:spPr>
                    </p:pic>
                  </p:oleObj>
                </mc:Fallback>
              </mc:AlternateContent>
            </a:graphicData>
          </a:graphic>
        </p:graphicFrame>
        <p:sp>
          <p:nvSpPr>
            <p:cNvPr id="42" name="Rectangle 19"/>
            <p:cNvSpPr>
              <a:spLocks noChangeArrowheads="1"/>
            </p:cNvSpPr>
            <p:nvPr/>
          </p:nvSpPr>
          <p:spPr bwMode="black">
            <a:xfrm>
              <a:off x="385" y="1797"/>
              <a:ext cx="1861" cy="2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solidFill>
                    <a:srgbClr val="FF0000"/>
                  </a:solidFill>
                  <a:latin typeface="+mn-ea"/>
                  <a:ea typeface="+mn-ea"/>
                </a:rPr>
                <a:t>记这些小超立方体为</a:t>
              </a:r>
            </a:p>
          </p:txBody>
        </p:sp>
        <p:graphicFrame>
          <p:nvGraphicFramePr>
            <p:cNvPr id="43" name="Object 20"/>
            <p:cNvGraphicFramePr>
              <a:graphicFrameLocks/>
            </p:cNvGraphicFramePr>
            <p:nvPr>
              <p:extLst>
                <p:ext uri="{D42A27DB-BD31-4B8C-83A1-F6EECF244321}">
                  <p14:modId xmlns:p14="http://schemas.microsoft.com/office/powerpoint/2010/main" val="876836264"/>
                </p:ext>
              </p:extLst>
            </p:nvPr>
          </p:nvGraphicFramePr>
          <p:xfrm>
            <a:off x="2176" y="1814"/>
            <a:ext cx="1015" cy="305"/>
          </p:xfrm>
          <a:graphic>
            <a:graphicData uri="http://schemas.openxmlformats.org/presentationml/2006/ole">
              <mc:AlternateContent xmlns:mc="http://schemas.openxmlformats.org/markup-compatibility/2006">
                <mc:Choice xmlns:v="urn:schemas-microsoft-com:vml" Requires="v">
                  <p:oleObj spid="_x0000_s197850" name="Equation" r:id="rId11" imgW="749160" imgH="228600" progId="Equation.DSMT4">
                    <p:embed/>
                  </p:oleObj>
                </mc:Choice>
                <mc:Fallback>
                  <p:oleObj name="Equation" r:id="rId11" imgW="749160" imgH="228600" progId="Equation.DSMT4">
                    <p:embed/>
                    <p:pic>
                      <p:nvPicPr>
                        <p:cNvPr id="26656" name="Object 20"/>
                        <p:cNvPicPr>
                          <a:picLocks noChangeArrowheads="1"/>
                        </p:cNvPicPr>
                        <p:nvPr/>
                      </p:nvPicPr>
                      <p:blipFill>
                        <a:blip r:embed="rId12"/>
                        <a:srcRect/>
                        <a:stretch>
                          <a:fillRect/>
                        </a:stretch>
                      </p:blipFill>
                      <p:spPr bwMode="black">
                        <a:xfrm>
                          <a:off x="2176" y="1814"/>
                          <a:ext cx="1015" cy="305"/>
                        </a:xfrm>
                        <a:prstGeom prst="rect">
                          <a:avLst/>
                        </a:prstGeom>
                        <a:noFill/>
                        <a:ln>
                          <a:noFill/>
                        </a:ln>
                        <a:effectLst/>
                      </p:spPr>
                    </p:pic>
                  </p:oleObj>
                </mc:Fallback>
              </mc:AlternateContent>
            </a:graphicData>
          </a:graphic>
        </p:graphicFrame>
        <p:sp>
          <p:nvSpPr>
            <p:cNvPr id="44" name="Rectangle 21"/>
            <p:cNvSpPr>
              <a:spLocks noChangeArrowheads="1"/>
            </p:cNvSpPr>
            <p:nvPr/>
          </p:nvSpPr>
          <p:spPr bwMode="black">
            <a:xfrm>
              <a:off x="385" y="2160"/>
              <a:ext cx="1652"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solidFill>
                    <a:srgbClr val="FF0000"/>
                  </a:solidFill>
                  <a:latin typeface="+mn-ea"/>
                  <a:ea typeface="+mn-ea"/>
                </a:rPr>
                <a:t>记它们的中心点为</a:t>
              </a:r>
            </a:p>
          </p:txBody>
        </p:sp>
        <p:graphicFrame>
          <p:nvGraphicFramePr>
            <p:cNvPr id="45" name="Object 22"/>
            <p:cNvGraphicFramePr>
              <a:graphicFrameLocks/>
            </p:cNvGraphicFramePr>
            <p:nvPr>
              <p:extLst>
                <p:ext uri="{D42A27DB-BD31-4B8C-83A1-F6EECF244321}">
                  <p14:modId xmlns:p14="http://schemas.microsoft.com/office/powerpoint/2010/main" val="4021387898"/>
                </p:ext>
              </p:extLst>
            </p:nvPr>
          </p:nvGraphicFramePr>
          <p:xfrm>
            <a:off x="2006" y="2105"/>
            <a:ext cx="1014" cy="388"/>
          </p:xfrm>
          <a:graphic>
            <a:graphicData uri="http://schemas.openxmlformats.org/presentationml/2006/ole">
              <mc:AlternateContent xmlns:mc="http://schemas.openxmlformats.org/markup-compatibility/2006">
                <mc:Choice xmlns:v="urn:schemas-microsoft-com:vml" Requires="v">
                  <p:oleObj spid="_x0000_s197851" name="Equation" r:id="rId13" imgW="711000" imgH="228600" progId="Equation.DSMT4">
                    <p:embed/>
                  </p:oleObj>
                </mc:Choice>
                <mc:Fallback>
                  <p:oleObj name="Equation" r:id="rId13" imgW="711000" imgH="228600" progId="Equation.DSMT4">
                    <p:embed/>
                    <p:pic>
                      <p:nvPicPr>
                        <p:cNvPr id="26658" name="Object 22"/>
                        <p:cNvPicPr>
                          <a:picLocks noChangeArrowheads="1"/>
                        </p:cNvPicPr>
                        <p:nvPr/>
                      </p:nvPicPr>
                      <p:blipFill>
                        <a:blip r:embed="rId14"/>
                        <a:srcRect/>
                        <a:stretch>
                          <a:fillRect/>
                        </a:stretch>
                      </p:blipFill>
                      <p:spPr bwMode="black">
                        <a:xfrm>
                          <a:off x="2006" y="2105"/>
                          <a:ext cx="1014" cy="388"/>
                        </a:xfrm>
                        <a:prstGeom prst="rect">
                          <a:avLst/>
                        </a:prstGeom>
                        <a:noFill/>
                        <a:ln>
                          <a:noFill/>
                        </a:ln>
                        <a:effectLst/>
                      </p:spPr>
                    </p:pic>
                  </p:oleObj>
                </mc:Fallback>
              </mc:AlternateContent>
            </a:graphicData>
          </a:graphic>
        </p:graphicFrame>
      </p:grpSp>
      <p:sp>
        <p:nvSpPr>
          <p:cNvPr id="46" name="Rectangle 23"/>
          <p:cNvSpPr>
            <a:spLocks noChangeArrowheads="1"/>
          </p:cNvSpPr>
          <p:nvPr/>
        </p:nvSpPr>
        <p:spPr bwMode="black">
          <a:xfrm>
            <a:off x="2135189" y="4025900"/>
            <a:ext cx="2401887"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solidFill>
                  <a:srgbClr val="FF0000"/>
                </a:solidFill>
                <a:latin typeface="+mn-ea"/>
                <a:ea typeface="+mn-ea"/>
              </a:rPr>
              <a:t>定义超钟型函数</a:t>
            </a:r>
            <a:r>
              <a:rPr kumimoji="1" lang="en-US" altLang="zh-CN" sz="2400" b="0" dirty="0">
                <a:solidFill>
                  <a:srgbClr val="FF0000"/>
                </a:solidFill>
                <a:latin typeface="+mn-ea"/>
                <a:ea typeface="+mn-ea"/>
              </a:rPr>
              <a:t>:</a:t>
            </a:r>
          </a:p>
        </p:txBody>
      </p:sp>
      <p:graphicFrame>
        <p:nvGraphicFramePr>
          <p:cNvPr id="47" name="Object 24"/>
          <p:cNvGraphicFramePr>
            <a:graphicFrameLocks/>
          </p:cNvGraphicFramePr>
          <p:nvPr>
            <p:extLst>
              <p:ext uri="{D42A27DB-BD31-4B8C-83A1-F6EECF244321}">
                <p14:modId xmlns:p14="http://schemas.microsoft.com/office/powerpoint/2010/main" val="2992041062"/>
              </p:ext>
            </p:extLst>
          </p:nvPr>
        </p:nvGraphicFramePr>
        <p:xfrm>
          <a:off x="4475706" y="3836445"/>
          <a:ext cx="3159124" cy="910275"/>
        </p:xfrm>
        <a:graphic>
          <a:graphicData uri="http://schemas.openxmlformats.org/presentationml/2006/ole">
            <mc:AlternateContent xmlns:mc="http://schemas.openxmlformats.org/markup-compatibility/2006">
              <mc:Choice xmlns:v="urn:schemas-microsoft-com:vml" Requires="v">
                <p:oleObj spid="_x0000_s197852" name="Equation" r:id="rId15" imgW="1676160" imgH="431640" progId="Equation.DSMT4">
                  <p:embed/>
                </p:oleObj>
              </mc:Choice>
              <mc:Fallback>
                <p:oleObj name="Equation" r:id="rId15" imgW="1676160" imgH="431640" progId="Equation.DSMT4">
                  <p:embed/>
                  <p:pic>
                    <p:nvPicPr>
                      <p:cNvPr id="373784" name="Object 24"/>
                      <p:cNvPicPr>
                        <a:picLocks noChangeArrowheads="1"/>
                      </p:cNvPicPr>
                      <p:nvPr/>
                    </p:nvPicPr>
                    <p:blipFill>
                      <a:blip r:embed="rId16"/>
                      <a:srcRect/>
                      <a:stretch>
                        <a:fillRect/>
                      </a:stretch>
                    </p:blipFill>
                    <p:spPr bwMode="black">
                      <a:xfrm>
                        <a:off x="4475706" y="3836445"/>
                        <a:ext cx="3159124" cy="910275"/>
                      </a:xfrm>
                      <a:prstGeom prst="rect">
                        <a:avLst/>
                      </a:prstGeom>
                      <a:noFill/>
                      <a:ln>
                        <a:noFill/>
                      </a:ln>
                      <a:effectLst/>
                    </p:spPr>
                  </p:pic>
                </p:oleObj>
              </mc:Fallback>
            </mc:AlternateContent>
          </a:graphicData>
        </a:graphic>
      </p:graphicFrame>
      <p:sp>
        <p:nvSpPr>
          <p:cNvPr id="48" name="Rectangle 25"/>
          <p:cNvSpPr>
            <a:spLocks noChangeArrowheads="1"/>
          </p:cNvSpPr>
          <p:nvPr/>
        </p:nvSpPr>
        <p:spPr bwMode="black">
          <a:xfrm>
            <a:off x="2208213" y="5084763"/>
            <a:ext cx="4889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则</a:t>
            </a:r>
          </a:p>
        </p:txBody>
      </p:sp>
      <p:graphicFrame>
        <p:nvGraphicFramePr>
          <p:cNvPr id="49" name="Object 26"/>
          <p:cNvGraphicFramePr>
            <a:graphicFrameLocks/>
          </p:cNvGraphicFramePr>
          <p:nvPr>
            <p:extLst>
              <p:ext uri="{D42A27DB-BD31-4B8C-83A1-F6EECF244321}">
                <p14:modId xmlns:p14="http://schemas.microsoft.com/office/powerpoint/2010/main" val="3812740461"/>
              </p:ext>
            </p:extLst>
          </p:nvPr>
        </p:nvGraphicFramePr>
        <p:xfrm>
          <a:off x="2651126" y="4977379"/>
          <a:ext cx="4785160" cy="632263"/>
        </p:xfrm>
        <a:graphic>
          <a:graphicData uri="http://schemas.openxmlformats.org/presentationml/2006/ole">
            <mc:AlternateContent xmlns:mc="http://schemas.openxmlformats.org/markup-compatibility/2006">
              <mc:Choice xmlns:v="urn:schemas-microsoft-com:vml" Requires="v">
                <p:oleObj spid="_x0000_s197853" name="Equation" r:id="rId17" imgW="2222280" imgH="228600" progId="Equation.DSMT4">
                  <p:embed/>
                </p:oleObj>
              </mc:Choice>
              <mc:Fallback>
                <p:oleObj name="Equation" r:id="rId17" imgW="2222280" imgH="228600" progId="Equation.DSMT4">
                  <p:embed/>
                  <p:pic>
                    <p:nvPicPr>
                      <p:cNvPr id="373786" name="Object 26"/>
                      <p:cNvPicPr>
                        <a:picLocks noChangeArrowheads="1"/>
                      </p:cNvPicPr>
                      <p:nvPr/>
                    </p:nvPicPr>
                    <p:blipFill>
                      <a:blip r:embed="rId18"/>
                      <a:srcRect/>
                      <a:stretch>
                        <a:fillRect/>
                      </a:stretch>
                    </p:blipFill>
                    <p:spPr bwMode="black">
                      <a:xfrm>
                        <a:off x="2651126" y="4977379"/>
                        <a:ext cx="4785160" cy="632263"/>
                      </a:xfrm>
                      <a:prstGeom prst="rect">
                        <a:avLst/>
                      </a:prstGeom>
                      <a:noFill/>
                      <a:ln>
                        <a:noFill/>
                      </a:ln>
                      <a:effectLst/>
                    </p:spPr>
                  </p:pic>
                </p:oleObj>
              </mc:Fallback>
            </mc:AlternateContent>
          </a:graphicData>
        </a:graphic>
      </p:graphicFrame>
      <p:sp>
        <p:nvSpPr>
          <p:cNvPr id="50" name="Rectangle 27"/>
          <p:cNvSpPr>
            <a:spLocks noChangeArrowheads="1"/>
          </p:cNvSpPr>
          <p:nvPr/>
        </p:nvSpPr>
        <p:spPr bwMode="black">
          <a:xfrm>
            <a:off x="2208213" y="5516563"/>
            <a:ext cx="17081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利用连续性</a:t>
            </a:r>
          </a:p>
        </p:txBody>
      </p:sp>
      <p:graphicFrame>
        <p:nvGraphicFramePr>
          <p:cNvPr id="51" name="Object 28"/>
          <p:cNvGraphicFramePr>
            <a:graphicFrameLocks/>
          </p:cNvGraphicFramePr>
          <p:nvPr>
            <p:extLst>
              <p:ext uri="{D42A27DB-BD31-4B8C-83A1-F6EECF244321}">
                <p14:modId xmlns:p14="http://schemas.microsoft.com/office/powerpoint/2010/main" val="3880403676"/>
              </p:ext>
            </p:extLst>
          </p:nvPr>
        </p:nvGraphicFramePr>
        <p:xfrm>
          <a:off x="3824397" y="5476857"/>
          <a:ext cx="4145399" cy="627063"/>
        </p:xfrm>
        <a:graphic>
          <a:graphicData uri="http://schemas.openxmlformats.org/presentationml/2006/ole">
            <mc:AlternateContent xmlns:mc="http://schemas.openxmlformats.org/markup-compatibility/2006">
              <mc:Choice xmlns:v="urn:schemas-microsoft-com:vml" Requires="v">
                <p:oleObj spid="_x0000_s197854" name="Equation" r:id="rId19" imgW="1841400" imgH="291960" progId="Equation.DSMT4">
                  <p:embed/>
                </p:oleObj>
              </mc:Choice>
              <mc:Fallback>
                <p:oleObj name="Equation" r:id="rId19" imgW="1841400" imgH="291960" progId="Equation.DSMT4">
                  <p:embed/>
                  <p:pic>
                    <p:nvPicPr>
                      <p:cNvPr id="373788" name="Object 28"/>
                      <p:cNvPicPr>
                        <a:picLocks noChangeArrowheads="1"/>
                      </p:cNvPicPr>
                      <p:nvPr/>
                    </p:nvPicPr>
                    <p:blipFill>
                      <a:blip r:embed="rId20"/>
                      <a:srcRect/>
                      <a:stretch>
                        <a:fillRect/>
                      </a:stretch>
                    </p:blipFill>
                    <p:spPr bwMode="black">
                      <a:xfrm>
                        <a:off x="3824397" y="5476857"/>
                        <a:ext cx="4145399" cy="627063"/>
                      </a:xfrm>
                      <a:prstGeom prst="rect">
                        <a:avLst/>
                      </a:prstGeom>
                      <a:noFill/>
                      <a:ln>
                        <a:noFill/>
                      </a:ln>
                      <a:effectLst/>
                    </p:spPr>
                  </p:pic>
                </p:oleObj>
              </mc:Fallback>
            </mc:AlternateContent>
          </a:graphicData>
        </a:graphic>
      </p:graphicFrame>
      <p:grpSp>
        <p:nvGrpSpPr>
          <p:cNvPr id="52" name="Group 32"/>
          <p:cNvGrpSpPr>
            <a:grpSpLocks/>
          </p:cNvGrpSpPr>
          <p:nvPr/>
        </p:nvGrpSpPr>
        <p:grpSpPr bwMode="auto">
          <a:xfrm>
            <a:off x="8112126" y="2163763"/>
            <a:ext cx="2074863" cy="2057400"/>
            <a:chOff x="4150" y="1363"/>
            <a:chExt cx="1307" cy="1296"/>
          </a:xfrm>
          <a:noFill/>
        </p:grpSpPr>
        <p:sp>
          <p:nvSpPr>
            <p:cNvPr id="53" name="Line 11"/>
            <p:cNvSpPr>
              <a:spLocks noChangeShapeType="1"/>
            </p:cNvSpPr>
            <p:nvPr/>
          </p:nvSpPr>
          <p:spPr bwMode="black">
            <a:xfrm>
              <a:off x="4150" y="1363"/>
              <a:ext cx="0" cy="1296"/>
            </a:xfrm>
            <a:prstGeom prst="line">
              <a:avLst/>
            </a:prstGeom>
            <a:grpFill/>
            <a:ln w="38100">
              <a:solidFill>
                <a:srgbClr val="003300"/>
              </a:solidFill>
              <a:round/>
              <a:headEnd/>
              <a:tailEnd/>
            </a:ln>
          </p:spPr>
          <p:txBody>
            <a:bodyPr/>
            <a:lstStyle/>
            <a:p>
              <a:endParaRPr lang="zh-CN" altLang="en-US">
                <a:latin typeface="+mn-ea"/>
              </a:endParaRPr>
            </a:p>
          </p:txBody>
        </p:sp>
        <p:sp>
          <p:nvSpPr>
            <p:cNvPr id="54" name="Line 12"/>
            <p:cNvSpPr>
              <a:spLocks noChangeShapeType="1"/>
            </p:cNvSpPr>
            <p:nvPr/>
          </p:nvSpPr>
          <p:spPr bwMode="black">
            <a:xfrm>
              <a:off x="5446" y="1363"/>
              <a:ext cx="0" cy="1296"/>
            </a:xfrm>
            <a:prstGeom prst="line">
              <a:avLst/>
            </a:prstGeom>
            <a:grpFill/>
            <a:ln w="38100">
              <a:solidFill>
                <a:srgbClr val="003300"/>
              </a:solidFill>
              <a:round/>
              <a:headEnd/>
              <a:tailEnd/>
            </a:ln>
          </p:spPr>
          <p:txBody>
            <a:bodyPr/>
            <a:lstStyle/>
            <a:p>
              <a:endParaRPr lang="zh-CN" altLang="en-US">
                <a:latin typeface="+mn-ea"/>
              </a:endParaRPr>
            </a:p>
          </p:txBody>
        </p:sp>
        <p:sp>
          <p:nvSpPr>
            <p:cNvPr id="55" name="Line 13"/>
            <p:cNvSpPr>
              <a:spLocks noChangeShapeType="1"/>
            </p:cNvSpPr>
            <p:nvPr/>
          </p:nvSpPr>
          <p:spPr bwMode="black">
            <a:xfrm rot="-5400000">
              <a:off x="4798" y="2011"/>
              <a:ext cx="0" cy="1296"/>
            </a:xfrm>
            <a:prstGeom prst="line">
              <a:avLst/>
            </a:prstGeom>
            <a:grpFill/>
            <a:ln w="38100">
              <a:solidFill>
                <a:srgbClr val="003300"/>
              </a:solidFill>
              <a:round/>
              <a:headEnd/>
              <a:tailEnd/>
            </a:ln>
          </p:spPr>
          <p:txBody>
            <a:bodyPr/>
            <a:lstStyle/>
            <a:p>
              <a:endParaRPr lang="zh-CN" altLang="en-US">
                <a:latin typeface="+mn-ea"/>
              </a:endParaRPr>
            </a:p>
          </p:txBody>
        </p:sp>
        <p:sp>
          <p:nvSpPr>
            <p:cNvPr id="56" name="Line 14"/>
            <p:cNvSpPr>
              <a:spLocks noChangeShapeType="1"/>
            </p:cNvSpPr>
            <p:nvPr/>
          </p:nvSpPr>
          <p:spPr bwMode="black">
            <a:xfrm rot="-5400000">
              <a:off x="4798" y="715"/>
              <a:ext cx="0" cy="1296"/>
            </a:xfrm>
            <a:prstGeom prst="line">
              <a:avLst/>
            </a:prstGeom>
            <a:grpFill/>
            <a:ln w="38100">
              <a:solidFill>
                <a:srgbClr val="003300"/>
              </a:solidFill>
              <a:round/>
              <a:headEnd/>
              <a:tailEnd/>
            </a:ln>
          </p:spPr>
          <p:txBody>
            <a:bodyPr/>
            <a:lstStyle/>
            <a:p>
              <a:endParaRPr lang="zh-CN" altLang="en-US">
                <a:latin typeface="+mn-ea"/>
              </a:endParaRPr>
            </a:p>
          </p:txBody>
        </p:sp>
        <p:sp>
          <p:nvSpPr>
            <p:cNvPr id="57" name="Line 15"/>
            <p:cNvSpPr>
              <a:spLocks noChangeShapeType="1"/>
            </p:cNvSpPr>
            <p:nvPr/>
          </p:nvSpPr>
          <p:spPr bwMode="black">
            <a:xfrm rot="-5400000">
              <a:off x="4809" y="1109"/>
              <a:ext cx="0" cy="1296"/>
            </a:xfrm>
            <a:prstGeom prst="line">
              <a:avLst/>
            </a:prstGeom>
            <a:grpFill/>
            <a:ln w="38100">
              <a:solidFill>
                <a:srgbClr val="003300"/>
              </a:solidFill>
              <a:prstDash val="sysDot"/>
              <a:round/>
              <a:headEnd/>
              <a:tailEnd/>
            </a:ln>
          </p:spPr>
          <p:txBody>
            <a:bodyPr/>
            <a:lstStyle/>
            <a:p>
              <a:endParaRPr lang="zh-CN" altLang="en-US">
                <a:latin typeface="+mn-ea"/>
              </a:endParaRPr>
            </a:p>
          </p:txBody>
        </p:sp>
        <p:sp>
          <p:nvSpPr>
            <p:cNvPr id="58" name="Line 16"/>
            <p:cNvSpPr>
              <a:spLocks noChangeShapeType="1"/>
            </p:cNvSpPr>
            <p:nvPr/>
          </p:nvSpPr>
          <p:spPr bwMode="black">
            <a:xfrm>
              <a:off x="5014" y="1363"/>
              <a:ext cx="0" cy="1296"/>
            </a:xfrm>
            <a:prstGeom prst="line">
              <a:avLst/>
            </a:prstGeom>
            <a:grpFill/>
            <a:ln w="38100">
              <a:solidFill>
                <a:srgbClr val="003300"/>
              </a:solidFill>
              <a:prstDash val="sysDot"/>
              <a:round/>
              <a:headEnd/>
              <a:tailEnd/>
            </a:ln>
          </p:spPr>
          <p:txBody>
            <a:bodyPr/>
            <a:lstStyle/>
            <a:p>
              <a:endParaRPr lang="zh-CN" altLang="en-US">
                <a:latin typeface="+mn-ea"/>
              </a:endParaRPr>
            </a:p>
          </p:txBody>
        </p:sp>
        <p:sp>
          <p:nvSpPr>
            <p:cNvPr id="59" name="Line 17"/>
            <p:cNvSpPr>
              <a:spLocks noChangeShapeType="1"/>
            </p:cNvSpPr>
            <p:nvPr/>
          </p:nvSpPr>
          <p:spPr bwMode="black">
            <a:xfrm rot="10800000">
              <a:off x="4582" y="1363"/>
              <a:ext cx="0" cy="1296"/>
            </a:xfrm>
            <a:prstGeom prst="line">
              <a:avLst/>
            </a:prstGeom>
            <a:grpFill/>
            <a:ln w="38100">
              <a:solidFill>
                <a:srgbClr val="003300"/>
              </a:solidFill>
              <a:prstDash val="sysDot"/>
              <a:round/>
              <a:headEnd/>
              <a:tailEnd/>
            </a:ln>
          </p:spPr>
          <p:txBody>
            <a:bodyPr/>
            <a:lstStyle/>
            <a:p>
              <a:endParaRPr lang="zh-CN" altLang="en-US">
                <a:latin typeface="+mn-ea"/>
              </a:endParaRPr>
            </a:p>
          </p:txBody>
        </p:sp>
        <p:sp>
          <p:nvSpPr>
            <p:cNvPr id="60" name="Line 18"/>
            <p:cNvSpPr>
              <a:spLocks noChangeShapeType="1"/>
            </p:cNvSpPr>
            <p:nvPr/>
          </p:nvSpPr>
          <p:spPr bwMode="black">
            <a:xfrm rot="-5400000">
              <a:off x="4798" y="1579"/>
              <a:ext cx="0" cy="1296"/>
            </a:xfrm>
            <a:prstGeom prst="line">
              <a:avLst/>
            </a:prstGeom>
            <a:grpFill/>
            <a:ln w="38100">
              <a:solidFill>
                <a:srgbClr val="003300"/>
              </a:solidFill>
              <a:prstDash val="sysDot"/>
              <a:round/>
              <a:headEnd/>
              <a:tailEnd/>
            </a:ln>
          </p:spPr>
          <p:txBody>
            <a:bodyPr/>
            <a:lstStyle/>
            <a:p>
              <a:endParaRPr lang="zh-CN" altLang="en-US">
                <a:latin typeface="+mn-ea"/>
              </a:endParaRPr>
            </a:p>
          </p:txBody>
        </p:sp>
        <p:graphicFrame>
          <p:nvGraphicFramePr>
            <p:cNvPr id="61" name="Object 29"/>
            <p:cNvGraphicFramePr>
              <a:graphicFrameLocks/>
            </p:cNvGraphicFramePr>
            <p:nvPr/>
          </p:nvGraphicFramePr>
          <p:xfrm>
            <a:off x="4696" y="1733"/>
            <a:ext cx="277" cy="378"/>
          </p:xfrm>
          <a:graphic>
            <a:graphicData uri="http://schemas.openxmlformats.org/presentationml/2006/ole">
              <mc:AlternateContent xmlns:mc="http://schemas.openxmlformats.org/markup-compatibility/2006">
                <mc:Choice xmlns:v="urn:schemas-microsoft-com:vml" Requires="v">
                  <p:oleObj spid="_x0000_s197855" name="Equation" r:id="rId21" imgW="57240" imgH="123735" progId="Equation.DSMT4">
                    <p:embed/>
                  </p:oleObj>
                </mc:Choice>
                <mc:Fallback>
                  <p:oleObj name="Equation" r:id="rId21" imgW="57240" imgH="123735" progId="Equation.DSMT4">
                    <p:embed/>
                    <p:pic>
                      <p:nvPicPr>
                        <p:cNvPr id="26651" name="Object 2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black">
                        <a:xfrm>
                          <a:off x="4696" y="1733"/>
                          <a:ext cx="277" cy="3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 name="Text Box 30"/>
            <p:cNvSpPr txBox="1">
              <a:spLocks noChangeArrowheads="1"/>
            </p:cNvSpPr>
            <p:nvPr/>
          </p:nvSpPr>
          <p:spPr bwMode="auto">
            <a:xfrm>
              <a:off x="4615" y="1901"/>
              <a:ext cx="204" cy="291"/>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pPr>
              <a:r>
                <a:rPr kumimoji="1" lang="zh-CN" altLang="en-US" sz="2400" b="0">
                  <a:latin typeface="+mn-ea"/>
                  <a:ea typeface="+mn-ea"/>
                </a:rPr>
                <a:t>*</a:t>
              </a:r>
            </a:p>
          </p:txBody>
        </p:sp>
      </p:grpSp>
      <p:sp>
        <p:nvSpPr>
          <p:cNvPr id="63" name="TextBox 3"/>
          <p:cNvSpPr txBox="1"/>
          <p:nvPr/>
        </p:nvSpPr>
        <p:spPr>
          <a:xfrm>
            <a:off x="8218489" y="5237163"/>
            <a:ext cx="2016125" cy="923330"/>
          </a:xfrm>
          <a:prstGeom prst="rect">
            <a:avLst/>
          </a:prstGeom>
          <a:noFill/>
        </p:spPr>
        <p:style>
          <a:lnRef idx="2">
            <a:schemeClr val="accent3"/>
          </a:lnRef>
          <a:fillRef idx="1">
            <a:schemeClr val="lt1"/>
          </a:fillRef>
          <a:effectRef idx="0">
            <a:schemeClr val="accent3"/>
          </a:effectRef>
          <a:fontRef idx="minor">
            <a:schemeClr val="dk1"/>
          </a:fontRef>
        </p:style>
        <p:txBody>
          <a:bodyPr>
            <a:spAutoFit/>
          </a:bodyPr>
          <a:lstStyle/>
          <a:p>
            <a:pPr>
              <a:defRPr/>
            </a:pPr>
            <a:r>
              <a:rPr lang="zh-CN" altLang="en-US" dirty="0">
                <a:solidFill>
                  <a:schemeClr val="tx1"/>
                </a:solidFill>
                <a:latin typeface="+mn-ea"/>
              </a:rPr>
              <a:t>说明：可以用</a:t>
            </a:r>
            <a:r>
              <a:rPr lang="zh-CN" altLang="en-US" dirty="0">
                <a:solidFill>
                  <a:srgbClr val="FF0000"/>
                </a:solidFill>
                <a:latin typeface="+mn-ea"/>
              </a:rPr>
              <a:t>超钟形函数逼近任意形式原函数！</a:t>
            </a:r>
          </a:p>
        </p:txBody>
      </p:sp>
    </p:spTree>
    <p:extLst>
      <p:ext uri="{BB962C8B-B14F-4D97-AF65-F5344CB8AC3E}">
        <p14:creationId xmlns:p14="http://schemas.microsoft.com/office/powerpoint/2010/main" val="12309831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500" fill="hold"/>
                                        <p:tgtEl>
                                          <p:spTgt spid="52"/>
                                        </p:tgtEl>
                                        <p:attrNameLst>
                                          <p:attrName>ppt_x</p:attrName>
                                        </p:attrNameLst>
                                      </p:cBhvr>
                                      <p:tavLst>
                                        <p:tav tm="0">
                                          <p:val>
                                            <p:strVal val="1+#ppt_w/2"/>
                                          </p:val>
                                        </p:tav>
                                        <p:tav tm="100000">
                                          <p:val>
                                            <p:strVal val="#ppt_x"/>
                                          </p:val>
                                        </p:tav>
                                      </p:tavLst>
                                    </p:anim>
                                    <p:anim calcmode="lin" valueType="num">
                                      <p:cBhvr additive="base">
                                        <p:cTn id="13"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up)">
                                      <p:cBhvr>
                                        <p:cTn id="18" dur="500"/>
                                        <p:tgtEl>
                                          <p:spTgt spid="47"/>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up)">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par>
                                <p:cTn id="27" presetID="22" presetClass="entr" presetSubtype="1"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up)">
                                      <p:cBhvr>
                                        <p:cTn id="29" dur="500"/>
                                        <p:tgtEl>
                                          <p:spTgt spid="49"/>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up)">
                                      <p:cBhvr>
                                        <p:cTn id="32" dur="500"/>
                                        <p:tgtEl>
                                          <p:spTgt spid="50"/>
                                        </p:tgtEl>
                                      </p:cBhvr>
                                    </p:animEffect>
                                  </p:childTnLst>
                                </p:cTn>
                              </p:par>
                              <p:par>
                                <p:cTn id="33" presetID="22" presetClass="entr" presetSubtype="1"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barn(outVertical)">
                                      <p:cBhvr>
                                        <p:cTn id="4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0" grpId="0"/>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marL="1371600" lvl="2" indent="-457200">
              <a:lnSpc>
                <a:spcPct val="150000"/>
              </a:lnSpc>
              <a:buFont typeface="+mj-ea"/>
              <a:buAutoNum type="circleNumDbPlain" startAt="2"/>
            </a:pPr>
            <a:r>
              <a:rPr lang="zh-CN" altLang="en-US" sz="2200" dirty="0"/>
              <a:t>辐射基函数类神经网络</a:t>
            </a:r>
          </a:p>
          <a:p>
            <a:pPr marL="457200" lvl="1" indent="0">
              <a:lnSpc>
                <a:spcPct val="150000"/>
              </a:lnSpc>
              <a:buNone/>
            </a:pPr>
            <a:endParaRPr lang="zh-CN" altLang="en-US" sz="2800" dirty="0"/>
          </a:p>
          <a:p>
            <a:pPr marL="457200" lvl="1" indent="0">
              <a:lnSpc>
                <a:spcPct val="150000"/>
              </a:lnSpc>
              <a:buNone/>
            </a:pP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25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12" name="Object 10"/>
          <p:cNvGraphicFramePr>
            <a:graphicFrameLocks/>
          </p:cNvGraphicFramePr>
          <p:nvPr>
            <p:extLst>
              <p:ext uri="{D42A27DB-BD31-4B8C-83A1-F6EECF244321}">
                <p14:modId xmlns:p14="http://schemas.microsoft.com/office/powerpoint/2010/main" val="3982186443"/>
              </p:ext>
            </p:extLst>
          </p:nvPr>
        </p:nvGraphicFramePr>
        <p:xfrm>
          <a:off x="3983038" y="3582293"/>
          <a:ext cx="3553456" cy="909473"/>
        </p:xfrm>
        <a:graphic>
          <a:graphicData uri="http://schemas.openxmlformats.org/presentationml/2006/ole">
            <mc:AlternateContent xmlns:mc="http://schemas.openxmlformats.org/markup-compatibility/2006">
              <mc:Choice xmlns:v="urn:schemas-microsoft-com:vml" Requires="v">
                <p:oleObj spid="_x0000_s199854" name="Equation" r:id="rId3" imgW="1676160" imgH="431640" progId="Equation.DSMT4">
                  <p:embed/>
                </p:oleObj>
              </mc:Choice>
              <mc:Fallback>
                <p:oleObj name="Equation" r:id="rId3" imgW="1676160" imgH="431640" progId="Equation.DSMT4">
                  <p:embed/>
                  <p:pic>
                    <p:nvPicPr>
                      <p:cNvPr id="27658" name="Object 10"/>
                      <p:cNvPicPr>
                        <a:picLocks noChangeArrowheads="1"/>
                      </p:cNvPicPr>
                      <p:nvPr/>
                    </p:nvPicPr>
                    <p:blipFill>
                      <a:blip r:embed="rId4"/>
                      <a:srcRect/>
                      <a:stretch>
                        <a:fillRect/>
                      </a:stretch>
                    </p:blipFill>
                    <p:spPr bwMode="black">
                      <a:xfrm>
                        <a:off x="3983038" y="3582293"/>
                        <a:ext cx="3553456" cy="909473"/>
                      </a:xfrm>
                      <a:prstGeom prst="rect">
                        <a:avLst/>
                      </a:prstGeom>
                      <a:noFill/>
                      <a:ln>
                        <a:noFill/>
                      </a:ln>
                      <a:effectLst/>
                    </p:spPr>
                  </p:pic>
                </p:oleObj>
              </mc:Fallback>
            </mc:AlternateContent>
          </a:graphicData>
        </a:graphic>
      </p:graphicFrame>
      <p:sp>
        <p:nvSpPr>
          <p:cNvPr id="14" name="Rectangle 11"/>
          <p:cNvSpPr>
            <a:spLocks noChangeArrowheads="1"/>
          </p:cNvSpPr>
          <p:nvPr/>
        </p:nvSpPr>
        <p:spPr bwMode="black">
          <a:xfrm>
            <a:off x="2337148" y="3811036"/>
            <a:ext cx="2252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dirty="0">
                <a:latin typeface="+mn-ea"/>
                <a:ea typeface="+mn-ea"/>
              </a:rPr>
              <a:t>与超钟形函数</a:t>
            </a:r>
          </a:p>
        </p:txBody>
      </p:sp>
      <p:sp>
        <p:nvSpPr>
          <p:cNvPr id="15" name="Rectangle 13"/>
          <p:cNvSpPr>
            <a:spLocks noChangeArrowheads="1"/>
          </p:cNvSpPr>
          <p:nvPr/>
        </p:nvSpPr>
        <p:spPr bwMode="black">
          <a:xfrm>
            <a:off x="2910019" y="43142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a:latin typeface="+mn-ea"/>
                <a:ea typeface="+mn-ea"/>
              </a:rPr>
              <a:t>选择</a:t>
            </a:r>
          </a:p>
        </p:txBody>
      </p:sp>
      <p:grpSp>
        <p:nvGrpSpPr>
          <p:cNvPr id="18" name="组合 17"/>
          <p:cNvGrpSpPr>
            <a:grpSpLocks/>
          </p:cNvGrpSpPr>
          <p:nvPr/>
        </p:nvGrpSpPr>
        <p:grpSpPr bwMode="auto">
          <a:xfrm>
            <a:off x="2267081" y="4629347"/>
            <a:ext cx="5302249" cy="918495"/>
            <a:chOff x="142875" y="4672760"/>
            <a:chExt cx="5043124" cy="918495"/>
          </a:xfrm>
        </p:grpSpPr>
        <p:graphicFrame>
          <p:nvGraphicFramePr>
            <p:cNvPr id="19" name="Object 12"/>
            <p:cNvGraphicFramePr>
              <a:graphicFrameLocks/>
            </p:cNvGraphicFramePr>
            <p:nvPr>
              <p:extLst>
                <p:ext uri="{D42A27DB-BD31-4B8C-83A1-F6EECF244321}">
                  <p14:modId xmlns:p14="http://schemas.microsoft.com/office/powerpoint/2010/main" val="579232103"/>
                </p:ext>
              </p:extLst>
            </p:nvPr>
          </p:nvGraphicFramePr>
          <p:xfrm>
            <a:off x="1314473" y="4850387"/>
            <a:ext cx="1507000" cy="591646"/>
          </p:xfrm>
          <a:graphic>
            <a:graphicData uri="http://schemas.openxmlformats.org/presentationml/2006/ole">
              <mc:AlternateContent xmlns:mc="http://schemas.openxmlformats.org/markup-compatibility/2006">
                <mc:Choice xmlns:v="urn:schemas-microsoft-com:vml" Requires="v">
                  <p:oleObj spid="_x0000_s199855" name="Equation" r:id="rId5" imgW="698400" imgH="228600" progId="Equation.DSMT4">
                    <p:embed/>
                  </p:oleObj>
                </mc:Choice>
                <mc:Fallback>
                  <p:oleObj name="Equation" r:id="rId5" imgW="698400" imgH="228600" progId="Equation.DSMT4">
                    <p:embed/>
                    <p:pic>
                      <p:nvPicPr>
                        <p:cNvPr id="27679" name="Object 12"/>
                        <p:cNvPicPr>
                          <a:picLocks noChangeArrowheads="1"/>
                        </p:cNvPicPr>
                        <p:nvPr/>
                      </p:nvPicPr>
                      <p:blipFill>
                        <a:blip r:embed="rId6"/>
                        <a:srcRect/>
                        <a:stretch>
                          <a:fillRect/>
                        </a:stretch>
                      </p:blipFill>
                      <p:spPr bwMode="black">
                        <a:xfrm>
                          <a:off x="1314473" y="4850387"/>
                          <a:ext cx="1507000" cy="591646"/>
                        </a:xfrm>
                        <a:prstGeom prst="rect">
                          <a:avLst/>
                        </a:prstGeom>
                        <a:noFill/>
                        <a:ln>
                          <a:noFill/>
                        </a:ln>
                        <a:effectLst/>
                      </p:spPr>
                    </p:pic>
                  </p:oleObj>
                </mc:Fallback>
              </mc:AlternateContent>
            </a:graphicData>
          </a:graphic>
        </p:graphicFrame>
        <p:graphicFrame>
          <p:nvGraphicFramePr>
            <p:cNvPr id="20" name="Object 14"/>
            <p:cNvGraphicFramePr>
              <a:graphicFrameLocks/>
            </p:cNvGraphicFramePr>
            <p:nvPr>
              <p:extLst>
                <p:ext uri="{D42A27DB-BD31-4B8C-83A1-F6EECF244321}">
                  <p14:modId xmlns:p14="http://schemas.microsoft.com/office/powerpoint/2010/main" val="1332698901"/>
                </p:ext>
              </p:extLst>
            </p:nvPr>
          </p:nvGraphicFramePr>
          <p:xfrm>
            <a:off x="2962144" y="4672760"/>
            <a:ext cx="2223855" cy="918495"/>
          </p:xfrm>
          <a:graphic>
            <a:graphicData uri="http://schemas.openxmlformats.org/presentationml/2006/ole">
              <mc:AlternateContent xmlns:mc="http://schemas.openxmlformats.org/markup-compatibility/2006">
                <mc:Choice xmlns:v="urn:schemas-microsoft-com:vml" Requires="v">
                  <p:oleObj spid="_x0000_s199856" name="Equation" r:id="rId7" imgW="1422360" imgH="482400" progId="Equation.DSMT4">
                    <p:embed/>
                  </p:oleObj>
                </mc:Choice>
                <mc:Fallback>
                  <p:oleObj name="Equation" r:id="rId7" imgW="1422360" imgH="482400" progId="Equation.DSMT4">
                    <p:embed/>
                    <p:pic>
                      <p:nvPicPr>
                        <p:cNvPr id="27680" name="Object 14"/>
                        <p:cNvPicPr>
                          <a:picLocks noChangeArrowheads="1"/>
                        </p:cNvPicPr>
                        <p:nvPr/>
                      </p:nvPicPr>
                      <p:blipFill>
                        <a:blip r:embed="rId8"/>
                        <a:srcRect/>
                        <a:stretch>
                          <a:fillRect/>
                        </a:stretch>
                      </p:blipFill>
                      <p:spPr bwMode="black">
                        <a:xfrm>
                          <a:off x="2962144" y="4672760"/>
                          <a:ext cx="2223855" cy="918495"/>
                        </a:xfrm>
                        <a:prstGeom prst="rect">
                          <a:avLst/>
                        </a:prstGeom>
                        <a:noFill/>
                        <a:ln>
                          <a:noFill/>
                        </a:ln>
                        <a:effectLst/>
                      </p:spPr>
                    </p:pic>
                  </p:oleObj>
                </mc:Fallback>
              </mc:AlternateContent>
            </a:graphicData>
          </a:graphic>
        </p:graphicFrame>
        <p:sp>
          <p:nvSpPr>
            <p:cNvPr id="21" name="Rectangle 15"/>
            <p:cNvSpPr>
              <a:spLocks noChangeArrowheads="1"/>
            </p:cNvSpPr>
            <p:nvPr/>
          </p:nvSpPr>
          <p:spPr bwMode="black">
            <a:xfrm>
              <a:off x="142875" y="4929188"/>
              <a:ext cx="11514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dirty="0">
                  <a:solidFill>
                    <a:srgbClr val="FF0000"/>
                  </a:solidFill>
                  <a:latin typeface="+mn-ea"/>
                  <a:ea typeface="+mn-ea"/>
                </a:rPr>
                <a:t>可以近似</a:t>
              </a:r>
            </a:p>
          </p:txBody>
        </p:sp>
      </p:grpSp>
      <p:grpSp>
        <p:nvGrpSpPr>
          <p:cNvPr id="22" name="组合 30"/>
          <p:cNvGrpSpPr>
            <a:grpSpLocks/>
          </p:cNvGrpSpPr>
          <p:nvPr/>
        </p:nvGrpSpPr>
        <p:grpSpPr bwMode="auto">
          <a:xfrm>
            <a:off x="3134533" y="5526588"/>
            <a:ext cx="1948776" cy="645050"/>
            <a:chOff x="1000100" y="5570027"/>
            <a:chExt cx="2214578" cy="645055"/>
          </a:xfrm>
          <a:noFill/>
        </p:grpSpPr>
        <p:sp>
          <p:nvSpPr>
            <p:cNvPr id="23" name="圆角矩形 22"/>
            <p:cNvSpPr/>
            <p:nvPr/>
          </p:nvSpPr>
          <p:spPr bwMode="auto">
            <a:xfrm>
              <a:off x="1000100" y="5572140"/>
              <a:ext cx="2214578" cy="642942"/>
            </a:xfrm>
            <a:prstGeom prst="roundRect">
              <a:avLst/>
            </a:prstGeom>
            <a:grpFill/>
            <a:ln>
              <a:solidFill>
                <a:schemeClr val="tx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defRPr/>
              </a:pPr>
              <a:endParaRPr lang="zh-CN" altLang="en-US" sz="1600">
                <a:solidFill>
                  <a:schemeClr val="tx1"/>
                </a:solidFill>
                <a:latin typeface="+mn-ea"/>
              </a:endParaRPr>
            </a:p>
          </p:txBody>
        </p:sp>
        <p:graphicFrame>
          <p:nvGraphicFramePr>
            <p:cNvPr id="24" name="Object 16"/>
            <p:cNvGraphicFramePr>
              <a:graphicFrameLocks/>
            </p:cNvGraphicFramePr>
            <p:nvPr>
              <p:extLst>
                <p:ext uri="{D42A27DB-BD31-4B8C-83A1-F6EECF244321}">
                  <p14:modId xmlns:p14="http://schemas.microsoft.com/office/powerpoint/2010/main" val="2819350552"/>
                </p:ext>
              </p:extLst>
            </p:nvPr>
          </p:nvGraphicFramePr>
          <p:xfrm>
            <a:off x="1105861" y="5570027"/>
            <a:ext cx="2108817" cy="638332"/>
          </p:xfrm>
          <a:graphic>
            <a:graphicData uri="http://schemas.openxmlformats.org/presentationml/2006/ole">
              <mc:AlternateContent xmlns:mc="http://schemas.openxmlformats.org/markup-compatibility/2006">
                <mc:Choice xmlns:v="urn:schemas-microsoft-com:vml" Requires="v">
                  <p:oleObj spid="_x0000_s199857" name="Equation" r:id="rId9" imgW="838080" imgH="228600" progId="Equation.DSMT4">
                    <p:embed/>
                  </p:oleObj>
                </mc:Choice>
                <mc:Fallback>
                  <p:oleObj name="Equation" r:id="rId9" imgW="838080" imgH="228600" progId="Equation.DSMT4">
                    <p:embed/>
                    <p:pic>
                      <p:nvPicPr>
                        <p:cNvPr id="27678" name="Object 16"/>
                        <p:cNvPicPr>
                          <a:picLocks noChangeArrowheads="1"/>
                        </p:cNvPicPr>
                        <p:nvPr/>
                      </p:nvPicPr>
                      <p:blipFill>
                        <a:blip r:embed="rId10"/>
                        <a:srcRect/>
                        <a:stretch>
                          <a:fillRect/>
                        </a:stretch>
                      </p:blipFill>
                      <p:spPr bwMode="black">
                        <a:xfrm>
                          <a:off x="1105861" y="5570027"/>
                          <a:ext cx="2108817" cy="638332"/>
                        </a:xfrm>
                        <a:prstGeom prst="rect">
                          <a:avLst/>
                        </a:prstGeom>
                        <a:noFill/>
                        <a:ln>
                          <a:noFill/>
                        </a:ln>
                        <a:effectLst/>
                      </p:spPr>
                    </p:pic>
                  </p:oleObj>
                </mc:Fallback>
              </mc:AlternateContent>
            </a:graphicData>
          </a:graphic>
        </p:graphicFrame>
      </p:grpSp>
      <p:graphicFrame>
        <p:nvGraphicFramePr>
          <p:cNvPr id="25" name="Object 17"/>
          <p:cNvGraphicFramePr>
            <a:graphicFrameLocks/>
          </p:cNvGraphicFramePr>
          <p:nvPr>
            <p:extLst>
              <p:ext uri="{D42A27DB-BD31-4B8C-83A1-F6EECF244321}">
                <p14:modId xmlns:p14="http://schemas.microsoft.com/office/powerpoint/2010/main" val="1840780293"/>
              </p:ext>
            </p:extLst>
          </p:nvPr>
        </p:nvGraphicFramePr>
        <p:xfrm>
          <a:off x="3570985" y="4166144"/>
          <a:ext cx="994230" cy="673244"/>
        </p:xfrm>
        <a:graphic>
          <a:graphicData uri="http://schemas.openxmlformats.org/presentationml/2006/ole">
            <mc:AlternateContent xmlns:mc="http://schemas.openxmlformats.org/markup-compatibility/2006">
              <mc:Choice xmlns:v="urn:schemas-microsoft-com:vml" Requires="v">
                <p:oleObj spid="_x0000_s199858" name="Equation" r:id="rId11" imgW="444240" imgH="228600" progId="Equation.DSMT4">
                  <p:embed/>
                </p:oleObj>
              </mc:Choice>
              <mc:Fallback>
                <p:oleObj name="Equation" r:id="rId11" imgW="444240" imgH="228600" progId="Equation.DSMT4">
                  <p:embed/>
                  <p:pic>
                    <p:nvPicPr>
                      <p:cNvPr id="27665" name="Object 17"/>
                      <p:cNvPicPr>
                        <a:picLocks noChangeArrowheads="1"/>
                      </p:cNvPicPr>
                      <p:nvPr/>
                    </p:nvPicPr>
                    <p:blipFill>
                      <a:blip r:embed="rId12"/>
                      <a:srcRect/>
                      <a:stretch>
                        <a:fillRect/>
                      </a:stretch>
                    </p:blipFill>
                    <p:spPr bwMode="black">
                      <a:xfrm>
                        <a:off x="3570985" y="4166144"/>
                        <a:ext cx="994230" cy="673244"/>
                      </a:xfrm>
                      <a:prstGeom prst="rect">
                        <a:avLst/>
                      </a:prstGeom>
                      <a:noFill/>
                      <a:ln>
                        <a:noFill/>
                      </a:ln>
                      <a:effectLst/>
                    </p:spPr>
                  </p:pic>
                </p:oleObj>
              </mc:Fallback>
            </mc:AlternateContent>
          </a:graphicData>
        </a:graphic>
      </p:graphicFrame>
      <p:sp>
        <p:nvSpPr>
          <p:cNvPr id="26" name="Rectangle 18"/>
          <p:cNvSpPr>
            <a:spLocks noChangeArrowheads="1"/>
          </p:cNvSpPr>
          <p:nvPr/>
        </p:nvSpPr>
        <p:spPr bwMode="auto">
          <a:xfrm>
            <a:off x="5553206" y="5671586"/>
            <a:ext cx="3686715" cy="400110"/>
          </a:xfrm>
          <a:prstGeom prst="rect">
            <a:avLst/>
          </a:prstGeom>
          <a:noFill/>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marL="342900" indent="-342900">
              <a:spcBef>
                <a:spcPct val="20000"/>
              </a:spcBef>
              <a:defRPr/>
            </a:pPr>
            <a:r>
              <a:rPr kumimoji="1" lang="zh-CN" altLang="en-US" sz="2000" dirty="0">
                <a:solidFill>
                  <a:srgbClr val="FF0000"/>
                </a:solidFill>
                <a:latin typeface="+mn-ea"/>
              </a:rPr>
              <a:t>用辐射基函数近似</a:t>
            </a:r>
            <a:r>
              <a:rPr kumimoji="1" lang="en-US" altLang="zh-CN" sz="2000" dirty="0" err="1">
                <a:solidFill>
                  <a:srgbClr val="FF0000"/>
                </a:solidFill>
                <a:latin typeface="+mn-ea"/>
              </a:rPr>
              <a:t>hstep</a:t>
            </a:r>
            <a:r>
              <a:rPr kumimoji="1" lang="zh-CN" altLang="en-US" sz="2000" dirty="0">
                <a:solidFill>
                  <a:srgbClr val="FF0000"/>
                </a:solidFill>
                <a:latin typeface="+mn-ea"/>
              </a:rPr>
              <a:t>函数！</a:t>
            </a:r>
          </a:p>
        </p:txBody>
      </p:sp>
      <p:grpSp>
        <p:nvGrpSpPr>
          <p:cNvPr id="27" name="组合 26"/>
          <p:cNvGrpSpPr>
            <a:grpSpLocks/>
          </p:cNvGrpSpPr>
          <p:nvPr/>
        </p:nvGrpSpPr>
        <p:grpSpPr bwMode="auto">
          <a:xfrm>
            <a:off x="2879856" y="1622766"/>
            <a:ext cx="6216483" cy="1936634"/>
            <a:chOff x="755650" y="1666180"/>
            <a:chExt cx="6216483" cy="1936634"/>
          </a:xfrm>
        </p:grpSpPr>
        <p:graphicFrame>
          <p:nvGraphicFramePr>
            <p:cNvPr id="28" name="Object 2"/>
            <p:cNvGraphicFramePr>
              <a:graphicFrameLocks/>
            </p:cNvGraphicFramePr>
            <p:nvPr>
              <p:extLst>
                <p:ext uri="{D42A27DB-BD31-4B8C-83A1-F6EECF244321}">
                  <p14:modId xmlns:p14="http://schemas.microsoft.com/office/powerpoint/2010/main" val="2040222733"/>
                </p:ext>
              </p:extLst>
            </p:nvPr>
          </p:nvGraphicFramePr>
          <p:xfrm>
            <a:off x="1369491" y="1666180"/>
            <a:ext cx="1881935" cy="794095"/>
          </p:xfrm>
          <a:graphic>
            <a:graphicData uri="http://schemas.openxmlformats.org/presentationml/2006/ole">
              <mc:AlternateContent xmlns:mc="http://schemas.openxmlformats.org/markup-compatibility/2006">
                <mc:Choice xmlns:v="urn:schemas-microsoft-com:vml" Requires="v">
                  <p:oleObj spid="_x0000_s199859" name="Equation" r:id="rId13" imgW="990360" imgH="482400" progId="Equation.DSMT4">
                    <p:embed/>
                  </p:oleObj>
                </mc:Choice>
                <mc:Fallback>
                  <p:oleObj name="Equation" r:id="rId13" imgW="990360" imgH="482400" progId="Equation.DSMT4">
                    <p:embed/>
                    <p:pic>
                      <p:nvPicPr>
                        <p:cNvPr id="27668" name="Object 2"/>
                        <p:cNvPicPr>
                          <a:picLocks noChangeArrowheads="1"/>
                        </p:cNvPicPr>
                        <p:nvPr/>
                      </p:nvPicPr>
                      <p:blipFill>
                        <a:blip r:embed="rId14"/>
                        <a:srcRect/>
                        <a:stretch>
                          <a:fillRect/>
                        </a:stretch>
                      </p:blipFill>
                      <p:spPr bwMode="black">
                        <a:xfrm>
                          <a:off x="1369491" y="1666180"/>
                          <a:ext cx="1881935" cy="794095"/>
                        </a:xfrm>
                        <a:prstGeom prst="rect">
                          <a:avLst/>
                        </a:prstGeom>
                        <a:noFill/>
                        <a:ln>
                          <a:noFill/>
                        </a:ln>
                        <a:effectLst/>
                      </p:spPr>
                    </p:pic>
                  </p:oleObj>
                </mc:Fallback>
              </mc:AlternateContent>
            </a:graphicData>
          </a:graphic>
        </p:graphicFrame>
        <p:sp>
          <p:nvSpPr>
            <p:cNvPr id="29" name="Rectangle 3"/>
            <p:cNvSpPr>
              <a:spLocks noChangeArrowheads="1"/>
            </p:cNvSpPr>
            <p:nvPr/>
          </p:nvSpPr>
          <p:spPr bwMode="black">
            <a:xfrm>
              <a:off x="1922463" y="2652713"/>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a:latin typeface="+mn-ea"/>
                  <a:ea typeface="+mn-ea"/>
                </a:rPr>
                <a:t>距</a:t>
              </a:r>
            </a:p>
          </p:txBody>
        </p:sp>
        <p:graphicFrame>
          <p:nvGraphicFramePr>
            <p:cNvPr id="30" name="Object 4"/>
            <p:cNvGraphicFramePr>
              <a:graphicFrameLocks/>
            </p:cNvGraphicFramePr>
            <p:nvPr>
              <p:extLst>
                <p:ext uri="{D42A27DB-BD31-4B8C-83A1-F6EECF244321}">
                  <p14:modId xmlns:p14="http://schemas.microsoft.com/office/powerpoint/2010/main" val="3041336940"/>
                </p:ext>
              </p:extLst>
            </p:nvPr>
          </p:nvGraphicFramePr>
          <p:xfrm>
            <a:off x="2324931" y="2557113"/>
            <a:ext cx="382717" cy="563530"/>
          </p:xfrm>
          <a:graphic>
            <a:graphicData uri="http://schemas.openxmlformats.org/presentationml/2006/ole">
              <mc:AlternateContent xmlns:mc="http://schemas.openxmlformats.org/markup-compatibility/2006">
                <mc:Choice xmlns:v="urn:schemas-microsoft-com:vml" Requires="v">
                  <p:oleObj spid="_x0000_s199860" name="Equation" r:id="rId15" imgW="164880" imgH="228600" progId="Equation.DSMT4">
                    <p:embed/>
                  </p:oleObj>
                </mc:Choice>
                <mc:Fallback>
                  <p:oleObj name="Equation" r:id="rId15" imgW="164880" imgH="228600" progId="Equation.DSMT4">
                    <p:embed/>
                    <p:pic>
                      <p:nvPicPr>
                        <p:cNvPr id="27670" name="Object 4"/>
                        <p:cNvPicPr>
                          <a:picLocks noChangeArrowheads="1"/>
                        </p:cNvPicPr>
                        <p:nvPr/>
                      </p:nvPicPr>
                      <p:blipFill>
                        <a:blip r:embed="rId16"/>
                        <a:srcRect/>
                        <a:stretch>
                          <a:fillRect/>
                        </a:stretch>
                      </p:blipFill>
                      <p:spPr bwMode="black">
                        <a:xfrm>
                          <a:off x="2324931" y="2557113"/>
                          <a:ext cx="382717" cy="563530"/>
                        </a:xfrm>
                        <a:prstGeom prst="rect">
                          <a:avLst/>
                        </a:prstGeom>
                        <a:noFill/>
                        <a:ln>
                          <a:noFill/>
                        </a:ln>
                        <a:effectLst/>
                      </p:spPr>
                    </p:pic>
                  </p:oleObj>
                </mc:Fallback>
              </mc:AlternateContent>
            </a:graphicData>
          </a:graphic>
        </p:graphicFrame>
        <p:sp>
          <p:nvSpPr>
            <p:cNvPr id="31" name="Rectangle 5"/>
            <p:cNvSpPr>
              <a:spLocks noChangeArrowheads="1"/>
            </p:cNvSpPr>
            <p:nvPr/>
          </p:nvSpPr>
          <p:spPr bwMode="black">
            <a:xfrm>
              <a:off x="2733828" y="2652713"/>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dirty="0">
                  <a:latin typeface="+mn-ea"/>
                  <a:ea typeface="+mn-ea"/>
                </a:rPr>
                <a:t>较远处基函数不起作用</a:t>
              </a:r>
            </a:p>
          </p:txBody>
        </p:sp>
        <p:graphicFrame>
          <p:nvGraphicFramePr>
            <p:cNvPr id="32" name="Object 6"/>
            <p:cNvGraphicFramePr>
              <a:graphicFrameLocks/>
            </p:cNvGraphicFramePr>
            <p:nvPr>
              <p:extLst>
                <p:ext uri="{D42A27DB-BD31-4B8C-83A1-F6EECF244321}">
                  <p14:modId xmlns:p14="http://schemas.microsoft.com/office/powerpoint/2010/main" val="2899553846"/>
                </p:ext>
              </p:extLst>
            </p:nvPr>
          </p:nvGraphicFramePr>
          <p:xfrm>
            <a:off x="1973873" y="3104831"/>
            <a:ext cx="444490" cy="497983"/>
          </p:xfrm>
          <a:graphic>
            <a:graphicData uri="http://schemas.openxmlformats.org/presentationml/2006/ole">
              <mc:AlternateContent xmlns:mc="http://schemas.openxmlformats.org/markup-compatibility/2006">
                <mc:Choice xmlns:v="urn:schemas-microsoft-com:vml" Requires="v">
                  <p:oleObj spid="_x0000_s199861" name="Equation" r:id="rId17" imgW="177480" imgH="228600" progId="Equation.DSMT4">
                    <p:embed/>
                  </p:oleObj>
                </mc:Choice>
                <mc:Fallback>
                  <p:oleObj name="Equation" r:id="rId17" imgW="177480" imgH="228600" progId="Equation.DSMT4">
                    <p:embed/>
                    <p:pic>
                      <p:nvPicPr>
                        <p:cNvPr id="27672" name="Object 6"/>
                        <p:cNvPicPr>
                          <a:picLocks noChangeArrowheads="1"/>
                        </p:cNvPicPr>
                        <p:nvPr/>
                      </p:nvPicPr>
                      <p:blipFill>
                        <a:blip r:embed="rId18"/>
                        <a:srcRect/>
                        <a:stretch>
                          <a:fillRect/>
                        </a:stretch>
                      </p:blipFill>
                      <p:spPr bwMode="black">
                        <a:xfrm>
                          <a:off x="1973873" y="3104831"/>
                          <a:ext cx="444490" cy="497983"/>
                        </a:xfrm>
                        <a:prstGeom prst="rect">
                          <a:avLst/>
                        </a:prstGeom>
                        <a:noFill/>
                        <a:ln>
                          <a:noFill/>
                        </a:ln>
                        <a:effectLst/>
                      </p:spPr>
                    </p:pic>
                  </p:oleObj>
                </mc:Fallback>
              </mc:AlternateContent>
            </a:graphicData>
          </a:graphic>
        </p:graphicFrame>
        <p:sp>
          <p:nvSpPr>
            <p:cNvPr id="33" name="Rectangle 7"/>
            <p:cNvSpPr>
              <a:spLocks noChangeArrowheads="1"/>
            </p:cNvSpPr>
            <p:nvPr/>
          </p:nvSpPr>
          <p:spPr bwMode="black">
            <a:xfrm>
              <a:off x="2355850" y="3140075"/>
              <a:ext cx="3262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a:latin typeface="+mn-ea"/>
                  <a:ea typeface="+mn-ea"/>
                </a:rPr>
                <a:t>控制基函数能起作用的范围</a:t>
              </a:r>
            </a:p>
          </p:txBody>
        </p:sp>
        <p:sp>
          <p:nvSpPr>
            <p:cNvPr id="34" name="Rectangle 9"/>
            <p:cNvSpPr>
              <a:spLocks noChangeArrowheads="1"/>
            </p:cNvSpPr>
            <p:nvPr/>
          </p:nvSpPr>
          <p:spPr bwMode="black">
            <a:xfrm>
              <a:off x="755650" y="2652713"/>
              <a:ext cx="7601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a:latin typeface="+mn-ea"/>
                  <a:ea typeface="+mn-ea"/>
                </a:rPr>
                <a:t>其中</a:t>
              </a:r>
              <a:r>
                <a:rPr kumimoji="1" lang="en-US" altLang="zh-CN" b="0">
                  <a:latin typeface="+mn-ea"/>
                  <a:ea typeface="+mn-ea"/>
                </a:rPr>
                <a:t>:</a:t>
              </a:r>
            </a:p>
          </p:txBody>
        </p:sp>
        <p:graphicFrame>
          <p:nvGraphicFramePr>
            <p:cNvPr id="35" name="Object 26"/>
            <p:cNvGraphicFramePr>
              <a:graphicFrameLocks noChangeAspect="1"/>
            </p:cNvGraphicFramePr>
            <p:nvPr>
              <p:extLst>
                <p:ext uri="{D42A27DB-BD31-4B8C-83A1-F6EECF244321}">
                  <p14:modId xmlns:p14="http://schemas.microsoft.com/office/powerpoint/2010/main" val="3597600649"/>
                </p:ext>
              </p:extLst>
            </p:nvPr>
          </p:nvGraphicFramePr>
          <p:xfrm>
            <a:off x="4754433" y="1672907"/>
            <a:ext cx="2217700" cy="905911"/>
          </p:xfrm>
          <a:graphic>
            <a:graphicData uri="http://schemas.openxmlformats.org/presentationml/2006/ole">
              <mc:AlternateContent xmlns:mc="http://schemas.openxmlformats.org/markup-compatibility/2006">
                <mc:Choice xmlns:v="urn:schemas-microsoft-com:vml" Requires="v">
                  <p:oleObj spid="_x0000_s199862" name="Equation" r:id="rId19" imgW="1422360" imgH="558720" progId="Equation.DSMT4">
                    <p:embed/>
                  </p:oleObj>
                </mc:Choice>
                <mc:Fallback>
                  <p:oleObj name="Equation" r:id="rId19" imgW="1422360" imgH="558720" progId="Equation.DSMT4">
                    <p:embed/>
                    <p:pic>
                      <p:nvPicPr>
                        <p:cNvPr id="27675" name="Object 26"/>
                        <p:cNvPicPr>
                          <a:picLocks noChangeAspect="1" noChangeArrowheads="1"/>
                        </p:cNvPicPr>
                        <p:nvPr/>
                      </p:nvPicPr>
                      <p:blipFill>
                        <a:blip r:embed="rId20"/>
                        <a:srcRect/>
                        <a:stretch>
                          <a:fillRect/>
                        </a:stretch>
                      </p:blipFill>
                      <p:spPr bwMode="black">
                        <a:xfrm>
                          <a:off x="4754433" y="1672907"/>
                          <a:ext cx="2217700" cy="905911"/>
                        </a:xfrm>
                        <a:prstGeom prst="rect">
                          <a:avLst/>
                        </a:prstGeom>
                        <a:noFill/>
                        <a:ln>
                          <a:noFill/>
                        </a:ln>
                        <a:effectLst/>
                      </p:spPr>
                    </p:pic>
                  </p:oleObj>
                </mc:Fallback>
              </mc:AlternateContent>
            </a:graphicData>
          </a:graphic>
        </p:graphicFrame>
        <p:sp>
          <p:nvSpPr>
            <p:cNvPr id="36" name="Rectangle 27"/>
            <p:cNvSpPr>
              <a:spLocks noChangeArrowheads="1"/>
            </p:cNvSpPr>
            <p:nvPr/>
          </p:nvSpPr>
          <p:spPr bwMode="black">
            <a:xfrm>
              <a:off x="4211638" y="19161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a:latin typeface="+mn-ea"/>
                  <a:ea typeface="+mn-ea"/>
                </a:rPr>
                <a:t>如：</a:t>
              </a:r>
            </a:p>
          </p:txBody>
        </p:sp>
      </p:grpSp>
      <p:grpSp>
        <p:nvGrpSpPr>
          <p:cNvPr id="37" name="Group 36"/>
          <p:cNvGrpSpPr>
            <a:grpSpLocks/>
          </p:cNvGrpSpPr>
          <p:nvPr/>
        </p:nvGrpSpPr>
        <p:grpSpPr bwMode="auto">
          <a:xfrm>
            <a:off x="7839206" y="4314274"/>
            <a:ext cx="2734393" cy="1236662"/>
            <a:chOff x="3328" y="2840"/>
            <a:chExt cx="2017" cy="779"/>
          </a:xfrm>
        </p:grpSpPr>
        <p:sp>
          <p:nvSpPr>
            <p:cNvPr id="38" name="Line 23"/>
            <p:cNvSpPr>
              <a:spLocks noChangeShapeType="1"/>
            </p:cNvSpPr>
            <p:nvPr/>
          </p:nvSpPr>
          <p:spPr bwMode="black">
            <a:xfrm flipV="1">
              <a:off x="3328" y="3430"/>
              <a:ext cx="1724" cy="3"/>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9" name="Line 24"/>
            <p:cNvSpPr>
              <a:spLocks noChangeShapeType="1"/>
            </p:cNvSpPr>
            <p:nvPr/>
          </p:nvSpPr>
          <p:spPr bwMode="black">
            <a:xfrm flipH="1" flipV="1">
              <a:off x="4054" y="2840"/>
              <a:ext cx="5" cy="779"/>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40" name="Freeform 28"/>
            <p:cNvSpPr>
              <a:spLocks/>
            </p:cNvSpPr>
            <p:nvPr/>
          </p:nvSpPr>
          <p:spPr bwMode="auto">
            <a:xfrm>
              <a:off x="3543" y="3067"/>
              <a:ext cx="998" cy="363"/>
            </a:xfrm>
            <a:custGeom>
              <a:avLst/>
              <a:gdLst>
                <a:gd name="T0" fmla="*/ 0 w 998"/>
                <a:gd name="T1" fmla="*/ 363 h 363"/>
                <a:gd name="T2" fmla="*/ 318 w 998"/>
                <a:gd name="T3" fmla="*/ 363 h 363"/>
                <a:gd name="T4" fmla="*/ 318 w 998"/>
                <a:gd name="T5" fmla="*/ 0 h 363"/>
                <a:gd name="T6" fmla="*/ 726 w 998"/>
                <a:gd name="T7" fmla="*/ 0 h 363"/>
                <a:gd name="T8" fmla="*/ 726 w 998"/>
                <a:gd name="T9" fmla="*/ 363 h 363"/>
                <a:gd name="T10" fmla="*/ 998 w 998"/>
                <a:gd name="T11" fmla="*/ 363 h 363"/>
                <a:gd name="T12" fmla="*/ 0 60000 65536"/>
                <a:gd name="T13" fmla="*/ 0 60000 65536"/>
                <a:gd name="T14" fmla="*/ 0 60000 65536"/>
                <a:gd name="T15" fmla="*/ 0 60000 65536"/>
                <a:gd name="T16" fmla="*/ 0 60000 65536"/>
                <a:gd name="T17" fmla="*/ 0 60000 65536"/>
                <a:gd name="T18" fmla="*/ 0 w 998"/>
                <a:gd name="T19" fmla="*/ 0 h 363"/>
                <a:gd name="T20" fmla="*/ 998 w 998"/>
                <a:gd name="T21" fmla="*/ 363 h 363"/>
              </a:gdLst>
              <a:ahLst/>
              <a:cxnLst>
                <a:cxn ang="T12">
                  <a:pos x="T0" y="T1"/>
                </a:cxn>
                <a:cxn ang="T13">
                  <a:pos x="T2" y="T3"/>
                </a:cxn>
                <a:cxn ang="T14">
                  <a:pos x="T4" y="T5"/>
                </a:cxn>
                <a:cxn ang="T15">
                  <a:pos x="T6" y="T7"/>
                </a:cxn>
                <a:cxn ang="T16">
                  <a:pos x="T8" y="T9"/>
                </a:cxn>
                <a:cxn ang="T17">
                  <a:pos x="T10" y="T11"/>
                </a:cxn>
              </a:cxnLst>
              <a:rect l="T18" t="T19" r="T20" b="T21"/>
              <a:pathLst>
                <a:path w="998" h="363">
                  <a:moveTo>
                    <a:pt x="0" y="363"/>
                  </a:moveTo>
                  <a:lnTo>
                    <a:pt x="318" y="363"/>
                  </a:lnTo>
                  <a:lnTo>
                    <a:pt x="318" y="0"/>
                  </a:lnTo>
                  <a:lnTo>
                    <a:pt x="726" y="0"/>
                  </a:lnTo>
                  <a:lnTo>
                    <a:pt x="726" y="363"/>
                  </a:lnTo>
                  <a:lnTo>
                    <a:pt x="998" y="36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600">
                <a:latin typeface="+mn-ea"/>
              </a:endParaRPr>
            </a:p>
          </p:txBody>
        </p:sp>
        <p:sp>
          <p:nvSpPr>
            <p:cNvPr id="41" name="Freeform 34"/>
            <p:cNvSpPr>
              <a:spLocks/>
            </p:cNvSpPr>
            <p:nvPr/>
          </p:nvSpPr>
          <p:spPr bwMode="auto">
            <a:xfrm>
              <a:off x="3673" y="3067"/>
              <a:ext cx="771" cy="363"/>
            </a:xfrm>
            <a:custGeom>
              <a:avLst/>
              <a:gdLst>
                <a:gd name="T0" fmla="*/ 0 w 1633"/>
                <a:gd name="T1" fmla="*/ 1 h 725"/>
                <a:gd name="T2" fmla="*/ 0 w 1633"/>
                <a:gd name="T3" fmla="*/ 1 h 725"/>
                <a:gd name="T4" fmla="*/ 0 w 1633"/>
                <a:gd name="T5" fmla="*/ 1 h 725"/>
                <a:gd name="T6" fmla="*/ 0 w 1633"/>
                <a:gd name="T7" fmla="*/ 0 h 725"/>
                <a:gd name="T8" fmla="*/ 0 w 1633"/>
                <a:gd name="T9" fmla="*/ 1 h 725"/>
                <a:gd name="T10" fmla="*/ 0 w 1633"/>
                <a:gd name="T11" fmla="*/ 1 h 725"/>
                <a:gd name="T12" fmla="*/ 0 w 1633"/>
                <a:gd name="T13" fmla="*/ 1 h 725"/>
                <a:gd name="T14" fmla="*/ 0 60000 65536"/>
                <a:gd name="T15" fmla="*/ 0 60000 65536"/>
                <a:gd name="T16" fmla="*/ 0 60000 65536"/>
                <a:gd name="T17" fmla="*/ 0 60000 65536"/>
                <a:gd name="T18" fmla="*/ 0 60000 65536"/>
                <a:gd name="T19" fmla="*/ 0 60000 65536"/>
                <a:gd name="T20" fmla="*/ 0 60000 65536"/>
                <a:gd name="T21" fmla="*/ 0 w 1633"/>
                <a:gd name="T22" fmla="*/ 0 h 725"/>
                <a:gd name="T23" fmla="*/ 1633 w 1633"/>
                <a:gd name="T24" fmla="*/ 725 h 7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3" h="725">
                  <a:moveTo>
                    <a:pt x="0" y="725"/>
                  </a:moveTo>
                  <a:cubicBezTo>
                    <a:pt x="132" y="706"/>
                    <a:pt x="265" y="687"/>
                    <a:pt x="363" y="589"/>
                  </a:cubicBezTo>
                  <a:cubicBezTo>
                    <a:pt x="461" y="491"/>
                    <a:pt x="514" y="234"/>
                    <a:pt x="590" y="136"/>
                  </a:cubicBezTo>
                  <a:cubicBezTo>
                    <a:pt x="666" y="38"/>
                    <a:pt x="741" y="0"/>
                    <a:pt x="817" y="0"/>
                  </a:cubicBezTo>
                  <a:cubicBezTo>
                    <a:pt x="893" y="0"/>
                    <a:pt x="969" y="38"/>
                    <a:pt x="1044" y="136"/>
                  </a:cubicBezTo>
                  <a:cubicBezTo>
                    <a:pt x="1119" y="234"/>
                    <a:pt x="1172" y="491"/>
                    <a:pt x="1270" y="589"/>
                  </a:cubicBezTo>
                  <a:cubicBezTo>
                    <a:pt x="1368" y="687"/>
                    <a:pt x="1500" y="706"/>
                    <a:pt x="1633" y="725"/>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600">
                <a:latin typeface="+mn-ea"/>
              </a:endParaRPr>
            </a:p>
          </p:txBody>
        </p:sp>
        <p:graphicFrame>
          <p:nvGraphicFramePr>
            <p:cNvPr id="42" name="Object 35"/>
            <p:cNvGraphicFramePr>
              <a:graphicFrameLocks/>
            </p:cNvGraphicFramePr>
            <p:nvPr/>
          </p:nvGraphicFramePr>
          <p:xfrm>
            <a:off x="5057" y="3294"/>
            <a:ext cx="288" cy="208"/>
          </p:xfrm>
          <a:graphic>
            <a:graphicData uri="http://schemas.openxmlformats.org/presentationml/2006/ole">
              <mc:AlternateContent xmlns:mc="http://schemas.openxmlformats.org/markup-compatibility/2006">
                <mc:Choice xmlns:v="urn:schemas-microsoft-com:vml" Requires="v">
                  <p:oleObj spid="_x0000_s199863" name="Equation" r:id="rId21" imgW="19170" imgH="38010" progId="Equation.DSMT4">
                    <p:embed/>
                  </p:oleObj>
                </mc:Choice>
                <mc:Fallback>
                  <p:oleObj name="Equation" r:id="rId21" imgW="19170" imgH="38010" progId="Equation.DSMT4">
                    <p:embed/>
                    <p:pic>
                      <p:nvPicPr>
                        <p:cNvPr id="27667" name="Object 3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black">
                        <a:xfrm>
                          <a:off x="5057" y="3294"/>
                          <a:ext cx="288" cy="2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3" name="圆角矩形 28"/>
          <p:cNvSpPr>
            <a:spLocks noChangeArrowheads="1"/>
          </p:cNvSpPr>
          <p:nvPr/>
        </p:nvSpPr>
        <p:spPr bwMode="auto">
          <a:xfrm>
            <a:off x="3124331" y="5457275"/>
            <a:ext cx="2143125" cy="71437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sz="1800">
              <a:latin typeface="+mn-ea"/>
              <a:ea typeface="+mn-ea"/>
            </a:endParaRPr>
          </a:p>
        </p:txBody>
      </p:sp>
      <p:sp>
        <p:nvSpPr>
          <p:cNvPr id="44" name="Rectangle 13"/>
          <p:cNvSpPr>
            <a:spLocks noChangeArrowheads="1"/>
          </p:cNvSpPr>
          <p:nvPr/>
        </p:nvSpPr>
        <p:spPr bwMode="black">
          <a:xfrm>
            <a:off x="7584641" y="38570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b="0" dirty="0">
                <a:latin typeface="+mn-ea"/>
                <a:ea typeface="+mn-ea"/>
              </a:rPr>
              <a:t>比较</a:t>
            </a:r>
          </a:p>
        </p:txBody>
      </p:sp>
    </p:spTree>
    <p:extLst>
      <p:ext uri="{BB962C8B-B14F-4D97-AF65-F5344CB8AC3E}">
        <p14:creationId xmlns:p14="http://schemas.microsoft.com/office/powerpoint/2010/main" val="33774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blinds(horizont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linds(horizontal)">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6" grpId="0" animBg="1"/>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marL="1371600" lvl="2" indent="-457200">
              <a:lnSpc>
                <a:spcPct val="150000"/>
              </a:lnSpc>
              <a:buFont typeface="+mj-ea"/>
              <a:buAutoNum type="circleNumDbPlain" startAt="3"/>
            </a:pPr>
            <a:r>
              <a:rPr lang="zh-CN" altLang="en-US" sz="2200" dirty="0"/>
              <a:t>岭函数类神经网络</a:t>
            </a:r>
          </a:p>
          <a:p>
            <a:pPr marL="457200" lvl="1" indent="0">
              <a:lnSpc>
                <a:spcPct val="150000"/>
              </a:lnSpc>
              <a:buNone/>
            </a:pPr>
            <a:endParaRPr lang="zh-CN" altLang="en-US" sz="2800" dirty="0"/>
          </a:p>
          <a:p>
            <a:pPr marL="457200" lvl="1" indent="0">
              <a:lnSpc>
                <a:spcPct val="150000"/>
              </a:lnSpc>
              <a:buNone/>
            </a:pP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26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45" name="Group 12"/>
          <p:cNvGrpSpPr>
            <a:grpSpLocks/>
          </p:cNvGrpSpPr>
          <p:nvPr/>
        </p:nvGrpSpPr>
        <p:grpSpPr bwMode="auto">
          <a:xfrm>
            <a:off x="2438401" y="1571626"/>
            <a:ext cx="4506913" cy="1263651"/>
            <a:chOff x="576" y="990"/>
            <a:chExt cx="2839" cy="796"/>
          </a:xfrm>
        </p:grpSpPr>
        <p:graphicFrame>
          <p:nvGraphicFramePr>
            <p:cNvPr id="46" name="Object 3"/>
            <p:cNvGraphicFramePr>
              <a:graphicFrameLocks/>
            </p:cNvGraphicFramePr>
            <p:nvPr>
              <p:extLst>
                <p:ext uri="{D42A27DB-BD31-4B8C-83A1-F6EECF244321}">
                  <p14:modId xmlns:p14="http://schemas.microsoft.com/office/powerpoint/2010/main" val="292093117"/>
                </p:ext>
              </p:extLst>
            </p:nvPr>
          </p:nvGraphicFramePr>
          <p:xfrm>
            <a:off x="1851" y="990"/>
            <a:ext cx="1564" cy="519"/>
          </p:xfrm>
          <a:graphic>
            <a:graphicData uri="http://schemas.openxmlformats.org/presentationml/2006/ole">
              <mc:AlternateContent xmlns:mc="http://schemas.openxmlformats.org/markup-compatibility/2006">
                <mc:Choice xmlns:v="urn:schemas-microsoft-com:vml" Requires="v">
                  <p:oleObj spid="_x0000_s182576" name="Equation" r:id="rId3" imgW="1143000" imgH="355320" progId="Equation.DSMT4">
                    <p:embed/>
                  </p:oleObj>
                </mc:Choice>
                <mc:Fallback>
                  <p:oleObj name="Equation" r:id="rId3" imgW="1143000" imgH="355320" progId="Equation.DSMT4">
                    <p:embed/>
                    <p:pic>
                      <p:nvPicPr>
                        <p:cNvPr id="28683" name="Object 3"/>
                        <p:cNvPicPr>
                          <a:picLocks noChangeArrowheads="1"/>
                        </p:cNvPicPr>
                        <p:nvPr/>
                      </p:nvPicPr>
                      <p:blipFill>
                        <a:blip r:embed="rId4"/>
                        <a:srcRect/>
                        <a:stretch>
                          <a:fillRect/>
                        </a:stretch>
                      </p:blipFill>
                      <p:spPr bwMode="black">
                        <a:xfrm>
                          <a:off x="1851" y="990"/>
                          <a:ext cx="1564" cy="519"/>
                        </a:xfrm>
                        <a:prstGeom prst="rect">
                          <a:avLst/>
                        </a:prstGeom>
                        <a:noFill/>
                        <a:ln>
                          <a:noFill/>
                        </a:ln>
                        <a:effectLst/>
                      </p:spPr>
                    </p:pic>
                  </p:oleObj>
                </mc:Fallback>
              </mc:AlternateContent>
            </a:graphicData>
          </a:graphic>
        </p:graphicFrame>
        <p:sp>
          <p:nvSpPr>
            <p:cNvPr id="47" name="Rectangle 4"/>
            <p:cNvSpPr>
              <a:spLocks noChangeArrowheads="1"/>
            </p:cNvSpPr>
            <p:nvPr/>
          </p:nvSpPr>
          <p:spPr bwMode="black">
            <a:xfrm>
              <a:off x="576" y="1434"/>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其中</a:t>
              </a:r>
            </a:p>
          </p:txBody>
        </p:sp>
        <p:graphicFrame>
          <p:nvGraphicFramePr>
            <p:cNvPr id="48" name="Object 5"/>
            <p:cNvGraphicFramePr>
              <a:graphicFrameLocks/>
            </p:cNvGraphicFramePr>
            <p:nvPr>
              <p:extLst>
                <p:ext uri="{D42A27DB-BD31-4B8C-83A1-F6EECF244321}">
                  <p14:modId xmlns:p14="http://schemas.microsoft.com/office/powerpoint/2010/main" val="249148005"/>
                </p:ext>
              </p:extLst>
            </p:nvPr>
          </p:nvGraphicFramePr>
          <p:xfrm>
            <a:off x="1042" y="1408"/>
            <a:ext cx="2083" cy="378"/>
          </p:xfrm>
          <a:graphic>
            <a:graphicData uri="http://schemas.openxmlformats.org/presentationml/2006/ole">
              <mc:AlternateContent xmlns:mc="http://schemas.openxmlformats.org/markup-compatibility/2006">
                <mc:Choice xmlns:v="urn:schemas-microsoft-com:vml" Requires="v">
                  <p:oleObj spid="_x0000_s182577" name="Equation" r:id="rId5" imgW="1625400" imgH="279360" progId="Equation.DSMT4">
                    <p:embed/>
                  </p:oleObj>
                </mc:Choice>
                <mc:Fallback>
                  <p:oleObj name="Equation" r:id="rId5" imgW="1625400" imgH="279360" progId="Equation.DSMT4">
                    <p:embed/>
                    <p:pic>
                      <p:nvPicPr>
                        <p:cNvPr id="28685" name="Object 5"/>
                        <p:cNvPicPr>
                          <a:picLocks noChangeArrowheads="1"/>
                        </p:cNvPicPr>
                        <p:nvPr/>
                      </p:nvPicPr>
                      <p:blipFill>
                        <a:blip r:embed="rId6"/>
                        <a:srcRect/>
                        <a:stretch>
                          <a:fillRect/>
                        </a:stretch>
                      </p:blipFill>
                      <p:spPr bwMode="black">
                        <a:xfrm>
                          <a:off x="1042" y="1408"/>
                          <a:ext cx="2083" cy="378"/>
                        </a:xfrm>
                        <a:prstGeom prst="rect">
                          <a:avLst/>
                        </a:prstGeom>
                        <a:noFill/>
                        <a:ln>
                          <a:noFill/>
                        </a:ln>
                        <a:effectLst/>
                      </p:spPr>
                    </p:pic>
                  </p:oleObj>
                </mc:Fallback>
              </mc:AlternateContent>
            </a:graphicData>
          </a:graphic>
        </p:graphicFrame>
      </p:grpSp>
      <p:graphicFrame>
        <p:nvGraphicFramePr>
          <p:cNvPr id="49" name="Object 6"/>
          <p:cNvGraphicFramePr>
            <a:graphicFrameLocks/>
          </p:cNvGraphicFramePr>
          <p:nvPr>
            <p:extLst>
              <p:ext uri="{D42A27DB-BD31-4B8C-83A1-F6EECF244321}">
                <p14:modId xmlns:p14="http://schemas.microsoft.com/office/powerpoint/2010/main" val="3094951538"/>
              </p:ext>
            </p:extLst>
          </p:nvPr>
        </p:nvGraphicFramePr>
        <p:xfrm>
          <a:off x="3409254" y="2785911"/>
          <a:ext cx="771526" cy="534416"/>
        </p:xfrm>
        <a:graphic>
          <a:graphicData uri="http://schemas.openxmlformats.org/presentationml/2006/ole">
            <mc:AlternateContent xmlns:mc="http://schemas.openxmlformats.org/markup-compatibility/2006">
              <mc:Choice xmlns:v="urn:schemas-microsoft-com:vml" Requires="v">
                <p:oleObj spid="_x0000_s182578" name="Equation" r:id="rId7" imgW="330120" imgH="177480" progId="Equation.DSMT4">
                  <p:embed/>
                </p:oleObj>
              </mc:Choice>
              <mc:Fallback>
                <p:oleObj name="Equation" r:id="rId7" imgW="330120" imgH="177480" progId="Equation.DSMT4">
                  <p:embed/>
                  <p:pic>
                    <p:nvPicPr>
                      <p:cNvPr id="375814" name="Object 6"/>
                      <p:cNvPicPr>
                        <a:picLocks noChangeArrowheads="1"/>
                      </p:cNvPicPr>
                      <p:nvPr/>
                    </p:nvPicPr>
                    <p:blipFill>
                      <a:blip r:embed="rId8"/>
                      <a:srcRect/>
                      <a:stretch>
                        <a:fillRect/>
                      </a:stretch>
                    </p:blipFill>
                    <p:spPr bwMode="black">
                      <a:xfrm>
                        <a:off x="3409254" y="2785911"/>
                        <a:ext cx="771526" cy="534416"/>
                      </a:xfrm>
                      <a:prstGeom prst="rect">
                        <a:avLst/>
                      </a:prstGeom>
                      <a:noFill/>
                      <a:ln>
                        <a:noFill/>
                      </a:ln>
                      <a:effectLst/>
                    </p:spPr>
                  </p:pic>
                </p:oleObj>
              </mc:Fallback>
            </mc:AlternateContent>
          </a:graphicData>
        </a:graphic>
      </p:graphicFrame>
      <p:sp>
        <p:nvSpPr>
          <p:cNvPr id="50" name="Rectangle 7"/>
          <p:cNvSpPr>
            <a:spLocks noChangeArrowheads="1"/>
          </p:cNvSpPr>
          <p:nvPr/>
        </p:nvSpPr>
        <p:spPr bwMode="black">
          <a:xfrm>
            <a:off x="2438400" y="285591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只考虑</a:t>
            </a:r>
          </a:p>
        </p:txBody>
      </p:sp>
      <p:sp>
        <p:nvSpPr>
          <p:cNvPr id="51" name="Rectangle 8"/>
          <p:cNvSpPr>
            <a:spLocks noChangeArrowheads="1"/>
          </p:cNvSpPr>
          <p:nvPr/>
        </p:nvSpPr>
        <p:spPr bwMode="black">
          <a:xfrm>
            <a:off x="4151313" y="285273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的情况</a:t>
            </a:r>
          </a:p>
        </p:txBody>
      </p:sp>
      <p:graphicFrame>
        <p:nvGraphicFramePr>
          <p:cNvPr id="52" name="Object 9"/>
          <p:cNvGraphicFramePr>
            <a:graphicFrameLocks/>
          </p:cNvGraphicFramePr>
          <p:nvPr>
            <p:extLst>
              <p:ext uri="{D42A27DB-BD31-4B8C-83A1-F6EECF244321}">
                <p14:modId xmlns:p14="http://schemas.microsoft.com/office/powerpoint/2010/main" val="1801912666"/>
              </p:ext>
            </p:extLst>
          </p:nvPr>
        </p:nvGraphicFramePr>
        <p:xfrm>
          <a:off x="2740025" y="3567004"/>
          <a:ext cx="6800634" cy="1089894"/>
        </p:xfrm>
        <a:graphic>
          <a:graphicData uri="http://schemas.openxmlformats.org/presentationml/2006/ole">
            <mc:AlternateContent xmlns:mc="http://schemas.openxmlformats.org/markup-compatibility/2006">
              <mc:Choice xmlns:v="urn:schemas-microsoft-com:vml" Requires="v">
                <p:oleObj spid="_x0000_s182579" name="Equation" r:id="rId9" imgW="2971800" imgH="533160" progId="Equation.DSMT4">
                  <p:embed/>
                </p:oleObj>
              </mc:Choice>
              <mc:Fallback>
                <p:oleObj name="Equation" r:id="rId9" imgW="2971800" imgH="533160" progId="Equation.DSMT4">
                  <p:embed/>
                  <p:pic>
                    <p:nvPicPr>
                      <p:cNvPr id="375817" name="Object 9"/>
                      <p:cNvPicPr>
                        <a:picLocks noChangeArrowheads="1"/>
                      </p:cNvPicPr>
                      <p:nvPr/>
                    </p:nvPicPr>
                    <p:blipFill>
                      <a:blip r:embed="rId10"/>
                      <a:srcRect/>
                      <a:stretch>
                        <a:fillRect/>
                      </a:stretch>
                    </p:blipFill>
                    <p:spPr bwMode="black">
                      <a:xfrm>
                        <a:off x="2740025" y="3567004"/>
                        <a:ext cx="6800634" cy="1089894"/>
                      </a:xfrm>
                      <a:prstGeom prst="rect">
                        <a:avLst/>
                      </a:prstGeom>
                      <a:noFill/>
                      <a:ln>
                        <a:noFill/>
                      </a:ln>
                      <a:effectLst/>
                    </p:spPr>
                  </p:pic>
                </p:oleObj>
              </mc:Fallback>
            </mc:AlternateContent>
          </a:graphicData>
        </a:graphic>
      </p:graphicFrame>
      <p:graphicFrame>
        <p:nvGraphicFramePr>
          <p:cNvPr id="53" name="Object 10"/>
          <p:cNvGraphicFramePr>
            <a:graphicFrameLocks/>
          </p:cNvGraphicFramePr>
          <p:nvPr>
            <p:extLst>
              <p:ext uri="{D42A27DB-BD31-4B8C-83A1-F6EECF244321}">
                <p14:modId xmlns:p14="http://schemas.microsoft.com/office/powerpoint/2010/main" val="1427226756"/>
              </p:ext>
            </p:extLst>
          </p:nvPr>
        </p:nvGraphicFramePr>
        <p:xfrm>
          <a:off x="3377264" y="4551775"/>
          <a:ext cx="6075936" cy="1711238"/>
        </p:xfrm>
        <a:graphic>
          <a:graphicData uri="http://schemas.openxmlformats.org/presentationml/2006/ole">
            <mc:AlternateContent xmlns:mc="http://schemas.openxmlformats.org/markup-compatibility/2006">
              <mc:Choice xmlns:v="urn:schemas-microsoft-com:vml" Requires="v">
                <p:oleObj spid="_x0000_s182580" name="Equation" r:id="rId11" imgW="2755800" imgH="863280" progId="Equation.DSMT4">
                  <p:embed/>
                </p:oleObj>
              </mc:Choice>
              <mc:Fallback>
                <p:oleObj name="Equation" r:id="rId11" imgW="2755800" imgH="863280" progId="Equation.DSMT4">
                  <p:embed/>
                  <p:pic>
                    <p:nvPicPr>
                      <p:cNvPr id="375818" name="Object 10"/>
                      <p:cNvPicPr>
                        <a:picLocks noChangeArrowheads="1"/>
                      </p:cNvPicPr>
                      <p:nvPr/>
                    </p:nvPicPr>
                    <p:blipFill>
                      <a:blip r:embed="rId12"/>
                      <a:srcRect/>
                      <a:stretch>
                        <a:fillRect/>
                      </a:stretch>
                    </p:blipFill>
                    <p:spPr bwMode="black">
                      <a:xfrm>
                        <a:off x="3377264" y="4551775"/>
                        <a:ext cx="6075936" cy="1711238"/>
                      </a:xfrm>
                      <a:prstGeom prst="rect">
                        <a:avLst/>
                      </a:prstGeom>
                      <a:noFill/>
                      <a:ln>
                        <a:noFill/>
                      </a:ln>
                      <a:effectLst/>
                    </p:spPr>
                  </p:pic>
                </p:oleObj>
              </mc:Fallback>
            </mc:AlternateContent>
          </a:graphicData>
        </a:graphic>
      </p:graphicFrame>
      <p:graphicFrame>
        <p:nvGraphicFramePr>
          <p:cNvPr id="54" name="对象 53"/>
          <p:cNvGraphicFramePr>
            <a:graphicFrameLocks/>
          </p:cNvGraphicFramePr>
          <p:nvPr>
            <p:extLst>
              <p:ext uri="{D42A27DB-BD31-4B8C-83A1-F6EECF244321}">
                <p14:modId xmlns:p14="http://schemas.microsoft.com/office/powerpoint/2010/main" val="1479285384"/>
              </p:ext>
            </p:extLst>
          </p:nvPr>
        </p:nvGraphicFramePr>
        <p:xfrm>
          <a:off x="5270500" y="2744441"/>
          <a:ext cx="5010150" cy="809625"/>
        </p:xfrm>
        <a:graphic>
          <a:graphicData uri="http://schemas.openxmlformats.org/presentationml/2006/ole">
            <mc:AlternateContent xmlns:mc="http://schemas.openxmlformats.org/markup-compatibility/2006">
              <mc:Choice xmlns:v="urn:schemas-microsoft-com:vml" Requires="v">
                <p:oleObj spid="_x0000_s182581" name="Equation" r:id="rId13" imgW="3263760" imgH="457200" progId="Equation.DSMT4">
                  <p:embed/>
                </p:oleObj>
              </mc:Choice>
              <mc:Fallback>
                <p:oleObj name="Equation" r:id="rId13" imgW="3263760" imgH="457200" progId="Equation.DSMT4">
                  <p:embed/>
                  <p:pic>
                    <p:nvPicPr>
                      <p:cNvPr id="3" name="对象 2"/>
                      <p:cNvPicPr>
                        <a:picLocks noChangeArrowheads="1"/>
                      </p:cNvPicPr>
                      <p:nvPr/>
                    </p:nvPicPr>
                    <p:blipFill>
                      <a:blip r:embed="rId14"/>
                      <a:srcRect/>
                      <a:stretch>
                        <a:fillRect/>
                      </a:stretch>
                    </p:blipFill>
                    <p:spPr bwMode="black">
                      <a:xfrm>
                        <a:off x="5270500" y="2744441"/>
                        <a:ext cx="5010150" cy="809625"/>
                      </a:xfrm>
                      <a:prstGeom prst="rect">
                        <a:avLst/>
                      </a:prstGeom>
                      <a:noFill/>
                      <a:ln>
                        <a:solidFill>
                          <a:schemeClr val="tx1"/>
                        </a:solidFill>
                      </a:ln>
                    </p:spPr>
                  </p:pic>
                </p:oleObj>
              </mc:Fallback>
            </mc:AlternateContent>
          </a:graphicData>
        </a:graphic>
      </p:graphicFrame>
    </p:spTree>
    <p:extLst>
      <p:ext uri="{BB962C8B-B14F-4D97-AF65-F5344CB8AC3E}">
        <p14:creationId xmlns:p14="http://schemas.microsoft.com/office/powerpoint/2010/main" val="98075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up)">
                                      <p:cBhvr>
                                        <p:cTn id="12" dur="500"/>
                                        <p:tgtEl>
                                          <p:spTgt spid="51"/>
                                        </p:tgtEl>
                                      </p:cBhvr>
                                    </p:animEffect>
                                  </p:childTnLst>
                                </p:cTn>
                              </p:par>
                              <p:par>
                                <p:cTn id="13" presetID="22" presetClass="entr" presetSubtype="1"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up)">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down)">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up)">
                                      <p:cBhvr>
                                        <p:cTn id="28" dur="500"/>
                                        <p:tgtEl>
                                          <p:spTgt spid="52"/>
                                        </p:tgtEl>
                                      </p:cBhvr>
                                    </p:animEffect>
                                  </p:childTnLst>
                                </p:cTn>
                              </p:par>
                              <p:par>
                                <p:cTn id="29" presetID="22" presetClass="entr" presetSubtype="1"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up)">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27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64" name="Object 2"/>
          <p:cNvGraphicFramePr>
            <a:graphicFrameLocks/>
          </p:cNvGraphicFramePr>
          <p:nvPr>
            <p:extLst>
              <p:ext uri="{D42A27DB-BD31-4B8C-83A1-F6EECF244321}">
                <p14:modId xmlns:p14="http://schemas.microsoft.com/office/powerpoint/2010/main" val="3666391917"/>
              </p:ext>
            </p:extLst>
          </p:nvPr>
        </p:nvGraphicFramePr>
        <p:xfrm>
          <a:off x="3184525" y="1003672"/>
          <a:ext cx="4314390" cy="677071"/>
        </p:xfrm>
        <a:graphic>
          <a:graphicData uri="http://schemas.openxmlformats.org/presentationml/2006/ole">
            <mc:AlternateContent xmlns:mc="http://schemas.openxmlformats.org/markup-compatibility/2006">
              <mc:Choice xmlns:v="urn:schemas-microsoft-com:vml" Requires="v">
                <p:oleObj spid="_x0000_s90550" name="Equation" r:id="rId3" imgW="1752480" imgH="228600" progId="Equation.DSMT4">
                  <p:embed/>
                </p:oleObj>
              </mc:Choice>
              <mc:Fallback>
                <p:oleObj name="Equation" r:id="rId3" imgW="1752480" imgH="228600" progId="Equation.DSMT4">
                  <p:embed/>
                  <p:pic>
                    <p:nvPicPr>
                      <p:cNvPr id="376834" name="Object 2"/>
                      <p:cNvPicPr>
                        <a:picLocks noChangeArrowheads="1"/>
                      </p:cNvPicPr>
                      <p:nvPr/>
                    </p:nvPicPr>
                    <p:blipFill>
                      <a:blip r:embed="rId4"/>
                      <a:srcRect/>
                      <a:stretch>
                        <a:fillRect/>
                      </a:stretch>
                    </p:blipFill>
                    <p:spPr bwMode="black">
                      <a:xfrm>
                        <a:off x="3184525" y="1003672"/>
                        <a:ext cx="4314390" cy="677071"/>
                      </a:xfrm>
                      <a:prstGeom prst="rect">
                        <a:avLst/>
                      </a:prstGeom>
                      <a:noFill/>
                      <a:ln>
                        <a:noFill/>
                      </a:ln>
                      <a:effectLst/>
                    </p:spPr>
                  </p:pic>
                </p:oleObj>
              </mc:Fallback>
            </mc:AlternateContent>
          </a:graphicData>
        </a:graphic>
      </p:graphicFrame>
      <p:graphicFrame>
        <p:nvGraphicFramePr>
          <p:cNvPr id="65" name="Object 3"/>
          <p:cNvGraphicFramePr>
            <a:graphicFrameLocks/>
          </p:cNvGraphicFramePr>
          <p:nvPr>
            <p:extLst>
              <p:ext uri="{D42A27DB-BD31-4B8C-83A1-F6EECF244321}">
                <p14:modId xmlns:p14="http://schemas.microsoft.com/office/powerpoint/2010/main" val="2746954111"/>
              </p:ext>
            </p:extLst>
          </p:nvPr>
        </p:nvGraphicFramePr>
        <p:xfrm>
          <a:off x="2735263" y="1520825"/>
          <a:ext cx="6235700" cy="4584700"/>
        </p:xfrm>
        <a:graphic>
          <a:graphicData uri="http://schemas.openxmlformats.org/presentationml/2006/ole">
            <mc:AlternateContent xmlns:mc="http://schemas.openxmlformats.org/markup-compatibility/2006">
              <mc:Choice xmlns:v="urn:schemas-microsoft-com:vml" Requires="v">
                <p:oleObj spid="_x0000_s90551" name="Equation" r:id="rId5" imgW="2895480" imgH="2158920" progId="Equation.DSMT4">
                  <p:embed/>
                </p:oleObj>
              </mc:Choice>
              <mc:Fallback>
                <p:oleObj name="Equation" r:id="rId5" imgW="2895480" imgH="2158920" progId="Equation.DSMT4">
                  <p:embed/>
                  <p:pic>
                    <p:nvPicPr>
                      <p:cNvPr id="376835" name="Object 3"/>
                      <p:cNvPicPr>
                        <a:picLocks noChangeArrowheads="1"/>
                      </p:cNvPicPr>
                      <p:nvPr/>
                    </p:nvPicPr>
                    <p:blipFill>
                      <a:blip r:embed="rId6"/>
                      <a:srcRect/>
                      <a:stretch>
                        <a:fillRect/>
                      </a:stretch>
                    </p:blipFill>
                    <p:spPr bwMode="black">
                      <a:xfrm>
                        <a:off x="2735263" y="1520825"/>
                        <a:ext cx="62357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 name="Rectangle 4"/>
          <p:cNvSpPr>
            <a:spLocks noChangeArrowheads="1"/>
          </p:cNvSpPr>
          <p:nvPr/>
        </p:nvSpPr>
        <p:spPr bwMode="black">
          <a:xfrm>
            <a:off x="2402519" y="108886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利用</a:t>
            </a:r>
          </a:p>
        </p:txBody>
      </p:sp>
      <p:cxnSp>
        <p:nvCxnSpPr>
          <p:cNvPr id="67" name="直接箭头连接符 2"/>
          <p:cNvCxnSpPr>
            <a:cxnSpLocks noChangeShapeType="1"/>
          </p:cNvCxnSpPr>
          <p:nvPr/>
        </p:nvCxnSpPr>
        <p:spPr bwMode="auto">
          <a:xfrm flipH="1">
            <a:off x="9314494" y="2925602"/>
            <a:ext cx="215900" cy="504825"/>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type="arrow" w="med" len="med"/>
                <a:tailEnd type="arrow" w="med" len="med"/>
              </a14:hiddenLine>
            </a:ext>
          </a:extLst>
        </p:spPr>
      </p:cxnSp>
      <p:cxnSp>
        <p:nvCxnSpPr>
          <p:cNvPr id="68" name="直接箭头连接符 67"/>
          <p:cNvCxnSpPr/>
          <p:nvPr/>
        </p:nvCxnSpPr>
        <p:spPr bwMode="auto">
          <a:xfrm flipH="1">
            <a:off x="5841045" y="3382801"/>
            <a:ext cx="1081087" cy="266700"/>
          </a:xfrm>
          <a:prstGeom prst="straightConnector1">
            <a:avLst/>
          </a:prstGeom>
          <a:ln>
            <a:solidFill>
              <a:srgbClr val="FF0000"/>
            </a:solidFill>
            <a:headEnd type="arrow"/>
            <a:tailEnd type="arrow"/>
          </a:ln>
        </p:spPr>
        <p:style>
          <a:lnRef idx="3">
            <a:schemeClr val="dk1"/>
          </a:lnRef>
          <a:fillRef idx="0">
            <a:schemeClr val="dk1"/>
          </a:fillRef>
          <a:effectRef idx="2">
            <a:schemeClr val="dk1"/>
          </a:effectRef>
          <a:fontRef idx="minor">
            <a:schemeClr val="tx1"/>
          </a:fontRef>
        </p:style>
      </p:cxnSp>
      <p:cxnSp>
        <p:nvCxnSpPr>
          <p:cNvPr id="69" name="直接箭头连接符 68"/>
          <p:cNvCxnSpPr/>
          <p:nvPr/>
        </p:nvCxnSpPr>
        <p:spPr bwMode="auto">
          <a:xfrm flipH="1">
            <a:off x="5725156" y="2890676"/>
            <a:ext cx="1079500" cy="266700"/>
          </a:xfrm>
          <a:prstGeom prst="straightConnector1">
            <a:avLst/>
          </a:prstGeom>
          <a:ln>
            <a:solidFill>
              <a:srgbClr val="FF0000"/>
            </a:solidFill>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6380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500"/>
                                        <p:tgtEl>
                                          <p:spTgt spid="64"/>
                                        </p:tgtEl>
                                      </p:cBhvr>
                                    </p:animEffect>
                                  </p:childTnLst>
                                </p:cTn>
                              </p:par>
                              <p:par>
                                <p:cTn id="8" presetID="22" presetClass="entr" presetSubtype="1"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up)">
                                      <p:cBhvr>
                                        <p:cTn id="10" dur="500"/>
                                        <p:tgtEl>
                                          <p:spTgt spid="6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up)">
                                      <p:cBhvr>
                                        <p:cTn id="13" dur="500"/>
                                        <p:tgtEl>
                                          <p:spTgt spid="6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left)">
                                      <p:cBhvr>
                                        <p:cTn id="18" dur="500"/>
                                        <p:tgtEl>
                                          <p:spTgt spid="69"/>
                                        </p:tgtEl>
                                      </p:cBhvr>
                                    </p:animEffect>
                                  </p:childTnLst>
                                </p:cTn>
                              </p:par>
                              <p:par>
                                <p:cTn id="19" presetID="22" presetClass="entr" presetSubtype="8"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wipe(left)">
                                      <p:cBhvr>
                                        <p:cTn id="2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28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TextBox 14"/>
          <p:cNvSpPr txBox="1"/>
          <p:nvPr/>
        </p:nvSpPr>
        <p:spPr>
          <a:xfrm>
            <a:off x="7640203" y="2701650"/>
            <a:ext cx="2714625" cy="369332"/>
          </a:xfrm>
          <a:prstGeom prst="rect">
            <a:avLst/>
          </a:prstGeom>
          <a:noFill/>
          <a:ln>
            <a:solidFill>
              <a:schemeClr val="tx1"/>
            </a:solidFill>
          </a:ln>
        </p:spPr>
        <p:style>
          <a:lnRef idx="3">
            <a:schemeClr val="lt1"/>
          </a:lnRef>
          <a:fillRef idx="1">
            <a:schemeClr val="accent6"/>
          </a:fillRef>
          <a:effectRef idx="1">
            <a:schemeClr val="accent6"/>
          </a:effectRef>
          <a:fontRef idx="minor">
            <a:schemeClr val="lt1"/>
          </a:fontRef>
        </p:style>
        <p:txBody>
          <a:bodyPr>
            <a:spAutoFit/>
          </a:bodyPr>
          <a:lstStyle/>
          <a:p>
            <a:pPr algn="l">
              <a:defRPr/>
            </a:pPr>
            <a:r>
              <a:rPr lang="zh-CN" altLang="en-US" dirty="0">
                <a:solidFill>
                  <a:srgbClr val="FF0000"/>
                </a:solidFill>
                <a:latin typeface="+mn-ea"/>
              </a:rPr>
              <a:t>注意对比两个函数</a:t>
            </a:r>
          </a:p>
        </p:txBody>
      </p:sp>
      <p:graphicFrame>
        <p:nvGraphicFramePr>
          <p:cNvPr id="12" name="Object 3"/>
          <p:cNvGraphicFramePr>
            <a:graphicFrameLocks/>
          </p:cNvGraphicFramePr>
          <p:nvPr>
            <p:extLst>
              <p:ext uri="{D42A27DB-BD31-4B8C-83A1-F6EECF244321}">
                <p14:modId xmlns:p14="http://schemas.microsoft.com/office/powerpoint/2010/main" val="22215561"/>
              </p:ext>
            </p:extLst>
          </p:nvPr>
        </p:nvGraphicFramePr>
        <p:xfrm>
          <a:off x="2973126" y="1557338"/>
          <a:ext cx="6463865" cy="1019410"/>
        </p:xfrm>
        <a:graphic>
          <a:graphicData uri="http://schemas.openxmlformats.org/presentationml/2006/ole">
            <mc:AlternateContent xmlns:mc="http://schemas.openxmlformats.org/markup-compatibility/2006">
              <mc:Choice xmlns:v="urn:schemas-microsoft-com:vml" Requires="v">
                <p:oleObj spid="_x0000_s202815" name="Equation" r:id="rId3" imgW="2895480" imgH="431640" progId="Equation.DSMT4">
                  <p:embed/>
                </p:oleObj>
              </mc:Choice>
              <mc:Fallback>
                <p:oleObj name="Equation" r:id="rId3" imgW="2895480" imgH="431640" progId="Equation.DSMT4">
                  <p:embed/>
                  <p:pic>
                    <p:nvPicPr>
                      <p:cNvPr id="376835" name="Object 3"/>
                      <p:cNvPicPr>
                        <a:picLocks noChangeArrowheads="1"/>
                      </p:cNvPicPr>
                      <p:nvPr/>
                    </p:nvPicPr>
                    <p:blipFill>
                      <a:blip r:embed="rId4"/>
                      <a:srcRect/>
                      <a:stretch>
                        <a:fillRect/>
                      </a:stretch>
                    </p:blipFill>
                    <p:spPr bwMode="black">
                      <a:xfrm>
                        <a:off x="2973126" y="1557338"/>
                        <a:ext cx="6463865" cy="1019410"/>
                      </a:xfrm>
                      <a:prstGeom prst="rect">
                        <a:avLst/>
                      </a:prstGeom>
                      <a:noFill/>
                      <a:ln>
                        <a:noFill/>
                      </a:ln>
                      <a:effectLst/>
                    </p:spPr>
                  </p:pic>
                </p:oleObj>
              </mc:Fallback>
            </mc:AlternateContent>
          </a:graphicData>
        </a:graphic>
      </p:graphicFrame>
      <p:sp>
        <p:nvSpPr>
          <p:cNvPr id="13" name="Rectangle 5"/>
          <p:cNvSpPr>
            <a:spLocks noChangeArrowheads="1"/>
          </p:cNvSpPr>
          <p:nvPr/>
        </p:nvSpPr>
        <p:spPr bwMode="black">
          <a:xfrm>
            <a:off x="2461777" y="3045881"/>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再利用</a:t>
            </a:r>
          </a:p>
        </p:txBody>
      </p:sp>
      <p:graphicFrame>
        <p:nvGraphicFramePr>
          <p:cNvPr id="14" name="Object 6"/>
          <p:cNvGraphicFramePr>
            <a:graphicFrameLocks/>
          </p:cNvGraphicFramePr>
          <p:nvPr>
            <p:extLst>
              <p:ext uri="{D42A27DB-BD31-4B8C-83A1-F6EECF244321}">
                <p14:modId xmlns:p14="http://schemas.microsoft.com/office/powerpoint/2010/main" val="4057303097"/>
              </p:ext>
            </p:extLst>
          </p:nvPr>
        </p:nvGraphicFramePr>
        <p:xfrm>
          <a:off x="3443483" y="2992808"/>
          <a:ext cx="4005983" cy="721008"/>
        </p:xfrm>
        <a:graphic>
          <a:graphicData uri="http://schemas.openxmlformats.org/presentationml/2006/ole">
            <mc:AlternateContent xmlns:mc="http://schemas.openxmlformats.org/markup-compatibility/2006">
              <mc:Choice xmlns:v="urn:schemas-microsoft-com:vml" Requires="v">
                <p:oleObj spid="_x0000_s202816" name="Equation" r:id="rId5" imgW="1625400" imgH="279360" progId="Equation.DSMT4">
                  <p:embed/>
                </p:oleObj>
              </mc:Choice>
              <mc:Fallback>
                <p:oleObj name="Equation" r:id="rId5" imgW="1625400" imgH="279360" progId="Equation.DSMT4">
                  <p:embed/>
                  <p:pic>
                    <p:nvPicPr>
                      <p:cNvPr id="376838" name="Object 6"/>
                      <p:cNvPicPr>
                        <a:picLocks noChangeArrowheads="1"/>
                      </p:cNvPicPr>
                      <p:nvPr/>
                    </p:nvPicPr>
                    <p:blipFill>
                      <a:blip r:embed="rId6"/>
                      <a:srcRect/>
                      <a:stretch>
                        <a:fillRect/>
                      </a:stretch>
                    </p:blipFill>
                    <p:spPr bwMode="black">
                      <a:xfrm>
                        <a:off x="3443483" y="2992808"/>
                        <a:ext cx="4005983" cy="721008"/>
                      </a:xfrm>
                      <a:prstGeom prst="rect">
                        <a:avLst/>
                      </a:prstGeom>
                      <a:noFill/>
                      <a:ln>
                        <a:noFill/>
                      </a:ln>
                      <a:effectLst/>
                    </p:spPr>
                  </p:pic>
                </p:oleObj>
              </mc:Fallback>
            </mc:AlternateContent>
          </a:graphicData>
        </a:graphic>
      </p:graphicFrame>
      <p:sp>
        <p:nvSpPr>
          <p:cNvPr id="15" name="Rectangle 7"/>
          <p:cNvSpPr>
            <a:spLocks noChangeArrowheads="1"/>
          </p:cNvSpPr>
          <p:nvPr/>
        </p:nvSpPr>
        <p:spPr bwMode="black">
          <a:xfrm>
            <a:off x="1702952" y="461274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可得</a:t>
            </a:r>
          </a:p>
        </p:txBody>
      </p:sp>
      <p:graphicFrame>
        <p:nvGraphicFramePr>
          <p:cNvPr id="16" name="Object 8"/>
          <p:cNvGraphicFramePr>
            <a:graphicFrameLocks/>
          </p:cNvGraphicFramePr>
          <p:nvPr>
            <p:extLst>
              <p:ext uri="{D42A27DB-BD31-4B8C-83A1-F6EECF244321}">
                <p14:modId xmlns:p14="http://schemas.microsoft.com/office/powerpoint/2010/main" val="3370567194"/>
              </p:ext>
            </p:extLst>
          </p:nvPr>
        </p:nvGraphicFramePr>
        <p:xfrm>
          <a:off x="3441700" y="3737520"/>
          <a:ext cx="5860615" cy="777064"/>
        </p:xfrm>
        <a:graphic>
          <a:graphicData uri="http://schemas.openxmlformats.org/presentationml/2006/ole">
            <mc:AlternateContent xmlns:mc="http://schemas.openxmlformats.org/markup-compatibility/2006">
              <mc:Choice xmlns:v="urn:schemas-microsoft-com:vml" Requires="v">
                <p:oleObj spid="_x0000_s202817" name="Equation" r:id="rId7" imgW="2476440" imgH="291960" progId="Equation.DSMT4">
                  <p:embed/>
                </p:oleObj>
              </mc:Choice>
              <mc:Fallback>
                <p:oleObj name="Equation" r:id="rId7" imgW="2476440" imgH="291960" progId="Equation.DSMT4">
                  <p:embed/>
                  <p:pic>
                    <p:nvPicPr>
                      <p:cNvPr id="376840" name="Object 8"/>
                      <p:cNvPicPr>
                        <a:picLocks noChangeArrowheads="1"/>
                      </p:cNvPicPr>
                      <p:nvPr/>
                    </p:nvPicPr>
                    <p:blipFill>
                      <a:blip r:embed="rId8"/>
                      <a:srcRect/>
                      <a:stretch>
                        <a:fillRect/>
                      </a:stretch>
                    </p:blipFill>
                    <p:spPr bwMode="black">
                      <a:xfrm>
                        <a:off x="3441700" y="3737520"/>
                        <a:ext cx="5860615" cy="777064"/>
                      </a:xfrm>
                      <a:prstGeom prst="rect">
                        <a:avLst/>
                      </a:prstGeom>
                      <a:noFill/>
                      <a:ln>
                        <a:noFill/>
                      </a:ln>
                      <a:effectLst/>
                    </p:spPr>
                  </p:pic>
                </p:oleObj>
              </mc:Fallback>
            </mc:AlternateContent>
          </a:graphicData>
        </a:graphic>
      </p:graphicFrame>
      <p:graphicFrame>
        <p:nvGraphicFramePr>
          <p:cNvPr id="17" name="Object 9"/>
          <p:cNvGraphicFramePr>
            <a:graphicFrameLocks/>
          </p:cNvGraphicFramePr>
          <p:nvPr>
            <p:extLst>
              <p:ext uri="{D42A27DB-BD31-4B8C-83A1-F6EECF244321}">
                <p14:modId xmlns:p14="http://schemas.microsoft.com/office/powerpoint/2010/main" val="1741032679"/>
              </p:ext>
            </p:extLst>
          </p:nvPr>
        </p:nvGraphicFramePr>
        <p:xfrm>
          <a:off x="2451797" y="4360385"/>
          <a:ext cx="6637925" cy="1002590"/>
        </p:xfrm>
        <a:graphic>
          <a:graphicData uri="http://schemas.openxmlformats.org/presentationml/2006/ole">
            <mc:AlternateContent xmlns:mc="http://schemas.openxmlformats.org/markup-compatibility/2006">
              <mc:Choice xmlns:v="urn:schemas-microsoft-com:vml" Requires="v">
                <p:oleObj spid="_x0000_s202818" name="Equation" r:id="rId9" imgW="3377880" imgH="457200" progId="Equation.DSMT4">
                  <p:embed/>
                </p:oleObj>
              </mc:Choice>
              <mc:Fallback>
                <p:oleObj name="Equation" r:id="rId9" imgW="3377880" imgH="457200" progId="Equation.DSMT4">
                  <p:embed/>
                  <p:pic>
                    <p:nvPicPr>
                      <p:cNvPr id="376841" name="Object 9"/>
                      <p:cNvPicPr>
                        <a:picLocks noChangeArrowheads="1"/>
                      </p:cNvPicPr>
                      <p:nvPr/>
                    </p:nvPicPr>
                    <p:blipFill>
                      <a:blip r:embed="rId10"/>
                      <a:srcRect/>
                      <a:stretch>
                        <a:fillRect/>
                      </a:stretch>
                    </p:blipFill>
                    <p:spPr bwMode="black">
                      <a:xfrm>
                        <a:off x="2451797" y="4360385"/>
                        <a:ext cx="6637925" cy="1002590"/>
                      </a:xfrm>
                      <a:prstGeom prst="rect">
                        <a:avLst/>
                      </a:prstGeom>
                      <a:noFill/>
                      <a:ln>
                        <a:noFill/>
                      </a:ln>
                      <a:effectLst/>
                    </p:spPr>
                  </p:pic>
                </p:oleObj>
              </mc:Fallback>
            </mc:AlternateContent>
          </a:graphicData>
        </a:graphic>
      </p:graphicFrame>
      <p:graphicFrame>
        <p:nvGraphicFramePr>
          <p:cNvPr id="18" name="Object 10"/>
          <p:cNvGraphicFramePr>
            <a:graphicFrameLocks/>
          </p:cNvGraphicFramePr>
          <p:nvPr>
            <p:extLst>
              <p:ext uri="{D42A27DB-BD31-4B8C-83A1-F6EECF244321}">
                <p14:modId xmlns:p14="http://schemas.microsoft.com/office/powerpoint/2010/main" val="4205997644"/>
              </p:ext>
            </p:extLst>
          </p:nvPr>
        </p:nvGraphicFramePr>
        <p:xfrm>
          <a:off x="9173990" y="4514585"/>
          <a:ext cx="1498510" cy="683717"/>
        </p:xfrm>
        <a:graphic>
          <a:graphicData uri="http://schemas.openxmlformats.org/presentationml/2006/ole">
            <mc:AlternateContent xmlns:mc="http://schemas.openxmlformats.org/markup-compatibility/2006">
              <mc:Choice xmlns:v="urn:schemas-microsoft-com:vml" Requires="v">
                <p:oleObj spid="_x0000_s202819" name="Equation" r:id="rId11" imgW="495000" imgH="228600" progId="Equation.DSMT4">
                  <p:embed/>
                </p:oleObj>
              </mc:Choice>
              <mc:Fallback>
                <p:oleObj name="Equation" r:id="rId11" imgW="495000" imgH="228600" progId="Equation.DSMT4">
                  <p:embed/>
                  <p:pic>
                    <p:nvPicPr>
                      <p:cNvPr id="376842" name="Object 10"/>
                      <p:cNvPicPr>
                        <a:picLocks noChangeArrowheads="1"/>
                      </p:cNvPicPr>
                      <p:nvPr/>
                    </p:nvPicPr>
                    <p:blipFill>
                      <a:blip r:embed="rId12"/>
                      <a:srcRect/>
                      <a:stretch>
                        <a:fillRect/>
                      </a:stretch>
                    </p:blipFill>
                    <p:spPr bwMode="black">
                      <a:xfrm>
                        <a:off x="9173990" y="4514585"/>
                        <a:ext cx="1498510" cy="683717"/>
                      </a:xfrm>
                      <a:prstGeom prst="rect">
                        <a:avLst/>
                      </a:prstGeom>
                      <a:noFill/>
                      <a:ln>
                        <a:noFill/>
                      </a:ln>
                      <a:effectLst/>
                    </p:spPr>
                  </p:pic>
                </p:oleObj>
              </mc:Fallback>
            </mc:AlternateContent>
          </a:graphicData>
        </a:graphic>
      </p:graphicFrame>
      <p:sp>
        <p:nvSpPr>
          <p:cNvPr id="19" name="TextBox 12"/>
          <p:cNvSpPr txBox="1"/>
          <p:nvPr/>
        </p:nvSpPr>
        <p:spPr>
          <a:xfrm>
            <a:off x="7628742" y="3186162"/>
            <a:ext cx="2714625" cy="646331"/>
          </a:xfrm>
          <a:prstGeom prst="rect">
            <a:avLst/>
          </a:prstGeom>
          <a:noFill/>
          <a:ln>
            <a:solidFill>
              <a:schemeClr val="tx1"/>
            </a:solidFill>
          </a:ln>
        </p:spPr>
        <p:style>
          <a:lnRef idx="3">
            <a:schemeClr val="lt1"/>
          </a:lnRef>
          <a:fillRef idx="1">
            <a:schemeClr val="accent6"/>
          </a:fillRef>
          <a:effectRef idx="1">
            <a:schemeClr val="accent6"/>
          </a:effectRef>
          <a:fontRef idx="minor">
            <a:schemeClr val="lt1"/>
          </a:fontRef>
        </p:style>
        <p:txBody>
          <a:bodyPr>
            <a:spAutoFit/>
          </a:bodyPr>
          <a:lstStyle/>
          <a:p>
            <a:pPr algn="l">
              <a:defRPr/>
            </a:pPr>
            <a:r>
              <a:rPr lang="zh-CN" altLang="en-US" dirty="0">
                <a:solidFill>
                  <a:srgbClr val="FF0000"/>
                </a:solidFill>
                <a:latin typeface="+mn-ea"/>
              </a:rPr>
              <a:t>用岭函数（连续函数）代替阶跃函数</a:t>
            </a:r>
          </a:p>
        </p:txBody>
      </p:sp>
      <p:sp>
        <p:nvSpPr>
          <p:cNvPr id="20" name="Rectangle 5"/>
          <p:cNvSpPr>
            <a:spLocks noChangeArrowheads="1"/>
          </p:cNvSpPr>
          <p:nvPr/>
        </p:nvSpPr>
        <p:spPr bwMode="black">
          <a:xfrm>
            <a:off x="2488765" y="3826931"/>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而且有</a:t>
            </a:r>
          </a:p>
        </p:txBody>
      </p:sp>
    </p:spTree>
    <p:extLst>
      <p:ext uri="{BB962C8B-B14F-4D97-AF65-F5344CB8AC3E}">
        <p14:creationId xmlns:p14="http://schemas.microsoft.com/office/powerpoint/2010/main" val="297963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par>
                                <p:cTn id="21" presetID="3" presetClass="entr" presetSubtype="1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5" grpId="0"/>
      <p:bldP spid="19" grpId="0" animBg="1"/>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29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21" name="Object 6"/>
          <p:cNvGraphicFramePr>
            <a:graphicFrameLocks/>
          </p:cNvGraphicFramePr>
          <p:nvPr>
            <p:extLst>
              <p:ext uri="{D42A27DB-BD31-4B8C-83A1-F6EECF244321}">
                <p14:modId xmlns:p14="http://schemas.microsoft.com/office/powerpoint/2010/main" val="2345894613"/>
              </p:ext>
            </p:extLst>
          </p:nvPr>
        </p:nvGraphicFramePr>
        <p:xfrm>
          <a:off x="3008683" y="1130497"/>
          <a:ext cx="1033633" cy="601793"/>
        </p:xfrm>
        <a:graphic>
          <a:graphicData uri="http://schemas.openxmlformats.org/presentationml/2006/ole">
            <mc:AlternateContent xmlns:mc="http://schemas.openxmlformats.org/markup-compatibility/2006">
              <mc:Choice xmlns:v="urn:schemas-microsoft-com:vml" Requires="v">
                <p:oleObj spid="_x0000_s92377" name="Equation" r:id="rId3" imgW="330120" imgH="177480" progId="Equation.DSMT4">
                  <p:embed/>
                </p:oleObj>
              </mc:Choice>
              <mc:Fallback>
                <p:oleObj name="Equation" r:id="rId3" imgW="330120" imgH="177480" progId="Equation.DSMT4">
                  <p:embed/>
                  <p:pic>
                    <p:nvPicPr>
                      <p:cNvPr id="375814" name="Object 6"/>
                      <p:cNvPicPr>
                        <a:picLocks noChangeArrowheads="1"/>
                      </p:cNvPicPr>
                      <p:nvPr/>
                    </p:nvPicPr>
                    <p:blipFill>
                      <a:blip r:embed="rId4"/>
                      <a:srcRect/>
                      <a:stretch>
                        <a:fillRect/>
                      </a:stretch>
                    </p:blipFill>
                    <p:spPr bwMode="black">
                      <a:xfrm>
                        <a:off x="3008683" y="1130497"/>
                        <a:ext cx="1033633" cy="601793"/>
                      </a:xfrm>
                      <a:prstGeom prst="rect">
                        <a:avLst/>
                      </a:prstGeom>
                      <a:noFill/>
                      <a:ln>
                        <a:noFill/>
                      </a:ln>
                      <a:effectLst/>
                    </p:spPr>
                  </p:pic>
                </p:oleObj>
              </mc:Fallback>
            </mc:AlternateContent>
          </a:graphicData>
        </a:graphic>
      </p:graphicFrame>
      <p:sp>
        <p:nvSpPr>
          <p:cNvPr id="22" name="Rectangle 7"/>
          <p:cNvSpPr>
            <a:spLocks noChangeArrowheads="1"/>
          </p:cNvSpPr>
          <p:nvPr/>
        </p:nvSpPr>
        <p:spPr bwMode="black">
          <a:xfrm>
            <a:off x="1965325" y="1250037"/>
            <a:ext cx="10985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只考虑</a:t>
            </a:r>
          </a:p>
        </p:txBody>
      </p:sp>
      <p:sp>
        <p:nvSpPr>
          <p:cNvPr id="23" name="Rectangle 8"/>
          <p:cNvSpPr>
            <a:spLocks noChangeArrowheads="1"/>
          </p:cNvSpPr>
          <p:nvPr/>
        </p:nvSpPr>
        <p:spPr bwMode="black">
          <a:xfrm>
            <a:off x="4151313" y="2689900"/>
            <a:ext cx="10985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的情况</a:t>
            </a:r>
          </a:p>
        </p:txBody>
      </p:sp>
      <p:pic>
        <p:nvPicPr>
          <p:cNvPr id="24"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876" y="1795268"/>
            <a:ext cx="6397625" cy="4341813"/>
          </a:xfrm>
          <a:prstGeom prst="rect">
            <a:avLst/>
          </a:prstGeom>
          <a:noFill/>
          <a:ln>
            <a:noFill/>
          </a:ln>
          <a:effectLst/>
        </p:spPr>
      </p:pic>
    </p:spTree>
    <p:extLst>
      <p:ext uri="{BB962C8B-B14F-4D97-AF65-F5344CB8AC3E}">
        <p14:creationId xmlns:p14="http://schemas.microsoft.com/office/powerpoint/2010/main" val="139887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par>
                                <p:cTn id="8" presetID="22" presetClass="entr" presetSubtype="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up)">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3</a:t>
            </a:fld>
            <a:endParaRPr lang="zh-CN" altLang="en-US" dirty="0"/>
          </a:p>
        </p:txBody>
      </p:sp>
      <p:sp>
        <p:nvSpPr>
          <p:cNvPr id="10" name="标题 1"/>
          <p:cNvSpPr>
            <a:spLocks noGrp="1"/>
          </p:cNvSpPr>
          <p:nvPr>
            <p:ph type="title"/>
          </p:nvPr>
        </p:nvSpPr>
        <p:spPr>
          <a:xfrm>
            <a:off x="950673" y="-161766"/>
            <a:ext cx="2524047" cy="1325563"/>
          </a:xfrm>
        </p:spPr>
        <p:txBody>
          <a:bodyPr/>
          <a:lstStyle/>
          <a:p>
            <a:r>
              <a:rPr lang="zh-CN" altLang="en-US" dirty="0"/>
              <a:t>内容和重点</a:t>
            </a:r>
          </a:p>
        </p:txBody>
      </p:sp>
      <p:cxnSp>
        <p:nvCxnSpPr>
          <p:cNvPr id="7" name="直接连接符 6"/>
          <p:cNvCxnSpPr>
            <a:cxnSpLocks/>
          </p:cNvCxnSpPr>
          <p:nvPr/>
        </p:nvCxnSpPr>
        <p:spPr>
          <a:xfrm>
            <a:off x="3403600" y="507952"/>
            <a:ext cx="4940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内容占位符 2"/>
          <p:cNvSpPr txBox="1">
            <a:spLocks/>
          </p:cNvSpPr>
          <p:nvPr/>
        </p:nvSpPr>
        <p:spPr>
          <a:xfrm>
            <a:off x="2011334" y="973595"/>
            <a:ext cx="858706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b="1" dirty="0">
                <a:latin typeface="+mj-ea"/>
                <a:ea typeface="+mj-ea"/>
              </a:rPr>
              <a:t>本章内容</a:t>
            </a:r>
          </a:p>
          <a:p>
            <a:pPr lvl="1">
              <a:lnSpc>
                <a:spcPts val="2880"/>
              </a:lnSpc>
            </a:pPr>
            <a:r>
              <a:rPr lang="zh-CN" altLang="en-US" sz="2000" dirty="0"/>
              <a:t>引言</a:t>
            </a:r>
            <a:endParaRPr lang="zh-CN" altLang="en-US" sz="2000" dirty="0">
              <a:latin typeface="+mj-lt"/>
            </a:endParaRPr>
          </a:p>
          <a:p>
            <a:pPr lvl="1">
              <a:lnSpc>
                <a:spcPts val="2880"/>
              </a:lnSpc>
            </a:pPr>
            <a:r>
              <a:rPr lang="zh-CN" altLang="en-US" sz="2000" dirty="0"/>
              <a:t>回归分析方法</a:t>
            </a:r>
            <a:endParaRPr lang="en-US" altLang="zh-CN" sz="2000" dirty="0"/>
          </a:p>
          <a:p>
            <a:pPr lvl="1">
              <a:lnSpc>
                <a:spcPts val="2880"/>
              </a:lnSpc>
            </a:pPr>
            <a:r>
              <a:rPr lang="zh-CN" altLang="en-US" sz="2000" dirty="0"/>
              <a:t>病态线性回归问题</a:t>
            </a:r>
            <a:endParaRPr lang="en-US" altLang="zh-CN" sz="2000" dirty="0"/>
          </a:p>
          <a:p>
            <a:pPr lvl="1">
              <a:lnSpc>
                <a:spcPts val="2880"/>
              </a:lnSpc>
            </a:pPr>
            <a:r>
              <a:rPr lang="zh-CN" altLang="en-US" sz="2000" dirty="0"/>
              <a:t>黑箱建模方法在交通流量预测方面的应用</a:t>
            </a:r>
            <a:endParaRPr lang="en-US" altLang="zh-CN" sz="2000" dirty="0"/>
          </a:p>
          <a:p>
            <a:pPr lvl="1">
              <a:lnSpc>
                <a:spcPts val="2880"/>
              </a:lnSpc>
            </a:pPr>
            <a:r>
              <a:rPr lang="zh-CN" altLang="en-US" sz="2000" dirty="0"/>
              <a:t>基于深度学习的建模及其在交通中的应用</a:t>
            </a:r>
          </a:p>
          <a:p>
            <a:pPr marL="457200" lvl="1" indent="0">
              <a:buNone/>
            </a:pPr>
            <a:endParaRPr lang="en-US" altLang="zh-CN" dirty="0"/>
          </a:p>
        </p:txBody>
      </p:sp>
    </p:spTree>
    <p:extLst>
      <p:ext uri="{BB962C8B-B14F-4D97-AF65-F5344CB8AC3E}">
        <p14:creationId xmlns:p14="http://schemas.microsoft.com/office/powerpoint/2010/main" val="266012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225" y="2460887"/>
            <a:ext cx="55181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p:cNvSpPr>
            <a:spLocks noGrp="1"/>
          </p:cNvSpPr>
          <p:nvPr>
            <p:ph type="sldNum" sz="quarter" idx="12"/>
          </p:nvPr>
        </p:nvSpPr>
        <p:spPr/>
        <p:txBody>
          <a:bodyPr/>
          <a:lstStyle/>
          <a:p>
            <a:fld id="{992410F8-5038-4D67-BFCB-CC041677B2F5}" type="slidenum">
              <a:rPr lang="zh-CN" altLang="en-US" smtClean="0"/>
              <a:t>30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1" name="Rectangle 2"/>
          <p:cNvSpPr>
            <a:spLocks noChangeArrowheads="1"/>
          </p:cNvSpPr>
          <p:nvPr/>
        </p:nvSpPr>
        <p:spPr bwMode="black">
          <a:xfrm>
            <a:off x="2574425" y="1163899"/>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当</a:t>
            </a:r>
          </a:p>
        </p:txBody>
      </p:sp>
      <p:graphicFrame>
        <p:nvGraphicFramePr>
          <p:cNvPr id="22" name="Object 3"/>
          <p:cNvGraphicFramePr>
            <a:graphicFrameLocks/>
          </p:cNvGraphicFramePr>
          <p:nvPr>
            <p:extLst>
              <p:ext uri="{D42A27DB-BD31-4B8C-83A1-F6EECF244321}">
                <p14:modId xmlns:p14="http://schemas.microsoft.com/office/powerpoint/2010/main" val="3694134807"/>
              </p:ext>
            </p:extLst>
          </p:nvPr>
        </p:nvGraphicFramePr>
        <p:xfrm>
          <a:off x="2657475" y="1543050"/>
          <a:ext cx="6156673" cy="1079162"/>
        </p:xfrm>
        <a:graphic>
          <a:graphicData uri="http://schemas.openxmlformats.org/presentationml/2006/ole">
            <mc:AlternateContent xmlns:mc="http://schemas.openxmlformats.org/markup-compatibility/2006">
              <mc:Choice xmlns:v="urn:schemas-microsoft-com:vml" Requires="v">
                <p:oleObj spid="_x0000_s94049" name="Equation" r:id="rId4" imgW="3022560" imgH="431640" progId="Equation.DSMT4">
                  <p:embed/>
                </p:oleObj>
              </mc:Choice>
              <mc:Fallback>
                <p:oleObj name="Equation" r:id="rId4" imgW="3022560" imgH="431640" progId="Equation.DSMT4">
                  <p:embed/>
                  <p:pic>
                    <p:nvPicPr>
                      <p:cNvPr id="377859" name="Object 3"/>
                      <p:cNvPicPr>
                        <a:picLocks noChangeArrowheads="1"/>
                      </p:cNvPicPr>
                      <p:nvPr/>
                    </p:nvPicPr>
                    <p:blipFill>
                      <a:blip r:embed="rId5"/>
                      <a:srcRect/>
                      <a:stretch>
                        <a:fillRect/>
                      </a:stretch>
                    </p:blipFill>
                    <p:spPr bwMode="black">
                      <a:xfrm>
                        <a:off x="2657475" y="1543050"/>
                        <a:ext cx="6156673" cy="1079162"/>
                      </a:xfrm>
                      <a:prstGeom prst="rect">
                        <a:avLst/>
                      </a:prstGeom>
                      <a:noFill/>
                      <a:ln>
                        <a:noFill/>
                      </a:ln>
                      <a:effectLst/>
                    </p:spPr>
                  </p:pic>
                </p:oleObj>
              </mc:Fallback>
            </mc:AlternateContent>
          </a:graphicData>
        </a:graphic>
      </p:graphicFrame>
      <p:graphicFrame>
        <p:nvGraphicFramePr>
          <p:cNvPr id="23" name="Object 4"/>
          <p:cNvGraphicFramePr>
            <a:graphicFrameLocks/>
          </p:cNvGraphicFramePr>
          <p:nvPr>
            <p:extLst>
              <p:ext uri="{D42A27DB-BD31-4B8C-83A1-F6EECF244321}">
                <p14:modId xmlns:p14="http://schemas.microsoft.com/office/powerpoint/2010/main" val="265183004"/>
              </p:ext>
            </p:extLst>
          </p:nvPr>
        </p:nvGraphicFramePr>
        <p:xfrm>
          <a:off x="2999049" y="1189647"/>
          <a:ext cx="409596" cy="423599"/>
        </p:xfrm>
        <a:graphic>
          <a:graphicData uri="http://schemas.openxmlformats.org/presentationml/2006/ole">
            <mc:AlternateContent xmlns:mc="http://schemas.openxmlformats.org/markup-compatibility/2006">
              <mc:Choice xmlns:v="urn:schemas-microsoft-com:vml" Requires="v">
                <p:oleObj spid="_x0000_s94050" name="Equation" r:id="rId6" imgW="152280" imgH="139680" progId="Equation.DSMT4">
                  <p:embed/>
                </p:oleObj>
              </mc:Choice>
              <mc:Fallback>
                <p:oleObj name="Equation" r:id="rId6" imgW="152280" imgH="139680" progId="Equation.DSMT4">
                  <p:embed/>
                  <p:pic>
                    <p:nvPicPr>
                      <p:cNvPr id="377860" name="Object 4"/>
                      <p:cNvPicPr>
                        <a:picLocks noChangeArrowheads="1"/>
                      </p:cNvPicPr>
                      <p:nvPr/>
                    </p:nvPicPr>
                    <p:blipFill>
                      <a:blip r:embed="rId7"/>
                      <a:srcRect/>
                      <a:stretch>
                        <a:fillRect/>
                      </a:stretch>
                    </p:blipFill>
                    <p:spPr bwMode="black">
                      <a:xfrm>
                        <a:off x="2999049" y="1189647"/>
                        <a:ext cx="409596" cy="423599"/>
                      </a:xfrm>
                      <a:prstGeom prst="rect">
                        <a:avLst/>
                      </a:prstGeom>
                      <a:noFill/>
                      <a:ln>
                        <a:noFill/>
                      </a:ln>
                      <a:effectLst/>
                    </p:spPr>
                  </p:pic>
                </p:oleObj>
              </mc:Fallback>
            </mc:AlternateContent>
          </a:graphicData>
        </a:graphic>
      </p:graphicFrame>
      <p:sp>
        <p:nvSpPr>
          <p:cNvPr id="24" name="Rectangle 5"/>
          <p:cNvSpPr>
            <a:spLocks noChangeArrowheads="1"/>
          </p:cNvSpPr>
          <p:nvPr/>
        </p:nvSpPr>
        <p:spPr bwMode="black">
          <a:xfrm>
            <a:off x="3366587" y="1163899"/>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很大，且</a:t>
            </a:r>
          </a:p>
        </p:txBody>
      </p:sp>
      <p:graphicFrame>
        <p:nvGraphicFramePr>
          <p:cNvPr id="25" name="Object 13"/>
          <p:cNvGraphicFramePr>
            <a:graphicFrameLocks/>
          </p:cNvGraphicFramePr>
          <p:nvPr>
            <p:extLst>
              <p:ext uri="{D42A27DB-BD31-4B8C-83A1-F6EECF244321}">
                <p14:modId xmlns:p14="http://schemas.microsoft.com/office/powerpoint/2010/main" val="4291682772"/>
              </p:ext>
            </p:extLst>
          </p:nvPr>
        </p:nvGraphicFramePr>
        <p:xfrm>
          <a:off x="4766217" y="1136020"/>
          <a:ext cx="315174" cy="483345"/>
        </p:xfrm>
        <a:graphic>
          <a:graphicData uri="http://schemas.openxmlformats.org/presentationml/2006/ole">
            <mc:AlternateContent xmlns:mc="http://schemas.openxmlformats.org/markup-compatibility/2006">
              <mc:Choice xmlns:v="urn:schemas-microsoft-com:vml" Requires="v">
                <p:oleObj spid="_x0000_s94051" name="Equation" r:id="rId8" imgW="126720" imgH="139680" progId="Equation.DSMT4">
                  <p:embed/>
                </p:oleObj>
              </mc:Choice>
              <mc:Fallback>
                <p:oleObj name="Equation" r:id="rId8" imgW="126720" imgH="139680" progId="Equation.DSMT4">
                  <p:embed/>
                  <p:pic>
                    <p:nvPicPr>
                      <p:cNvPr id="377869" name="Object 13"/>
                      <p:cNvPicPr>
                        <a:picLocks noChangeArrowheads="1"/>
                      </p:cNvPicPr>
                      <p:nvPr/>
                    </p:nvPicPr>
                    <p:blipFill>
                      <a:blip r:embed="rId9"/>
                      <a:srcRect/>
                      <a:stretch>
                        <a:fillRect/>
                      </a:stretch>
                    </p:blipFill>
                    <p:spPr bwMode="black">
                      <a:xfrm>
                        <a:off x="4766217" y="1136020"/>
                        <a:ext cx="315174" cy="483345"/>
                      </a:xfrm>
                      <a:prstGeom prst="rect">
                        <a:avLst/>
                      </a:prstGeom>
                      <a:noFill/>
                      <a:ln>
                        <a:noFill/>
                      </a:ln>
                      <a:effectLst/>
                    </p:spPr>
                  </p:pic>
                </p:oleObj>
              </mc:Fallback>
            </mc:AlternateContent>
          </a:graphicData>
        </a:graphic>
      </p:graphicFrame>
      <p:sp>
        <p:nvSpPr>
          <p:cNvPr id="26" name="Rectangle 14"/>
          <p:cNvSpPr>
            <a:spLocks noChangeArrowheads="1"/>
          </p:cNvSpPr>
          <p:nvPr/>
        </p:nvSpPr>
        <p:spPr bwMode="black">
          <a:xfrm>
            <a:off x="5093787" y="1163899"/>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不等于任何</a:t>
            </a:r>
          </a:p>
        </p:txBody>
      </p:sp>
      <p:sp>
        <p:nvSpPr>
          <p:cNvPr id="27" name="Rectangle 17"/>
          <p:cNvSpPr>
            <a:spLocks noChangeArrowheads="1"/>
          </p:cNvSpPr>
          <p:nvPr/>
        </p:nvSpPr>
        <p:spPr bwMode="black">
          <a:xfrm>
            <a:off x="7109912" y="1163899"/>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时</a:t>
            </a:r>
          </a:p>
        </p:txBody>
      </p:sp>
      <p:sp>
        <p:nvSpPr>
          <p:cNvPr id="28" name="Rectangle 19"/>
          <p:cNvSpPr>
            <a:spLocks noChangeArrowheads="1"/>
          </p:cNvSpPr>
          <p:nvPr/>
        </p:nvSpPr>
        <p:spPr bwMode="black">
          <a:xfrm>
            <a:off x="7902075" y="4102362"/>
            <a:ext cx="2646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solidFill>
                  <a:srgbClr val="FF0000"/>
                </a:solidFill>
                <a:latin typeface="+mn-ea"/>
                <a:ea typeface="+mn-ea"/>
              </a:rPr>
              <a:t>可以逼近原函数！</a:t>
            </a:r>
          </a:p>
        </p:txBody>
      </p:sp>
      <p:grpSp>
        <p:nvGrpSpPr>
          <p:cNvPr id="30" name="组合 29"/>
          <p:cNvGrpSpPr>
            <a:grpSpLocks/>
          </p:cNvGrpSpPr>
          <p:nvPr/>
        </p:nvGrpSpPr>
        <p:grpSpPr bwMode="auto">
          <a:xfrm>
            <a:off x="2677613" y="3743586"/>
            <a:ext cx="1014413" cy="127000"/>
            <a:chOff x="1003300" y="3848100"/>
            <a:chExt cx="1014835" cy="127000"/>
          </a:xfrm>
        </p:grpSpPr>
        <p:cxnSp>
          <p:nvCxnSpPr>
            <p:cNvPr id="31" name="直接连接符 30"/>
            <p:cNvCxnSpPr/>
            <p:nvPr/>
          </p:nvCxnSpPr>
          <p:spPr bwMode="auto">
            <a:xfrm flipV="1">
              <a:off x="1003300" y="3848100"/>
              <a:ext cx="330337"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 name="直接连接符 31"/>
            <p:cNvCxnSpPr/>
            <p:nvPr/>
          </p:nvCxnSpPr>
          <p:spPr bwMode="auto">
            <a:xfrm>
              <a:off x="1357460" y="3908425"/>
              <a:ext cx="30333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直接连接符 32"/>
            <p:cNvCxnSpPr/>
            <p:nvPr/>
          </p:nvCxnSpPr>
          <p:spPr bwMode="auto">
            <a:xfrm flipV="1">
              <a:off x="1651269" y="3967163"/>
              <a:ext cx="366866" cy="793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aphicFrame>
        <p:nvGraphicFramePr>
          <p:cNvPr id="34" name="Object 13"/>
          <p:cNvGraphicFramePr>
            <a:graphicFrameLocks/>
          </p:cNvGraphicFramePr>
          <p:nvPr>
            <p:extLst>
              <p:ext uri="{D42A27DB-BD31-4B8C-83A1-F6EECF244321}">
                <p14:modId xmlns:p14="http://schemas.microsoft.com/office/powerpoint/2010/main" val="2780473296"/>
              </p:ext>
            </p:extLst>
          </p:nvPr>
        </p:nvGraphicFramePr>
        <p:xfrm>
          <a:off x="6760642" y="1047229"/>
          <a:ext cx="413371" cy="611449"/>
        </p:xfrm>
        <a:graphic>
          <a:graphicData uri="http://schemas.openxmlformats.org/presentationml/2006/ole">
            <mc:AlternateContent xmlns:mc="http://schemas.openxmlformats.org/markup-compatibility/2006">
              <mc:Choice xmlns:v="urn:schemas-microsoft-com:vml" Requires="v">
                <p:oleObj spid="_x0000_s94052" name="Equation" r:id="rId10" imgW="177480" imgH="228600" progId="Equation.DSMT4">
                  <p:embed/>
                </p:oleObj>
              </mc:Choice>
              <mc:Fallback>
                <p:oleObj name="Equation" r:id="rId10" imgW="177480" imgH="228600" progId="Equation.DSMT4">
                  <p:embed/>
                  <p:pic>
                    <p:nvPicPr>
                      <p:cNvPr id="25" name="Object 13"/>
                      <p:cNvPicPr>
                        <a:picLocks noChangeArrowheads="1"/>
                      </p:cNvPicPr>
                      <p:nvPr/>
                    </p:nvPicPr>
                    <p:blipFill>
                      <a:blip r:embed="rId11"/>
                      <a:srcRect/>
                      <a:stretch>
                        <a:fillRect/>
                      </a:stretch>
                    </p:blipFill>
                    <p:spPr bwMode="black">
                      <a:xfrm>
                        <a:off x="6760642" y="1047229"/>
                        <a:ext cx="413371" cy="6114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0449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1+#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31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9" name="Rectangle 6"/>
          <p:cNvSpPr>
            <a:spLocks noChangeArrowheads="1"/>
          </p:cNvSpPr>
          <p:nvPr/>
        </p:nvSpPr>
        <p:spPr bwMode="black">
          <a:xfrm>
            <a:off x="2290763" y="1395391"/>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当</a:t>
            </a:r>
          </a:p>
        </p:txBody>
      </p:sp>
      <p:graphicFrame>
        <p:nvGraphicFramePr>
          <p:cNvPr id="20" name="Object 7"/>
          <p:cNvGraphicFramePr>
            <a:graphicFrameLocks/>
          </p:cNvGraphicFramePr>
          <p:nvPr>
            <p:extLst>
              <p:ext uri="{D42A27DB-BD31-4B8C-83A1-F6EECF244321}">
                <p14:modId xmlns:p14="http://schemas.microsoft.com/office/powerpoint/2010/main" val="4011067374"/>
              </p:ext>
            </p:extLst>
          </p:nvPr>
        </p:nvGraphicFramePr>
        <p:xfrm>
          <a:off x="2702167" y="1391617"/>
          <a:ext cx="368299" cy="448101"/>
        </p:xfrm>
        <a:graphic>
          <a:graphicData uri="http://schemas.openxmlformats.org/presentationml/2006/ole">
            <mc:AlternateContent xmlns:mc="http://schemas.openxmlformats.org/markup-compatibility/2006">
              <mc:Choice xmlns:v="urn:schemas-microsoft-com:vml" Requires="v">
                <p:oleObj spid="_x0000_s172508" name="Equation" r:id="rId3" imgW="126720" imgH="139680" progId="Equation.DSMT4">
                  <p:embed/>
                </p:oleObj>
              </mc:Choice>
              <mc:Fallback>
                <p:oleObj name="Equation" r:id="rId3" imgW="126720" imgH="139680" progId="Equation.DSMT4">
                  <p:embed/>
                  <p:pic>
                    <p:nvPicPr>
                      <p:cNvPr id="377863" name="Object 7"/>
                      <p:cNvPicPr>
                        <a:picLocks noChangeArrowheads="1"/>
                      </p:cNvPicPr>
                      <p:nvPr/>
                    </p:nvPicPr>
                    <p:blipFill>
                      <a:blip r:embed="rId4"/>
                      <a:srcRect/>
                      <a:stretch>
                        <a:fillRect/>
                      </a:stretch>
                    </p:blipFill>
                    <p:spPr bwMode="black">
                      <a:xfrm>
                        <a:off x="2702167" y="1391617"/>
                        <a:ext cx="368299" cy="448101"/>
                      </a:xfrm>
                      <a:prstGeom prst="rect">
                        <a:avLst/>
                      </a:prstGeom>
                      <a:noFill/>
                      <a:ln>
                        <a:noFill/>
                      </a:ln>
                      <a:effectLst/>
                    </p:spPr>
                  </p:pic>
                </p:oleObj>
              </mc:Fallback>
            </mc:AlternateContent>
          </a:graphicData>
        </a:graphic>
      </p:graphicFrame>
      <p:sp>
        <p:nvSpPr>
          <p:cNvPr id="35" name="Rectangle 8"/>
          <p:cNvSpPr>
            <a:spLocks noChangeArrowheads="1"/>
          </p:cNvSpPr>
          <p:nvPr/>
        </p:nvSpPr>
        <p:spPr bwMode="black">
          <a:xfrm>
            <a:off x="3009900" y="1395391"/>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latin typeface="+mn-ea"/>
                <a:ea typeface="+mn-ea"/>
              </a:rPr>
              <a:t>等于某个</a:t>
            </a:r>
          </a:p>
        </p:txBody>
      </p:sp>
      <p:sp>
        <p:nvSpPr>
          <p:cNvPr id="36" name="Rectangle 9"/>
          <p:cNvSpPr>
            <a:spLocks noChangeArrowheads="1"/>
          </p:cNvSpPr>
          <p:nvPr/>
        </p:nvSpPr>
        <p:spPr bwMode="black">
          <a:xfrm>
            <a:off x="4738688" y="1371579"/>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时，例如</a:t>
            </a:r>
          </a:p>
        </p:txBody>
      </p:sp>
      <p:graphicFrame>
        <p:nvGraphicFramePr>
          <p:cNvPr id="37" name="Object 10"/>
          <p:cNvGraphicFramePr>
            <a:graphicFrameLocks/>
          </p:cNvGraphicFramePr>
          <p:nvPr>
            <p:extLst>
              <p:ext uri="{D42A27DB-BD31-4B8C-83A1-F6EECF244321}">
                <p14:modId xmlns:p14="http://schemas.microsoft.com/office/powerpoint/2010/main" val="2180736534"/>
              </p:ext>
            </p:extLst>
          </p:nvPr>
        </p:nvGraphicFramePr>
        <p:xfrm>
          <a:off x="4260155" y="1175969"/>
          <a:ext cx="643727" cy="744537"/>
        </p:xfrm>
        <a:graphic>
          <a:graphicData uri="http://schemas.openxmlformats.org/presentationml/2006/ole">
            <mc:AlternateContent xmlns:mc="http://schemas.openxmlformats.org/markup-compatibility/2006">
              <mc:Choice xmlns:v="urn:schemas-microsoft-com:vml" Requires="v">
                <p:oleObj spid="_x0000_s172509" name="Equation" r:id="rId5" imgW="177480" imgH="228600" progId="Equation.DSMT4">
                  <p:embed/>
                </p:oleObj>
              </mc:Choice>
              <mc:Fallback>
                <p:oleObj name="Equation" r:id="rId5" imgW="177480" imgH="228600" progId="Equation.DSMT4">
                  <p:embed/>
                  <p:pic>
                    <p:nvPicPr>
                      <p:cNvPr id="377866" name="Object 10"/>
                      <p:cNvPicPr>
                        <a:picLocks noChangeArrowheads="1"/>
                      </p:cNvPicPr>
                      <p:nvPr/>
                    </p:nvPicPr>
                    <p:blipFill>
                      <a:blip r:embed="rId6"/>
                      <a:srcRect/>
                      <a:stretch>
                        <a:fillRect/>
                      </a:stretch>
                    </p:blipFill>
                    <p:spPr bwMode="black">
                      <a:xfrm>
                        <a:off x="4260155" y="1175969"/>
                        <a:ext cx="643727" cy="744537"/>
                      </a:xfrm>
                      <a:prstGeom prst="rect">
                        <a:avLst/>
                      </a:prstGeom>
                      <a:noFill/>
                      <a:ln>
                        <a:noFill/>
                      </a:ln>
                      <a:effectLst/>
                    </p:spPr>
                  </p:pic>
                </p:oleObj>
              </mc:Fallback>
            </mc:AlternateContent>
          </a:graphicData>
        </a:graphic>
      </p:graphicFrame>
      <p:graphicFrame>
        <p:nvGraphicFramePr>
          <p:cNvPr id="38" name="Object 11"/>
          <p:cNvGraphicFramePr>
            <a:graphicFrameLocks/>
          </p:cNvGraphicFramePr>
          <p:nvPr>
            <p:extLst>
              <p:ext uri="{D42A27DB-BD31-4B8C-83A1-F6EECF244321}">
                <p14:modId xmlns:p14="http://schemas.microsoft.com/office/powerpoint/2010/main" val="1218981568"/>
              </p:ext>
            </p:extLst>
          </p:nvPr>
        </p:nvGraphicFramePr>
        <p:xfrm>
          <a:off x="6116558" y="1347940"/>
          <a:ext cx="796925" cy="527050"/>
        </p:xfrm>
        <a:graphic>
          <a:graphicData uri="http://schemas.openxmlformats.org/presentationml/2006/ole">
            <mc:AlternateContent xmlns:mc="http://schemas.openxmlformats.org/markup-compatibility/2006">
              <mc:Choice xmlns:v="urn:schemas-microsoft-com:vml" Requires="v">
                <p:oleObj spid="_x0000_s172510" name="Equation" r:id="rId7" imgW="393480" imgH="228600" progId="Equation.DSMT4">
                  <p:embed/>
                </p:oleObj>
              </mc:Choice>
              <mc:Fallback>
                <p:oleObj name="Equation" r:id="rId7" imgW="393480" imgH="228600" progId="Equation.DSMT4">
                  <p:embed/>
                  <p:pic>
                    <p:nvPicPr>
                      <p:cNvPr id="377867" name="Object 11"/>
                      <p:cNvPicPr>
                        <a:picLocks noChangeArrowheads="1"/>
                      </p:cNvPicPr>
                      <p:nvPr/>
                    </p:nvPicPr>
                    <p:blipFill>
                      <a:blip r:embed="rId8"/>
                      <a:srcRect/>
                      <a:stretch>
                        <a:fillRect/>
                      </a:stretch>
                    </p:blipFill>
                    <p:spPr bwMode="black">
                      <a:xfrm>
                        <a:off x="6116558" y="1347940"/>
                        <a:ext cx="796925" cy="527050"/>
                      </a:xfrm>
                      <a:prstGeom prst="rect">
                        <a:avLst/>
                      </a:prstGeom>
                      <a:noFill/>
                      <a:ln>
                        <a:noFill/>
                      </a:ln>
                      <a:effectLst/>
                    </p:spPr>
                  </p:pic>
                </p:oleObj>
              </mc:Fallback>
            </mc:AlternateContent>
          </a:graphicData>
        </a:graphic>
      </p:graphicFrame>
      <p:graphicFrame>
        <p:nvGraphicFramePr>
          <p:cNvPr id="39" name="Object 12"/>
          <p:cNvGraphicFramePr>
            <a:graphicFrameLocks/>
          </p:cNvGraphicFramePr>
          <p:nvPr>
            <p:extLst>
              <p:ext uri="{D42A27DB-BD31-4B8C-83A1-F6EECF244321}">
                <p14:modId xmlns:p14="http://schemas.microsoft.com/office/powerpoint/2010/main" val="1209419832"/>
              </p:ext>
            </p:extLst>
          </p:nvPr>
        </p:nvGraphicFramePr>
        <p:xfrm>
          <a:off x="3721101" y="3322703"/>
          <a:ext cx="5794505" cy="1309689"/>
        </p:xfrm>
        <a:graphic>
          <a:graphicData uri="http://schemas.openxmlformats.org/presentationml/2006/ole">
            <mc:AlternateContent xmlns:mc="http://schemas.openxmlformats.org/markup-compatibility/2006">
              <mc:Choice xmlns:v="urn:schemas-microsoft-com:vml" Requires="v">
                <p:oleObj spid="_x0000_s172511" name="Equation" r:id="rId9" imgW="2895480" imgH="507960" progId="Equation.DSMT4">
                  <p:embed/>
                </p:oleObj>
              </mc:Choice>
              <mc:Fallback>
                <p:oleObj name="Equation" r:id="rId9" imgW="2895480" imgH="507960" progId="Equation.DSMT4">
                  <p:embed/>
                  <p:pic>
                    <p:nvPicPr>
                      <p:cNvPr id="377868" name="Object 12"/>
                      <p:cNvPicPr>
                        <a:picLocks noChangeArrowheads="1"/>
                      </p:cNvPicPr>
                      <p:nvPr/>
                    </p:nvPicPr>
                    <p:blipFill>
                      <a:blip r:embed="rId10"/>
                      <a:srcRect/>
                      <a:stretch>
                        <a:fillRect/>
                      </a:stretch>
                    </p:blipFill>
                    <p:spPr bwMode="black">
                      <a:xfrm>
                        <a:off x="3721101" y="3322703"/>
                        <a:ext cx="5794505" cy="1309689"/>
                      </a:xfrm>
                      <a:prstGeom prst="rect">
                        <a:avLst/>
                      </a:prstGeom>
                      <a:noFill/>
                      <a:ln>
                        <a:noFill/>
                      </a:ln>
                    </p:spPr>
                  </p:pic>
                </p:oleObj>
              </mc:Fallback>
            </mc:AlternateContent>
          </a:graphicData>
        </a:graphic>
      </p:graphicFrame>
      <p:sp>
        <p:nvSpPr>
          <p:cNvPr id="40" name="Rectangle 16"/>
          <p:cNvSpPr>
            <a:spLocks noChangeArrowheads="1"/>
          </p:cNvSpPr>
          <p:nvPr/>
        </p:nvSpPr>
        <p:spPr bwMode="black">
          <a:xfrm>
            <a:off x="2290763" y="2012951"/>
            <a:ext cx="2646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岭函数类神经网络</a:t>
            </a:r>
          </a:p>
        </p:txBody>
      </p:sp>
      <p:graphicFrame>
        <p:nvGraphicFramePr>
          <p:cNvPr id="41" name="Object 18"/>
          <p:cNvGraphicFramePr>
            <a:graphicFrameLocks/>
          </p:cNvGraphicFramePr>
          <p:nvPr>
            <p:extLst>
              <p:ext uri="{D42A27DB-BD31-4B8C-83A1-F6EECF244321}">
                <p14:modId xmlns:p14="http://schemas.microsoft.com/office/powerpoint/2010/main" val="2315509169"/>
              </p:ext>
            </p:extLst>
          </p:nvPr>
        </p:nvGraphicFramePr>
        <p:xfrm>
          <a:off x="2635250" y="4778136"/>
          <a:ext cx="5840696" cy="774700"/>
        </p:xfrm>
        <a:graphic>
          <a:graphicData uri="http://schemas.openxmlformats.org/presentationml/2006/ole">
            <mc:AlternateContent xmlns:mc="http://schemas.openxmlformats.org/markup-compatibility/2006">
              <mc:Choice xmlns:v="urn:schemas-microsoft-com:vml" Requires="v">
                <p:oleObj spid="_x0000_s172512" name="Equation" r:id="rId11" imgW="2577960" imgH="291960" progId="Equation.DSMT4">
                  <p:embed/>
                </p:oleObj>
              </mc:Choice>
              <mc:Fallback>
                <p:oleObj name="Equation" r:id="rId11" imgW="2577960" imgH="291960" progId="Equation.DSMT4">
                  <p:embed/>
                  <p:pic>
                    <p:nvPicPr>
                      <p:cNvPr id="377874" name="Object 18"/>
                      <p:cNvPicPr>
                        <a:picLocks noChangeArrowheads="1"/>
                      </p:cNvPicPr>
                      <p:nvPr/>
                    </p:nvPicPr>
                    <p:blipFill>
                      <a:blip r:embed="rId12"/>
                      <a:srcRect/>
                      <a:stretch>
                        <a:fillRect/>
                      </a:stretch>
                    </p:blipFill>
                    <p:spPr bwMode="black">
                      <a:xfrm>
                        <a:off x="2635250" y="4778136"/>
                        <a:ext cx="5840696" cy="774700"/>
                      </a:xfrm>
                      <a:prstGeom prst="rect">
                        <a:avLst/>
                      </a:prstGeom>
                      <a:noFill/>
                      <a:ln>
                        <a:noFill/>
                      </a:ln>
                    </p:spPr>
                  </p:pic>
                </p:oleObj>
              </mc:Fallback>
            </mc:AlternateContent>
          </a:graphicData>
        </a:graphic>
      </p:graphicFrame>
      <p:sp>
        <p:nvSpPr>
          <p:cNvPr id="42" name="Rectangle 19"/>
          <p:cNvSpPr>
            <a:spLocks noChangeArrowheads="1"/>
          </p:cNvSpPr>
          <p:nvPr/>
        </p:nvSpPr>
        <p:spPr bwMode="black">
          <a:xfrm>
            <a:off x="3836989" y="5766061"/>
            <a:ext cx="2428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dirty="0">
                <a:solidFill>
                  <a:srgbClr val="FF0000"/>
                </a:solidFill>
                <a:latin typeface="+mn-ea"/>
                <a:ea typeface="+mn-ea"/>
              </a:rPr>
              <a:t>仍然能逼近！</a:t>
            </a:r>
          </a:p>
        </p:txBody>
      </p:sp>
      <p:sp>
        <p:nvSpPr>
          <p:cNvPr id="43" name="Rectangle 5"/>
          <p:cNvSpPr>
            <a:spLocks noChangeArrowheads="1"/>
          </p:cNvSpPr>
          <p:nvPr/>
        </p:nvSpPr>
        <p:spPr bwMode="black">
          <a:xfrm>
            <a:off x="2114550" y="4940561"/>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则，</a:t>
            </a:r>
          </a:p>
        </p:txBody>
      </p:sp>
      <p:grpSp>
        <p:nvGrpSpPr>
          <p:cNvPr id="44" name="组合 25"/>
          <p:cNvGrpSpPr>
            <a:grpSpLocks/>
          </p:cNvGrpSpPr>
          <p:nvPr/>
        </p:nvGrpSpPr>
        <p:grpSpPr bwMode="auto">
          <a:xfrm>
            <a:off x="9013827" y="3837901"/>
            <a:ext cx="1319213" cy="1044575"/>
            <a:chOff x="7478733" y="4572009"/>
            <a:chExt cx="1319222" cy="1044582"/>
          </a:xfrm>
          <a:noFill/>
        </p:grpSpPr>
        <p:sp>
          <p:nvSpPr>
            <p:cNvPr id="45" name="圆角矩形 44"/>
            <p:cNvSpPr/>
            <p:nvPr/>
          </p:nvSpPr>
          <p:spPr bwMode="auto">
            <a:xfrm>
              <a:off x="7500958" y="4643446"/>
              <a:ext cx="1285884" cy="928694"/>
            </a:xfrm>
            <a:prstGeom prst="roundRect">
              <a:avLst/>
            </a:prstGeom>
            <a:grpFill/>
            <a:ln>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defRPr/>
              </a:pPr>
              <a:endParaRPr lang="zh-CN" altLang="en-US">
                <a:solidFill>
                  <a:schemeClr val="tx1"/>
                </a:solidFill>
                <a:latin typeface="+mn-ea"/>
              </a:endParaRPr>
            </a:p>
          </p:txBody>
        </p:sp>
        <p:graphicFrame>
          <p:nvGraphicFramePr>
            <p:cNvPr id="46" name="Object 12"/>
            <p:cNvGraphicFramePr>
              <a:graphicFrameLocks/>
            </p:cNvGraphicFramePr>
            <p:nvPr>
              <p:extLst>
                <p:ext uri="{D42A27DB-BD31-4B8C-83A1-F6EECF244321}">
                  <p14:modId xmlns:p14="http://schemas.microsoft.com/office/powerpoint/2010/main" val="1667967087"/>
                </p:ext>
              </p:extLst>
            </p:nvPr>
          </p:nvGraphicFramePr>
          <p:xfrm>
            <a:off x="7478733" y="4572009"/>
            <a:ext cx="1319222" cy="1044582"/>
          </p:xfrm>
          <a:graphic>
            <a:graphicData uri="http://schemas.openxmlformats.org/presentationml/2006/ole">
              <mc:AlternateContent xmlns:mc="http://schemas.openxmlformats.org/markup-compatibility/2006">
                <mc:Choice xmlns:v="urn:schemas-microsoft-com:vml" Requires="v">
                  <p:oleObj spid="_x0000_s172513" name="Equation" r:id="rId13" imgW="545760" imgH="393480" progId="Equation.DSMT4">
                    <p:embed/>
                  </p:oleObj>
                </mc:Choice>
                <mc:Fallback>
                  <p:oleObj name="Equation" r:id="rId13" imgW="545760" imgH="393480" progId="Equation.DSMT4">
                    <p:embed/>
                    <p:pic>
                      <p:nvPicPr>
                        <p:cNvPr id="33810" name="Object 12"/>
                        <p:cNvPicPr>
                          <a:picLocks noChangeArrowheads="1"/>
                        </p:cNvPicPr>
                        <p:nvPr/>
                      </p:nvPicPr>
                      <p:blipFill>
                        <a:blip r:embed="rId14"/>
                        <a:srcRect/>
                        <a:stretch>
                          <a:fillRect/>
                        </a:stretch>
                      </p:blipFill>
                      <p:spPr bwMode="black">
                        <a:xfrm>
                          <a:off x="7478733" y="4572009"/>
                          <a:ext cx="1319222" cy="10445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7" name="对象 46"/>
          <p:cNvGraphicFramePr>
            <a:graphicFrameLocks/>
          </p:cNvGraphicFramePr>
          <p:nvPr>
            <p:extLst>
              <p:ext uri="{D42A27DB-BD31-4B8C-83A1-F6EECF244321}">
                <p14:modId xmlns:p14="http://schemas.microsoft.com/office/powerpoint/2010/main" val="211964252"/>
              </p:ext>
            </p:extLst>
          </p:nvPr>
        </p:nvGraphicFramePr>
        <p:xfrm>
          <a:off x="2996548" y="2222491"/>
          <a:ext cx="6147452" cy="1031352"/>
        </p:xfrm>
        <a:graphic>
          <a:graphicData uri="http://schemas.openxmlformats.org/presentationml/2006/ole">
            <mc:AlternateContent xmlns:mc="http://schemas.openxmlformats.org/markup-compatibility/2006">
              <mc:Choice xmlns:v="urn:schemas-microsoft-com:vml" Requires="v">
                <p:oleObj spid="_x0000_s172514" name="Equation" r:id="rId15" imgW="3035160" imgH="431640" progId="Equation.DSMT4">
                  <p:embed/>
                </p:oleObj>
              </mc:Choice>
              <mc:Fallback>
                <p:oleObj name="Equation" r:id="rId15" imgW="3035160" imgH="431640" progId="Equation.DSMT4">
                  <p:embed/>
                  <p:pic>
                    <p:nvPicPr>
                      <p:cNvPr id="3" name="对象 2"/>
                      <p:cNvPicPr>
                        <a:picLocks noChangeArrowheads="1"/>
                      </p:cNvPicPr>
                      <p:nvPr/>
                    </p:nvPicPr>
                    <p:blipFill>
                      <a:blip r:embed="rId16"/>
                      <a:srcRect/>
                      <a:stretch>
                        <a:fillRect/>
                      </a:stretch>
                    </p:blipFill>
                    <p:spPr bwMode="black">
                      <a:xfrm>
                        <a:off x="2996548" y="2222491"/>
                        <a:ext cx="6147452" cy="1031352"/>
                      </a:xfrm>
                      <a:prstGeom prst="rect">
                        <a:avLst/>
                      </a:prstGeom>
                      <a:noFill/>
                      <a:ln>
                        <a:noFill/>
                      </a:ln>
                    </p:spPr>
                  </p:pic>
                </p:oleObj>
              </mc:Fallback>
            </mc:AlternateContent>
          </a:graphicData>
        </a:graphic>
      </p:graphicFrame>
      <p:sp>
        <p:nvSpPr>
          <p:cNvPr id="48" name="Rectangle 16"/>
          <p:cNvSpPr>
            <a:spLocks noChangeArrowheads="1"/>
          </p:cNvSpPr>
          <p:nvPr/>
        </p:nvSpPr>
        <p:spPr bwMode="black">
          <a:xfrm>
            <a:off x="1774826" y="3459902"/>
            <a:ext cx="2339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400" b="0">
                <a:latin typeface="+mn-ea"/>
                <a:ea typeface="+mn-ea"/>
              </a:rPr>
              <a:t>右边近似等于：</a:t>
            </a:r>
          </a:p>
        </p:txBody>
      </p:sp>
    </p:spTree>
    <p:extLst>
      <p:ext uri="{BB962C8B-B14F-4D97-AF65-F5344CB8AC3E}">
        <p14:creationId xmlns:p14="http://schemas.microsoft.com/office/powerpoint/2010/main" val="416737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linds(horizontal)">
                                      <p:cBhvr>
                                        <p:cTn id="13" dur="500"/>
                                        <p:tgtEl>
                                          <p:spTgt spid="3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blinds(horizontal)">
                                      <p:cBhvr>
                                        <p:cTn id="16" dur="500"/>
                                        <p:tgtEl>
                                          <p:spTgt spid="36"/>
                                        </p:tgtEl>
                                      </p:cBhvr>
                                    </p:animEffect>
                                  </p:childTnLst>
                                </p:cTn>
                              </p:par>
                              <p:par>
                                <p:cTn id="17" presetID="3" presetClass="entr" presetSubtype="1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linds(horizontal)">
                                      <p:cBhvr>
                                        <p:cTn id="19" dur="500"/>
                                        <p:tgtEl>
                                          <p:spTgt spid="37"/>
                                        </p:tgtEl>
                                      </p:cBhvr>
                                    </p:animEffect>
                                  </p:childTnLst>
                                </p:cTn>
                              </p:par>
                              <p:par>
                                <p:cTn id="20" presetID="3" presetClass="entr" presetSubtype="1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linds(horizontal)">
                                      <p:cBhvr>
                                        <p:cTn id="25" dur="500"/>
                                        <p:tgtEl>
                                          <p:spTgt spid="40"/>
                                        </p:tgtEl>
                                      </p:cBhvr>
                                    </p:animEffect>
                                  </p:childTnLst>
                                </p:cTn>
                              </p:par>
                              <p:par>
                                <p:cTn id="26" presetID="3" presetClass="entr" presetSubtype="1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blinds(horizontal)">
                                      <p:cBhvr>
                                        <p:cTn id="28" dur="500"/>
                                        <p:tgtEl>
                                          <p:spTgt spid="4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500"/>
                                        <p:tgtEl>
                                          <p:spTgt spid="48"/>
                                        </p:tgtEl>
                                      </p:cBhvr>
                                    </p:animEffect>
                                  </p:childTnLst>
                                </p:cTn>
                              </p:par>
                              <p:par>
                                <p:cTn id="32" presetID="3" presetClass="entr" presetSubtype="1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linds(horizontal)">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1+#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blinds(horizontal)">
                                      <p:cBhvr>
                                        <p:cTn id="45" dur="500"/>
                                        <p:tgtEl>
                                          <p:spTgt spid="4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blinds(horizontal)">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down)">
                                      <p:cBhvr>
                                        <p:cTn id="5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5" grpId="0"/>
      <p:bldP spid="36" grpId="0"/>
      <p:bldP spid="40" grpId="0"/>
      <p:bldP spid="42" grpId="0"/>
      <p:bldP spid="43" grpId="0"/>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基函数</a:t>
            </a:r>
            <a:endParaRPr lang="en-US" altLang="zh-CN" sz="2800" dirty="0"/>
          </a:p>
          <a:p>
            <a:pPr marL="1371600" lvl="2" indent="-457200">
              <a:lnSpc>
                <a:spcPct val="150000"/>
              </a:lnSpc>
              <a:buFont typeface="+mj-ea"/>
              <a:buAutoNum type="circleNumDbPlain" startAt="4"/>
            </a:pPr>
            <a:r>
              <a:rPr lang="zh-CN" altLang="en-US" sz="2200" dirty="0">
                <a:solidFill>
                  <a:srgbClr val="FF0000"/>
                </a:solidFill>
              </a:rPr>
              <a:t>结论</a:t>
            </a:r>
            <a:endParaRPr lang="en-US" altLang="zh-CN" sz="2800" dirty="0">
              <a:solidFill>
                <a:srgbClr val="FF0000"/>
              </a:solidFill>
            </a:endParaRPr>
          </a:p>
          <a:p>
            <a:pPr lvl="2">
              <a:lnSpc>
                <a:spcPct val="150000"/>
              </a:lnSpc>
            </a:pPr>
            <a:r>
              <a:rPr lang="zh-CN" altLang="en-US" sz="2400" dirty="0"/>
              <a:t>辐射基函数类神经网络</a:t>
            </a:r>
            <a:endParaRPr lang="en-US" altLang="zh-CN" sz="2400" dirty="0"/>
          </a:p>
          <a:p>
            <a:pPr marL="1371600" lvl="3" indent="0">
              <a:lnSpc>
                <a:spcPct val="150000"/>
              </a:lnSpc>
              <a:buNone/>
            </a:pPr>
            <a:r>
              <a:rPr lang="zh-CN" altLang="en-US" sz="2200" dirty="0"/>
              <a:t>（用基函数显著大于</a:t>
            </a:r>
            <a:r>
              <a:rPr lang="en-US" altLang="zh-CN" sz="2200" dirty="0"/>
              <a:t>0</a:t>
            </a:r>
            <a:r>
              <a:rPr lang="zh-CN" altLang="en-US" sz="2200" dirty="0"/>
              <a:t>的部分）</a:t>
            </a:r>
          </a:p>
          <a:p>
            <a:pPr marL="1371600" lvl="3" indent="0">
              <a:lnSpc>
                <a:spcPct val="150000"/>
              </a:lnSpc>
              <a:buNone/>
            </a:pPr>
            <a:endParaRPr lang="zh-CN" altLang="en-US" sz="2200" dirty="0"/>
          </a:p>
          <a:p>
            <a:pPr lvl="2">
              <a:lnSpc>
                <a:spcPct val="150000"/>
              </a:lnSpc>
            </a:pPr>
            <a:r>
              <a:rPr lang="zh-CN" altLang="en-US" sz="2400" dirty="0"/>
              <a:t>岭函数类神经网络</a:t>
            </a:r>
            <a:endParaRPr lang="en-US" altLang="zh-CN" sz="2400" dirty="0"/>
          </a:p>
          <a:p>
            <a:pPr marL="1371600" lvl="3" indent="0">
              <a:lnSpc>
                <a:spcPct val="150000"/>
              </a:lnSpc>
              <a:buNone/>
            </a:pPr>
            <a:r>
              <a:rPr lang="zh-CN" altLang="en-US" sz="2200" dirty="0"/>
              <a:t>（用基函数接近</a:t>
            </a:r>
            <a:r>
              <a:rPr lang="en-US" altLang="zh-CN" sz="2200" dirty="0"/>
              <a:t>1</a:t>
            </a:r>
            <a:r>
              <a:rPr lang="zh-CN" altLang="en-US" sz="2200" dirty="0"/>
              <a:t>的部分），所需要的节点数目</a:t>
            </a:r>
          </a:p>
          <a:p>
            <a:pPr marL="1371600" lvl="3" indent="0">
              <a:lnSpc>
                <a:spcPct val="150000"/>
              </a:lnSpc>
              <a:buNone/>
            </a:pPr>
            <a:endParaRPr lang="zh-CN" altLang="en-US" sz="2200" dirty="0"/>
          </a:p>
          <a:p>
            <a:pPr marL="1371600" lvl="3" indent="0">
              <a:lnSpc>
                <a:spcPct val="150000"/>
              </a:lnSpc>
              <a:buNone/>
            </a:pPr>
            <a:endParaRPr lang="zh-CN" altLang="en-US" sz="2200" dirty="0"/>
          </a:p>
          <a:p>
            <a:pPr marL="457200" lvl="1" indent="0">
              <a:lnSpc>
                <a:spcPct val="150000"/>
              </a:lnSpc>
              <a:buNone/>
            </a:pPr>
            <a:endParaRPr lang="zh-CN" altLang="en-US" sz="2800" dirty="0"/>
          </a:p>
          <a:p>
            <a:pPr marL="457200" lvl="1" indent="0">
              <a:lnSpc>
                <a:spcPct val="150000"/>
              </a:lnSpc>
              <a:buNone/>
            </a:pP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32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12" name="Object 4"/>
          <p:cNvGraphicFramePr>
            <a:graphicFrameLocks/>
          </p:cNvGraphicFramePr>
          <p:nvPr>
            <p:extLst>
              <p:ext uri="{D42A27DB-BD31-4B8C-83A1-F6EECF244321}">
                <p14:modId xmlns:p14="http://schemas.microsoft.com/office/powerpoint/2010/main" val="2800512264"/>
              </p:ext>
            </p:extLst>
          </p:nvPr>
        </p:nvGraphicFramePr>
        <p:xfrm>
          <a:off x="4083051" y="3182612"/>
          <a:ext cx="3754068" cy="857321"/>
        </p:xfrm>
        <a:graphic>
          <a:graphicData uri="http://schemas.openxmlformats.org/presentationml/2006/ole">
            <mc:AlternateContent xmlns:mc="http://schemas.openxmlformats.org/markup-compatibility/2006">
              <mc:Choice xmlns:v="urn:schemas-microsoft-com:vml" Requires="v">
                <p:oleObj spid="_x0000_s45907" name="Equation" r:id="rId3" imgW="2247840" imgH="482400" progId="Equation.DSMT4">
                  <p:embed/>
                </p:oleObj>
              </mc:Choice>
              <mc:Fallback>
                <p:oleObj name="Equation" r:id="rId3" imgW="2247840" imgH="482400" progId="Equation.DSMT4">
                  <p:embed/>
                  <p:pic>
                    <p:nvPicPr>
                      <p:cNvPr id="34820" name="Object 4"/>
                      <p:cNvPicPr>
                        <a:picLocks noChangeArrowheads="1"/>
                      </p:cNvPicPr>
                      <p:nvPr/>
                    </p:nvPicPr>
                    <p:blipFill>
                      <a:blip r:embed="rId4"/>
                      <a:srcRect/>
                      <a:stretch>
                        <a:fillRect/>
                      </a:stretch>
                    </p:blipFill>
                    <p:spPr bwMode="black">
                      <a:xfrm>
                        <a:off x="4083051" y="3182612"/>
                        <a:ext cx="3754068" cy="857321"/>
                      </a:xfrm>
                      <a:prstGeom prst="rect">
                        <a:avLst/>
                      </a:prstGeom>
                      <a:noFill/>
                      <a:ln>
                        <a:noFill/>
                      </a:ln>
                    </p:spPr>
                  </p:pic>
                </p:oleObj>
              </mc:Fallback>
            </mc:AlternateContent>
          </a:graphicData>
        </a:graphic>
      </p:graphicFrame>
      <p:graphicFrame>
        <p:nvGraphicFramePr>
          <p:cNvPr id="14" name="Object 7"/>
          <p:cNvGraphicFramePr>
            <a:graphicFrameLocks/>
          </p:cNvGraphicFramePr>
          <p:nvPr>
            <p:extLst>
              <p:ext uri="{D42A27DB-BD31-4B8C-83A1-F6EECF244321}">
                <p14:modId xmlns:p14="http://schemas.microsoft.com/office/powerpoint/2010/main" val="298340194"/>
              </p:ext>
            </p:extLst>
          </p:nvPr>
        </p:nvGraphicFramePr>
        <p:xfrm>
          <a:off x="9371231" y="4504080"/>
          <a:ext cx="1071301" cy="481333"/>
        </p:xfrm>
        <a:graphic>
          <a:graphicData uri="http://schemas.openxmlformats.org/presentationml/2006/ole">
            <mc:AlternateContent xmlns:mc="http://schemas.openxmlformats.org/markup-compatibility/2006">
              <mc:Choice xmlns:v="urn:schemas-microsoft-com:vml" Requires="v">
                <p:oleObj spid="_x0000_s45908" name="Equation" r:id="rId5" imgW="520560" imgH="203040" progId="Equation.DSMT4">
                  <p:embed/>
                </p:oleObj>
              </mc:Choice>
              <mc:Fallback>
                <p:oleObj name="Equation" r:id="rId5" imgW="520560" imgH="203040" progId="Equation.DSMT4">
                  <p:embed/>
                  <p:pic>
                    <p:nvPicPr>
                      <p:cNvPr id="34823" name="Object 7"/>
                      <p:cNvPicPr>
                        <a:picLocks noChangeArrowheads="1"/>
                      </p:cNvPicPr>
                      <p:nvPr/>
                    </p:nvPicPr>
                    <p:blipFill>
                      <a:blip r:embed="rId6"/>
                      <a:srcRect/>
                      <a:stretch>
                        <a:fillRect/>
                      </a:stretch>
                    </p:blipFill>
                    <p:spPr bwMode="black">
                      <a:xfrm>
                        <a:off x="9371231" y="4504080"/>
                        <a:ext cx="1071301" cy="481333"/>
                      </a:xfrm>
                      <a:prstGeom prst="rect">
                        <a:avLst/>
                      </a:prstGeom>
                      <a:noFill/>
                      <a:ln>
                        <a:noFill/>
                      </a:ln>
                      <a:effectLst/>
                    </p:spPr>
                  </p:pic>
                </p:oleObj>
              </mc:Fallback>
            </mc:AlternateContent>
          </a:graphicData>
        </a:graphic>
      </p:graphicFrame>
      <p:graphicFrame>
        <p:nvGraphicFramePr>
          <p:cNvPr id="15" name="Object 5"/>
          <p:cNvGraphicFramePr>
            <a:graphicFrameLocks/>
          </p:cNvGraphicFramePr>
          <p:nvPr>
            <p:extLst>
              <p:ext uri="{D42A27DB-BD31-4B8C-83A1-F6EECF244321}">
                <p14:modId xmlns:p14="http://schemas.microsoft.com/office/powerpoint/2010/main" val="1895059532"/>
              </p:ext>
            </p:extLst>
          </p:nvPr>
        </p:nvGraphicFramePr>
        <p:xfrm>
          <a:off x="3846166" y="4929167"/>
          <a:ext cx="5306186" cy="1442648"/>
        </p:xfrm>
        <a:graphic>
          <a:graphicData uri="http://schemas.openxmlformats.org/presentationml/2006/ole">
            <mc:AlternateContent xmlns:mc="http://schemas.openxmlformats.org/markup-compatibility/2006">
              <mc:Choice xmlns:v="urn:schemas-microsoft-com:vml" Requires="v">
                <p:oleObj spid="_x0000_s45909" name="Equation" r:id="rId7" imgW="2577960" imgH="685800" progId="Equation.DSMT4">
                  <p:embed/>
                </p:oleObj>
              </mc:Choice>
              <mc:Fallback>
                <p:oleObj name="Equation" r:id="rId7" imgW="2577960" imgH="685800" progId="Equation.DSMT4">
                  <p:embed/>
                  <p:pic>
                    <p:nvPicPr>
                      <p:cNvPr id="34821" name="Object 5"/>
                      <p:cNvPicPr>
                        <a:picLocks noChangeArrowheads="1"/>
                      </p:cNvPicPr>
                      <p:nvPr/>
                    </p:nvPicPr>
                    <p:blipFill>
                      <a:blip r:embed="rId8"/>
                      <a:srcRect/>
                      <a:stretch>
                        <a:fillRect/>
                      </a:stretch>
                    </p:blipFill>
                    <p:spPr bwMode="black">
                      <a:xfrm>
                        <a:off x="3846166" y="4929167"/>
                        <a:ext cx="5306186" cy="144264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23662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2800" dirty="0"/>
              <a:t>背景</a:t>
            </a:r>
            <a:endParaRPr lang="en-US" altLang="zh-CN" sz="2800" dirty="0"/>
          </a:p>
          <a:p>
            <a:pPr marL="457200" lvl="1" indent="0">
              <a:lnSpc>
                <a:spcPct val="150000"/>
              </a:lnSpc>
              <a:buNone/>
            </a:pPr>
            <a:r>
              <a:rPr lang="zh-CN" altLang="en-US" sz="2200" dirty="0"/>
              <a:t>回归分析是一种常用的系统预测方法</a:t>
            </a:r>
          </a:p>
          <a:p>
            <a:pPr marL="914400" lvl="1" indent="-457200">
              <a:lnSpc>
                <a:spcPct val="150000"/>
              </a:lnSpc>
              <a:buFont typeface="+mj-ea"/>
              <a:buAutoNum type="circleNumDbPlain"/>
            </a:pPr>
            <a:r>
              <a:rPr lang="zh-CN" altLang="en-US" sz="2200" dirty="0"/>
              <a:t>从一组数据出发，确定因变量和自变量之间的关系式（一元</a:t>
            </a:r>
            <a:r>
              <a:rPr lang="en-US" altLang="zh-CN" sz="2200" dirty="0"/>
              <a:t>/</a:t>
            </a:r>
            <a:r>
              <a:rPr lang="zh-CN" altLang="en-US" sz="2200" dirty="0"/>
              <a:t>多元、线性</a:t>
            </a:r>
            <a:r>
              <a:rPr lang="en-US" altLang="zh-CN" sz="2200" dirty="0"/>
              <a:t>/</a:t>
            </a:r>
            <a:r>
              <a:rPr lang="zh-CN" altLang="en-US" sz="2200" dirty="0"/>
              <a:t>非线性）</a:t>
            </a:r>
          </a:p>
          <a:p>
            <a:pPr marL="914400" lvl="1" indent="-457200">
              <a:lnSpc>
                <a:spcPct val="150000"/>
              </a:lnSpc>
              <a:buFont typeface="+mj-ea"/>
              <a:buAutoNum type="circleNumDbPlain"/>
            </a:pPr>
            <a:r>
              <a:rPr lang="zh-CN" altLang="en-US" sz="2200" dirty="0"/>
              <a:t>对关系式中的参数进行估计，并进行统计检验（假设检验）</a:t>
            </a:r>
          </a:p>
          <a:p>
            <a:pPr marL="914400" lvl="1" indent="-457200">
              <a:lnSpc>
                <a:spcPct val="150000"/>
              </a:lnSpc>
              <a:buFont typeface="+mj-ea"/>
              <a:buAutoNum type="circleNumDbPlain"/>
            </a:pPr>
            <a:r>
              <a:rPr lang="zh-CN" altLang="en-US" sz="2200" dirty="0"/>
              <a:t>筛选自变量，即从大量自变量中找出影响显著的，剔除不显著的（抓主要矛盾）</a:t>
            </a:r>
          </a:p>
          <a:p>
            <a:pPr marL="914400" lvl="1" indent="-457200">
              <a:lnSpc>
                <a:spcPct val="150000"/>
              </a:lnSpc>
              <a:buFont typeface="+mj-ea"/>
              <a:buAutoNum type="circleNumDbPlain"/>
            </a:pPr>
            <a:r>
              <a:rPr lang="zh-CN" altLang="en-US" sz="2200" dirty="0"/>
              <a:t>用求得的回归模型做预测</a:t>
            </a:r>
          </a:p>
          <a:p>
            <a:pPr marL="914400" lvl="1" indent="-457200">
              <a:lnSpc>
                <a:spcPct val="150000"/>
              </a:lnSpc>
              <a:buFont typeface="+mj-ea"/>
              <a:buAutoNum type="circleNumDbPlain"/>
            </a:pPr>
            <a:r>
              <a:rPr lang="zh-CN" altLang="en-US" sz="2200" dirty="0"/>
              <a:t>对预测结果进行分析、评价</a:t>
            </a:r>
          </a:p>
          <a:p>
            <a:pPr marL="1371600" lvl="3" indent="0">
              <a:lnSpc>
                <a:spcPct val="150000"/>
              </a:lnSpc>
              <a:buNone/>
            </a:pPr>
            <a:endParaRPr lang="zh-CN" altLang="en-US" sz="2200" dirty="0"/>
          </a:p>
          <a:p>
            <a:pPr marL="457200" lvl="1" indent="0">
              <a:lnSpc>
                <a:spcPct val="150000"/>
              </a:lnSpc>
              <a:buNone/>
            </a:pPr>
            <a:endParaRPr lang="zh-CN" altLang="en-US" sz="2800" dirty="0"/>
          </a:p>
          <a:p>
            <a:pPr marL="457200" lvl="1" indent="0">
              <a:lnSpc>
                <a:spcPct val="150000"/>
              </a:lnSpc>
              <a:buNone/>
            </a:pP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33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AutoShape 4"/>
          <p:cNvSpPr>
            <a:spLocks/>
          </p:cNvSpPr>
          <p:nvPr/>
        </p:nvSpPr>
        <p:spPr bwMode="auto">
          <a:xfrm>
            <a:off x="1157969" y="2371272"/>
            <a:ext cx="223881" cy="1042906"/>
          </a:xfrm>
          <a:prstGeom prst="leftBrace">
            <a:avLst>
              <a:gd name="adj1" fmla="val 37569"/>
              <a:gd name="adj2" fmla="val 50000"/>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b="0">
              <a:latin typeface="微软雅黑" panose="020B0503020204020204" pitchFamily="34" charset="-122"/>
              <a:ea typeface="微软雅黑" panose="020B0503020204020204" pitchFamily="34" charset="-122"/>
            </a:endParaRPr>
          </a:p>
        </p:txBody>
      </p:sp>
      <p:sp>
        <p:nvSpPr>
          <p:cNvPr id="13" name="Rectangle 5"/>
          <p:cNvSpPr>
            <a:spLocks noChangeArrowheads="1"/>
          </p:cNvSpPr>
          <p:nvPr/>
        </p:nvSpPr>
        <p:spPr bwMode="auto">
          <a:xfrm>
            <a:off x="585425" y="2226809"/>
            <a:ext cx="720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r>
              <a:rPr lang="zh-CN" altLang="en-US" sz="2400" b="0" dirty="0">
                <a:latin typeface="微软雅黑" panose="020B0503020204020204" pitchFamily="34" charset="-122"/>
                <a:ea typeface="微软雅黑" panose="020B0503020204020204" pitchFamily="34" charset="-122"/>
              </a:rPr>
              <a:t>黑箱建模</a:t>
            </a:r>
          </a:p>
        </p:txBody>
      </p:sp>
    </p:spTree>
    <p:extLst>
      <p:ext uri="{BB962C8B-B14F-4D97-AF65-F5344CB8AC3E}">
        <p14:creationId xmlns:p14="http://schemas.microsoft.com/office/powerpoint/2010/main" val="754128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线性回归问题</a:t>
            </a:r>
            <a:endParaRPr lang="en-US" altLang="zh-CN" sz="2800" dirty="0"/>
          </a:p>
          <a:p>
            <a:pPr marL="457200" lvl="1" indent="0">
              <a:lnSpc>
                <a:spcPct val="150000"/>
              </a:lnSpc>
              <a:buNone/>
            </a:pPr>
            <a:r>
              <a:rPr lang="zh-CN" altLang="en-US" sz="2800" dirty="0"/>
              <a:t>（</a:t>
            </a:r>
            <a:r>
              <a:rPr lang="en-US" altLang="zh-CN" sz="2800" dirty="0"/>
              <a:t>1</a:t>
            </a:r>
            <a:r>
              <a:rPr lang="zh-CN" altLang="en-US" sz="2800" dirty="0"/>
              <a:t>）</a:t>
            </a:r>
            <a:r>
              <a:rPr lang="zh-CN" altLang="en-US" sz="2800" dirty="0">
                <a:solidFill>
                  <a:srgbClr val="FF0000"/>
                </a:solidFill>
              </a:rPr>
              <a:t>问题描述</a:t>
            </a:r>
          </a:p>
          <a:p>
            <a:pPr marL="914400" lvl="1" indent="-457200">
              <a:lnSpc>
                <a:spcPct val="150000"/>
              </a:lnSpc>
              <a:buFont typeface="+mj-ea"/>
              <a:buAutoNum type="circleNumDbPlain"/>
            </a:pPr>
            <a:r>
              <a:rPr lang="zh-CN" altLang="en-US" sz="2200" dirty="0"/>
              <a:t>假定被解释变量（因变量）和回归变量（自变量）间近似</a:t>
            </a:r>
            <a:endParaRPr lang="en-US" altLang="zh-CN" sz="2200" dirty="0"/>
          </a:p>
          <a:p>
            <a:pPr marL="457200" lvl="1" indent="0">
              <a:lnSpc>
                <a:spcPct val="150000"/>
              </a:lnSpc>
              <a:buNone/>
            </a:pPr>
            <a:r>
              <a:rPr lang="en-US" altLang="zh-CN" sz="2200" dirty="0"/>
              <a:t>		</a:t>
            </a:r>
            <a:r>
              <a:rPr lang="zh-CN" altLang="en-US" sz="2200" dirty="0"/>
              <a:t>存在线性关系</a:t>
            </a:r>
            <a:endParaRPr lang="en-US" altLang="zh-CN" sz="2200" dirty="0"/>
          </a:p>
          <a:p>
            <a:pPr marL="914400" lvl="1" indent="-457200">
              <a:lnSpc>
                <a:spcPct val="150000"/>
              </a:lnSpc>
              <a:buFont typeface="+mj-ea"/>
              <a:buAutoNum type="circleNumDbPlain"/>
            </a:pPr>
            <a:r>
              <a:rPr lang="zh-CN" altLang="en-US" sz="2200" dirty="0"/>
              <a:t>已有样本数据</a:t>
            </a:r>
            <a:endParaRPr lang="en-US" altLang="zh-CN" sz="2200" dirty="0"/>
          </a:p>
          <a:p>
            <a:pPr marL="914400" lvl="1" indent="-457200">
              <a:lnSpc>
                <a:spcPct val="150000"/>
              </a:lnSpc>
              <a:buFont typeface="+mj-ea"/>
              <a:buAutoNum type="circleNumDbPlain"/>
            </a:pPr>
            <a:r>
              <a:rPr lang="zh-CN" altLang="en-US" sz="2200" dirty="0"/>
              <a:t>在最小二乘意义下，求解下列优化问题</a:t>
            </a:r>
          </a:p>
          <a:p>
            <a:pPr marL="914400" lvl="1" indent="-457200">
              <a:lnSpc>
                <a:spcPct val="150000"/>
              </a:lnSpc>
              <a:buFont typeface="+mj-ea"/>
              <a:buAutoNum type="circleNumDbPlain"/>
            </a:pPr>
            <a:endParaRPr lang="en-US" altLang="zh-CN" sz="2200" dirty="0"/>
          </a:p>
          <a:p>
            <a:pPr marL="914400" lvl="1" indent="-457200">
              <a:lnSpc>
                <a:spcPct val="150000"/>
              </a:lnSpc>
              <a:buFont typeface="+mj-ea"/>
              <a:buAutoNum type="circleNumDbPlain"/>
            </a:pPr>
            <a:r>
              <a:rPr lang="zh-CN" altLang="en-US" sz="2200" dirty="0"/>
              <a:t>从而确定参数的估计值</a:t>
            </a:r>
          </a:p>
          <a:p>
            <a:pPr marL="914400" lvl="1" indent="-457200">
              <a:lnSpc>
                <a:spcPct val="150000"/>
              </a:lnSpc>
              <a:buFont typeface="+mj-ea"/>
              <a:buAutoNum type="circleNumDbPlain"/>
            </a:pPr>
            <a:endParaRPr lang="zh-CN" altLang="en-US" sz="2200" dirty="0"/>
          </a:p>
          <a:p>
            <a:pPr marL="457200" lvl="1" indent="0">
              <a:lnSpc>
                <a:spcPct val="150000"/>
              </a:lnSpc>
              <a:buNone/>
            </a:pPr>
            <a:endParaRPr lang="zh-CN" altLang="en-US" sz="2800" dirty="0"/>
          </a:p>
          <a:p>
            <a:pPr marL="457200" lvl="1" indent="0">
              <a:lnSpc>
                <a:spcPct val="150000"/>
              </a:lnSpc>
              <a:buNone/>
            </a:pP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34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Object 2"/>
          <p:cNvGraphicFramePr>
            <a:graphicFrameLocks/>
          </p:cNvGraphicFramePr>
          <p:nvPr>
            <p:extLst>
              <p:ext uri="{D42A27DB-BD31-4B8C-83A1-F6EECF244321}">
                <p14:modId xmlns:p14="http://schemas.microsoft.com/office/powerpoint/2010/main" val="850789603"/>
              </p:ext>
            </p:extLst>
          </p:nvPr>
        </p:nvGraphicFramePr>
        <p:xfrm>
          <a:off x="4250489" y="2621522"/>
          <a:ext cx="1688459" cy="807478"/>
        </p:xfrm>
        <a:graphic>
          <a:graphicData uri="http://schemas.openxmlformats.org/presentationml/2006/ole">
            <mc:AlternateContent xmlns:mc="http://schemas.openxmlformats.org/markup-compatibility/2006">
              <mc:Choice xmlns:v="urn:schemas-microsoft-com:vml" Requires="v">
                <p:oleObj spid="_x0000_s46925" name="Equation" r:id="rId3" imgW="1066680" imgH="431640" progId="Equation.DSMT4">
                  <p:embed/>
                </p:oleObj>
              </mc:Choice>
              <mc:Fallback>
                <p:oleObj name="Equation" r:id="rId3" imgW="1066680" imgH="431640" progId="Equation.DSMT4">
                  <p:embed/>
                  <p:pic>
                    <p:nvPicPr>
                      <p:cNvPr id="37890" name="Object 2"/>
                      <p:cNvPicPr>
                        <a:picLocks noChangeArrowheads="1"/>
                      </p:cNvPicPr>
                      <p:nvPr/>
                    </p:nvPicPr>
                    <p:blipFill>
                      <a:blip r:embed="rId4"/>
                      <a:srcRect/>
                      <a:stretch>
                        <a:fillRect/>
                      </a:stretch>
                    </p:blipFill>
                    <p:spPr bwMode="black">
                      <a:xfrm>
                        <a:off x="4250489" y="2621522"/>
                        <a:ext cx="1688459" cy="807478"/>
                      </a:xfrm>
                      <a:prstGeom prst="rect">
                        <a:avLst/>
                      </a:prstGeom>
                      <a:noFill/>
                      <a:ln>
                        <a:noFill/>
                      </a:ln>
                      <a:effectLst/>
                    </p:spPr>
                  </p:pic>
                </p:oleObj>
              </mc:Fallback>
            </mc:AlternateContent>
          </a:graphicData>
        </a:graphic>
      </p:graphicFrame>
      <p:graphicFrame>
        <p:nvGraphicFramePr>
          <p:cNvPr id="12" name="Object 4"/>
          <p:cNvGraphicFramePr>
            <a:graphicFrameLocks/>
          </p:cNvGraphicFramePr>
          <p:nvPr>
            <p:extLst>
              <p:ext uri="{D42A27DB-BD31-4B8C-83A1-F6EECF244321}">
                <p14:modId xmlns:p14="http://schemas.microsoft.com/office/powerpoint/2010/main" val="630839615"/>
              </p:ext>
            </p:extLst>
          </p:nvPr>
        </p:nvGraphicFramePr>
        <p:xfrm>
          <a:off x="3032561" y="4251898"/>
          <a:ext cx="2435856" cy="899430"/>
        </p:xfrm>
        <a:graphic>
          <a:graphicData uri="http://schemas.openxmlformats.org/presentationml/2006/ole">
            <mc:AlternateContent xmlns:mc="http://schemas.openxmlformats.org/markup-compatibility/2006">
              <mc:Choice xmlns:v="urn:schemas-microsoft-com:vml" Requires="v">
                <p:oleObj spid="_x0000_s46926" name="Equation" r:id="rId5" imgW="1434960" imgH="431640" progId="Equation.DSMT4">
                  <p:embed/>
                </p:oleObj>
              </mc:Choice>
              <mc:Fallback>
                <p:oleObj name="Equation" r:id="rId5" imgW="1434960" imgH="431640" progId="Equation.DSMT4">
                  <p:embed/>
                  <p:pic>
                    <p:nvPicPr>
                      <p:cNvPr id="37892" name="Object 4"/>
                      <p:cNvPicPr>
                        <a:picLocks noChangeArrowheads="1"/>
                      </p:cNvPicPr>
                      <p:nvPr/>
                    </p:nvPicPr>
                    <p:blipFill>
                      <a:blip r:embed="rId6"/>
                      <a:srcRect/>
                      <a:stretch>
                        <a:fillRect/>
                      </a:stretch>
                    </p:blipFill>
                    <p:spPr bwMode="black">
                      <a:xfrm>
                        <a:off x="3032561" y="4251898"/>
                        <a:ext cx="2435856" cy="899430"/>
                      </a:xfrm>
                      <a:prstGeom prst="rect">
                        <a:avLst/>
                      </a:prstGeom>
                      <a:noFill/>
                      <a:ln>
                        <a:noFill/>
                      </a:ln>
                      <a:effectLst/>
                    </p:spPr>
                  </p:pic>
                </p:oleObj>
              </mc:Fallback>
            </mc:AlternateContent>
          </a:graphicData>
        </a:graphic>
      </p:graphicFrame>
      <p:graphicFrame>
        <p:nvGraphicFramePr>
          <p:cNvPr id="14" name="Object 5"/>
          <p:cNvGraphicFramePr>
            <a:graphicFrameLocks/>
          </p:cNvGraphicFramePr>
          <p:nvPr>
            <p:extLst>
              <p:ext uri="{D42A27DB-BD31-4B8C-83A1-F6EECF244321}">
                <p14:modId xmlns:p14="http://schemas.microsoft.com/office/powerpoint/2010/main" val="163404399"/>
              </p:ext>
            </p:extLst>
          </p:nvPr>
        </p:nvGraphicFramePr>
        <p:xfrm>
          <a:off x="3875365" y="3375962"/>
          <a:ext cx="2438705" cy="397955"/>
        </p:xfrm>
        <a:graphic>
          <a:graphicData uri="http://schemas.openxmlformats.org/presentationml/2006/ole">
            <mc:AlternateContent xmlns:mc="http://schemas.openxmlformats.org/markup-compatibility/2006">
              <mc:Choice xmlns:v="urn:schemas-microsoft-com:vml" Requires="v">
                <p:oleObj spid="_x0000_s46927" name="Equation" r:id="rId7" imgW="1409400" imgH="203040" progId="Equation.DSMT4">
                  <p:embed/>
                </p:oleObj>
              </mc:Choice>
              <mc:Fallback>
                <p:oleObj name="Equation" r:id="rId7" imgW="1409400" imgH="203040" progId="Equation.DSMT4">
                  <p:embed/>
                  <p:pic>
                    <p:nvPicPr>
                      <p:cNvPr id="37893" name="Object 5"/>
                      <p:cNvPicPr>
                        <a:picLocks noChangeArrowheads="1"/>
                      </p:cNvPicPr>
                      <p:nvPr/>
                    </p:nvPicPr>
                    <p:blipFill>
                      <a:blip r:embed="rId8"/>
                      <a:srcRect/>
                      <a:stretch>
                        <a:fillRect/>
                      </a:stretch>
                    </p:blipFill>
                    <p:spPr bwMode="black">
                      <a:xfrm>
                        <a:off x="3875365" y="3375962"/>
                        <a:ext cx="2438705" cy="397955"/>
                      </a:xfrm>
                      <a:prstGeom prst="rect">
                        <a:avLst/>
                      </a:prstGeom>
                      <a:noFill/>
                      <a:ln>
                        <a:noFill/>
                      </a:ln>
                      <a:effectLst/>
                    </p:spPr>
                  </p:pic>
                </p:oleObj>
              </mc:Fallback>
            </mc:AlternateContent>
          </a:graphicData>
        </a:graphic>
      </p:graphicFrame>
      <p:sp>
        <p:nvSpPr>
          <p:cNvPr id="15" name="Rectangle 10"/>
          <p:cNvSpPr>
            <a:spLocks noChangeArrowheads="1"/>
          </p:cNvSpPr>
          <p:nvPr/>
        </p:nvSpPr>
        <p:spPr bwMode="auto">
          <a:xfrm>
            <a:off x="4250489" y="5616801"/>
            <a:ext cx="3457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pPr>
            <a:r>
              <a:rPr kumimoji="1" lang="zh-CN" altLang="en-US" sz="2800" b="0" dirty="0">
                <a:solidFill>
                  <a:srgbClr val="FF0707"/>
                </a:solidFill>
                <a:latin typeface="微软雅黑" panose="020B0503020204020204" pitchFamily="34" charset="-122"/>
                <a:ea typeface="微软雅黑" panose="020B0503020204020204" pitchFamily="34" charset="-122"/>
              </a:rPr>
              <a:t>线性假定是否通用？</a:t>
            </a:r>
          </a:p>
        </p:txBody>
      </p:sp>
    </p:spTree>
    <p:extLst>
      <p:ext uri="{BB962C8B-B14F-4D97-AF65-F5344CB8AC3E}">
        <p14:creationId xmlns:p14="http://schemas.microsoft.com/office/powerpoint/2010/main" val="275529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线性回归问题</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）可以从两种角度考虑线性模型是否合适</a:t>
            </a:r>
          </a:p>
          <a:p>
            <a:pPr lvl="1">
              <a:lnSpc>
                <a:spcPct val="150000"/>
              </a:lnSpc>
            </a:pPr>
            <a:r>
              <a:rPr lang="zh-CN" altLang="en-US" sz="2200" dirty="0">
                <a:solidFill>
                  <a:srgbClr val="FF0000"/>
                </a:solidFill>
              </a:rPr>
              <a:t>黑箱建模的观点</a:t>
            </a:r>
            <a:endParaRPr lang="en-US" altLang="zh-CN" sz="2200" dirty="0">
              <a:solidFill>
                <a:srgbClr val="FF0000"/>
              </a:solidFill>
            </a:endParaRPr>
          </a:p>
          <a:p>
            <a:pPr marL="914400" lvl="2" indent="0">
              <a:lnSpc>
                <a:spcPct val="150000"/>
              </a:lnSpc>
              <a:buNone/>
            </a:pPr>
            <a:r>
              <a:rPr lang="zh-CN" altLang="en-US" sz="1800" dirty="0"/>
              <a:t>局部区域可用线性函数逼近一般函数</a:t>
            </a:r>
          </a:p>
          <a:p>
            <a:pPr marL="914400" lvl="2" indent="0">
              <a:lnSpc>
                <a:spcPct val="150000"/>
              </a:lnSpc>
              <a:buNone/>
            </a:pPr>
            <a:r>
              <a:rPr lang="zh-CN" altLang="en-US" sz="1800" dirty="0"/>
              <a:t>基于某些常识和经验，例如</a:t>
            </a:r>
          </a:p>
          <a:p>
            <a:pPr lvl="2">
              <a:lnSpc>
                <a:spcPct val="150000"/>
              </a:lnSpc>
            </a:pPr>
            <a:endParaRPr lang="zh-CN" altLang="en-US" sz="1800" dirty="0"/>
          </a:p>
          <a:p>
            <a:pPr lvl="1">
              <a:lnSpc>
                <a:spcPct val="150000"/>
              </a:lnSpc>
            </a:pPr>
            <a:r>
              <a:rPr lang="zh-CN" altLang="en-US" sz="2200" dirty="0">
                <a:solidFill>
                  <a:srgbClr val="FF0000"/>
                </a:solidFill>
              </a:rPr>
              <a:t>经验</a:t>
            </a:r>
            <a:endParaRPr lang="en-US" altLang="zh-CN" sz="2200" dirty="0">
              <a:solidFill>
                <a:srgbClr val="FF0000"/>
              </a:solidFill>
            </a:endParaRPr>
          </a:p>
          <a:p>
            <a:pPr marL="914400" lvl="2" indent="0">
              <a:lnSpc>
                <a:spcPct val="150000"/>
              </a:lnSpc>
              <a:buNone/>
            </a:pPr>
            <a:r>
              <a:rPr lang="zh-CN" altLang="en-US" sz="1800" dirty="0"/>
              <a:t>一定的生产条件下，生产单位钢、铁、 煤等的耗电量基本不变</a:t>
            </a:r>
            <a:endParaRPr lang="en-US" altLang="zh-CN" sz="2200" dirty="0"/>
          </a:p>
          <a:p>
            <a:pPr lvl="1">
              <a:lnSpc>
                <a:spcPct val="150000"/>
              </a:lnSpc>
            </a:pPr>
            <a:r>
              <a:rPr lang="zh-CN" altLang="en-US" sz="2200" dirty="0"/>
              <a:t>所以：需电量可近似为钢、铁、煤等主要产品产量的线性函数</a:t>
            </a:r>
          </a:p>
          <a:p>
            <a:pPr marL="914400" lvl="1" indent="-457200">
              <a:lnSpc>
                <a:spcPct val="150000"/>
              </a:lnSpc>
              <a:buFont typeface="+mj-ea"/>
              <a:buAutoNum type="circleNumDbPlain"/>
            </a:pPr>
            <a:endParaRPr lang="zh-CN" altLang="en-US" sz="2200" dirty="0"/>
          </a:p>
          <a:p>
            <a:pPr marL="457200" lvl="1" indent="0">
              <a:lnSpc>
                <a:spcPct val="150000"/>
              </a:lnSpc>
              <a:buNone/>
            </a:pPr>
            <a:endParaRPr lang="zh-CN" altLang="en-US" sz="2800" dirty="0"/>
          </a:p>
          <a:p>
            <a:pPr marL="457200" lvl="1" indent="0">
              <a:lnSpc>
                <a:spcPct val="150000"/>
              </a:lnSpc>
              <a:buNone/>
            </a:pP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35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Rectangle 6"/>
          <p:cNvSpPr>
            <a:spLocks noChangeArrowheads="1"/>
          </p:cNvSpPr>
          <p:nvPr/>
        </p:nvSpPr>
        <p:spPr bwMode="auto">
          <a:xfrm>
            <a:off x="3306023" y="383085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需电量</a:t>
            </a:r>
          </a:p>
        </p:txBody>
      </p:sp>
      <p:sp>
        <p:nvSpPr>
          <p:cNvPr id="13" name="Rectangle 8"/>
          <p:cNvSpPr>
            <a:spLocks noChangeArrowheads="1"/>
          </p:cNvSpPr>
          <p:nvPr/>
        </p:nvSpPr>
        <p:spPr bwMode="auto">
          <a:xfrm>
            <a:off x="4838114" y="3827138"/>
            <a:ext cx="41344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（钢产量</a:t>
            </a:r>
            <a:r>
              <a:rPr kumimoji="1" lang="en-US" altLang="zh-CN" sz="2400" b="0" dirty="0">
                <a:latin typeface="微软雅黑" panose="020B0503020204020204" pitchFamily="34" charset="-122"/>
                <a:ea typeface="微软雅黑" panose="020B0503020204020204" pitchFamily="34" charset="-122"/>
              </a:rPr>
              <a:t>,</a:t>
            </a:r>
            <a:r>
              <a:rPr kumimoji="1" lang="zh-CN" altLang="en-US" sz="2400" b="0" dirty="0">
                <a:latin typeface="微软雅黑" panose="020B0503020204020204" pitchFamily="34" charset="-122"/>
                <a:ea typeface="微软雅黑" panose="020B0503020204020204" pitchFamily="34" charset="-122"/>
              </a:rPr>
              <a:t>铁产量</a:t>
            </a:r>
            <a:r>
              <a:rPr kumimoji="1" lang="en-US" altLang="zh-CN" sz="2400" b="0" dirty="0">
                <a:latin typeface="微软雅黑" panose="020B0503020204020204" pitchFamily="34" charset="-122"/>
                <a:ea typeface="微软雅黑" panose="020B0503020204020204" pitchFamily="34" charset="-122"/>
              </a:rPr>
              <a:t>, </a:t>
            </a:r>
            <a:r>
              <a:rPr kumimoji="1" lang="zh-CN" altLang="en-US" sz="2400" b="0" dirty="0">
                <a:latin typeface="微软雅黑" panose="020B0503020204020204" pitchFamily="34" charset="-122"/>
                <a:ea typeface="微软雅黑" panose="020B0503020204020204" pitchFamily="34" charset="-122"/>
              </a:rPr>
              <a:t>煤产量</a:t>
            </a:r>
            <a:r>
              <a:rPr kumimoji="1" lang="en-US" altLang="zh-CN" sz="2400" b="0" dirty="0">
                <a:latin typeface="微软雅黑" panose="020B0503020204020204" pitchFamily="34" charset="-122"/>
                <a:ea typeface="微软雅黑" panose="020B0503020204020204" pitchFamily="34" charset="-122"/>
              </a:rPr>
              <a:t>…</a:t>
            </a:r>
            <a:r>
              <a:rPr kumimoji="1" lang="zh-CN" altLang="en-US" sz="2400" b="0" dirty="0">
                <a:latin typeface="微软雅黑" panose="020B0503020204020204" pitchFamily="34" charset="-122"/>
                <a:ea typeface="微软雅黑" panose="020B0503020204020204" pitchFamily="34" charset="-122"/>
              </a:rPr>
              <a:t>）</a:t>
            </a:r>
          </a:p>
        </p:txBody>
      </p:sp>
      <p:graphicFrame>
        <p:nvGraphicFramePr>
          <p:cNvPr id="16" name="Object 10"/>
          <p:cNvGraphicFramePr>
            <a:graphicFrameLocks/>
          </p:cNvGraphicFramePr>
          <p:nvPr>
            <p:extLst>
              <p:ext uri="{D42A27DB-BD31-4B8C-83A1-F6EECF244321}">
                <p14:modId xmlns:p14="http://schemas.microsoft.com/office/powerpoint/2010/main" val="1035575958"/>
              </p:ext>
            </p:extLst>
          </p:nvPr>
        </p:nvGraphicFramePr>
        <p:xfrm>
          <a:off x="4438378" y="3778588"/>
          <a:ext cx="596936" cy="554298"/>
        </p:xfrm>
        <a:graphic>
          <a:graphicData uri="http://schemas.openxmlformats.org/presentationml/2006/ole">
            <mc:AlternateContent xmlns:mc="http://schemas.openxmlformats.org/markup-compatibility/2006">
              <mc:Choice xmlns:v="urn:schemas-microsoft-com:vml" Requires="v">
                <p:oleObj spid="_x0000_s47386" name="Equation" r:id="rId3" imgW="279360" imgH="203040" progId="Equation.DSMT4">
                  <p:embed/>
                </p:oleObj>
              </mc:Choice>
              <mc:Fallback>
                <p:oleObj name="Equation" r:id="rId3" imgW="279360" imgH="203040" progId="Equation.DSMT4">
                  <p:embed/>
                  <p:pic>
                    <p:nvPicPr>
                      <p:cNvPr id="38922" name="Object 10"/>
                      <p:cNvPicPr>
                        <a:picLocks noChangeArrowheads="1"/>
                      </p:cNvPicPr>
                      <p:nvPr/>
                    </p:nvPicPr>
                    <p:blipFill>
                      <a:blip r:embed="rId4"/>
                      <a:srcRect/>
                      <a:stretch>
                        <a:fillRect/>
                      </a:stretch>
                    </p:blipFill>
                    <p:spPr bwMode="black">
                      <a:xfrm>
                        <a:off x="4438378" y="3778588"/>
                        <a:ext cx="596936" cy="55429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16320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线性回归问题</a:t>
            </a:r>
            <a:endParaRPr lang="en-US" altLang="zh-CN" sz="2800" dirty="0"/>
          </a:p>
          <a:p>
            <a:pPr marL="457200" lvl="1" indent="0">
              <a:lnSpc>
                <a:spcPct val="150000"/>
              </a:lnSpc>
              <a:buNone/>
            </a:pPr>
            <a:r>
              <a:rPr lang="zh-CN" altLang="en-US" sz="2800" dirty="0"/>
              <a:t>（</a:t>
            </a:r>
            <a:r>
              <a:rPr lang="en-US" altLang="zh-CN" sz="2800" dirty="0"/>
              <a:t>3</a:t>
            </a:r>
            <a:r>
              <a:rPr lang="zh-CN" altLang="en-US" sz="2800" dirty="0"/>
              <a:t>）线性最小二乘回归的解</a:t>
            </a:r>
          </a:p>
          <a:p>
            <a:pPr marL="914400" lvl="2" indent="0">
              <a:lnSpc>
                <a:spcPct val="150000"/>
              </a:lnSpc>
              <a:buNone/>
            </a:pPr>
            <a:r>
              <a:rPr lang="zh-CN" altLang="en-US" sz="2400" dirty="0"/>
              <a:t>对优化问题</a:t>
            </a:r>
            <a:endParaRPr lang="en-US" altLang="zh-CN" sz="2400" dirty="0"/>
          </a:p>
          <a:p>
            <a:pPr marL="914400" lvl="2" indent="0">
              <a:lnSpc>
                <a:spcPct val="150000"/>
              </a:lnSpc>
              <a:buNone/>
            </a:pPr>
            <a:r>
              <a:rPr lang="zh-CN" altLang="en-US" sz="2400" dirty="0"/>
              <a:t>记</a:t>
            </a:r>
          </a:p>
          <a:p>
            <a:pPr lvl="1">
              <a:lnSpc>
                <a:spcPct val="150000"/>
              </a:lnSpc>
            </a:pPr>
            <a:endParaRPr lang="en-US" altLang="zh-CN" sz="2200" dirty="0"/>
          </a:p>
          <a:p>
            <a:pPr marL="457200" lvl="1" indent="0">
              <a:lnSpc>
                <a:spcPct val="150000"/>
              </a:lnSpc>
              <a:buNone/>
            </a:pPr>
            <a:endParaRPr lang="zh-CN" altLang="en-US" sz="2800" dirty="0"/>
          </a:p>
          <a:p>
            <a:pPr marL="457200" lvl="1" indent="0">
              <a:lnSpc>
                <a:spcPct val="150000"/>
              </a:lnSpc>
              <a:buNone/>
            </a:pPr>
            <a:endParaRPr lang="en-US" altLang="zh-CN" sz="2800" dirty="0"/>
          </a:p>
          <a:p>
            <a:pPr marL="914400" lvl="2" indent="0">
              <a:lnSpc>
                <a:spcPct val="150000"/>
              </a:lnSpc>
              <a:buNone/>
            </a:pPr>
            <a:endParaRPr lang="en-US" altLang="zh-CN" sz="2400" dirty="0"/>
          </a:p>
          <a:p>
            <a:pPr marL="914400" lvl="2" indent="0">
              <a:lnSpc>
                <a:spcPct val="150000"/>
              </a:lnSpc>
              <a:buNone/>
            </a:pPr>
            <a:endParaRPr lang="en-US" altLang="zh-CN" sz="2400" dirty="0"/>
          </a:p>
          <a:p>
            <a:pPr marL="914400" lvl="2" indent="0">
              <a:lnSpc>
                <a:spcPct val="150000"/>
              </a:lnSpc>
              <a:buNone/>
            </a:pPr>
            <a:endParaRPr lang="en-US" altLang="zh-CN"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36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Object 3"/>
          <p:cNvGraphicFramePr>
            <a:graphicFrameLocks/>
          </p:cNvGraphicFramePr>
          <p:nvPr>
            <p:extLst>
              <p:ext uri="{D42A27DB-BD31-4B8C-83A1-F6EECF244321}">
                <p14:modId xmlns:p14="http://schemas.microsoft.com/office/powerpoint/2010/main" val="401603664"/>
              </p:ext>
            </p:extLst>
          </p:nvPr>
        </p:nvGraphicFramePr>
        <p:xfrm>
          <a:off x="3871956" y="2068916"/>
          <a:ext cx="2615149" cy="822942"/>
        </p:xfrm>
        <a:graphic>
          <a:graphicData uri="http://schemas.openxmlformats.org/presentationml/2006/ole">
            <mc:AlternateContent xmlns:mc="http://schemas.openxmlformats.org/markup-compatibility/2006">
              <mc:Choice xmlns:v="urn:schemas-microsoft-com:vml" Requires="v">
                <p:oleObj spid="_x0000_s149404" name="Equation" r:id="rId3" imgW="1434960" imgH="431640" progId="Equation.DSMT4">
                  <p:embed/>
                </p:oleObj>
              </mc:Choice>
              <mc:Fallback>
                <p:oleObj name="Equation" r:id="rId3" imgW="1434960" imgH="431640" progId="Equation.DSMT4">
                  <p:embed/>
                  <p:pic>
                    <p:nvPicPr>
                      <p:cNvPr id="39939" name="Object 3"/>
                      <p:cNvPicPr>
                        <a:picLocks noChangeArrowheads="1"/>
                      </p:cNvPicPr>
                      <p:nvPr/>
                    </p:nvPicPr>
                    <p:blipFill>
                      <a:blip r:embed="rId4"/>
                      <a:srcRect/>
                      <a:stretch>
                        <a:fillRect/>
                      </a:stretch>
                    </p:blipFill>
                    <p:spPr bwMode="black">
                      <a:xfrm>
                        <a:off x="3871956" y="2068916"/>
                        <a:ext cx="2615149" cy="822942"/>
                      </a:xfrm>
                      <a:prstGeom prst="rect">
                        <a:avLst/>
                      </a:prstGeom>
                      <a:noFill/>
                      <a:ln>
                        <a:noFill/>
                      </a:ln>
                      <a:effectLst/>
                    </p:spPr>
                  </p:pic>
                </p:oleObj>
              </mc:Fallback>
            </mc:AlternateContent>
          </a:graphicData>
        </a:graphic>
      </p:graphicFrame>
      <p:graphicFrame>
        <p:nvGraphicFramePr>
          <p:cNvPr id="12" name="Object 5"/>
          <p:cNvGraphicFramePr>
            <a:graphicFrameLocks/>
          </p:cNvGraphicFramePr>
          <p:nvPr>
            <p:extLst>
              <p:ext uri="{D42A27DB-BD31-4B8C-83A1-F6EECF244321}">
                <p14:modId xmlns:p14="http://schemas.microsoft.com/office/powerpoint/2010/main" val="3462927162"/>
              </p:ext>
            </p:extLst>
          </p:nvPr>
        </p:nvGraphicFramePr>
        <p:xfrm>
          <a:off x="2456492" y="2800489"/>
          <a:ext cx="2925490" cy="646255"/>
        </p:xfrm>
        <a:graphic>
          <a:graphicData uri="http://schemas.openxmlformats.org/presentationml/2006/ole">
            <mc:AlternateContent xmlns:mc="http://schemas.openxmlformats.org/markup-compatibility/2006">
              <mc:Choice xmlns:v="urn:schemas-microsoft-com:vml" Requires="v">
                <p:oleObj spid="_x0000_s149405" name="Equation" r:id="rId5" imgW="1498320" imgH="253800" progId="Equation.DSMT4">
                  <p:embed/>
                </p:oleObj>
              </mc:Choice>
              <mc:Fallback>
                <p:oleObj name="Equation" r:id="rId5" imgW="1498320" imgH="253800" progId="Equation.DSMT4">
                  <p:embed/>
                  <p:pic>
                    <p:nvPicPr>
                      <p:cNvPr id="39941" name="Object 5"/>
                      <p:cNvPicPr>
                        <a:picLocks noChangeArrowheads="1"/>
                      </p:cNvPicPr>
                      <p:nvPr/>
                    </p:nvPicPr>
                    <p:blipFill>
                      <a:blip r:embed="rId6"/>
                      <a:srcRect/>
                      <a:stretch>
                        <a:fillRect/>
                      </a:stretch>
                    </p:blipFill>
                    <p:spPr bwMode="black">
                      <a:xfrm>
                        <a:off x="2456492" y="2800489"/>
                        <a:ext cx="2925490" cy="646255"/>
                      </a:xfrm>
                      <a:prstGeom prst="rect">
                        <a:avLst/>
                      </a:prstGeom>
                      <a:noFill/>
                      <a:ln>
                        <a:noFill/>
                      </a:ln>
                      <a:effectLst/>
                    </p:spPr>
                  </p:pic>
                </p:oleObj>
              </mc:Fallback>
            </mc:AlternateContent>
          </a:graphicData>
        </a:graphic>
      </p:graphicFrame>
      <p:graphicFrame>
        <p:nvGraphicFramePr>
          <p:cNvPr id="14" name="Object 8"/>
          <p:cNvGraphicFramePr>
            <a:graphicFrameLocks/>
          </p:cNvGraphicFramePr>
          <p:nvPr>
            <p:extLst>
              <p:ext uri="{D42A27DB-BD31-4B8C-83A1-F6EECF244321}">
                <p14:modId xmlns:p14="http://schemas.microsoft.com/office/powerpoint/2010/main" val="3604143465"/>
              </p:ext>
            </p:extLst>
          </p:nvPr>
        </p:nvGraphicFramePr>
        <p:xfrm>
          <a:off x="2515056" y="3422779"/>
          <a:ext cx="2815279" cy="615938"/>
        </p:xfrm>
        <a:graphic>
          <a:graphicData uri="http://schemas.openxmlformats.org/presentationml/2006/ole">
            <mc:AlternateContent xmlns:mc="http://schemas.openxmlformats.org/markup-compatibility/2006">
              <mc:Choice xmlns:v="urn:schemas-microsoft-com:vml" Requires="v">
                <p:oleObj spid="_x0000_s149406" name="Equation" r:id="rId7" imgW="1485720" imgH="253800" progId="Equation.DSMT4">
                  <p:embed/>
                </p:oleObj>
              </mc:Choice>
              <mc:Fallback>
                <p:oleObj name="Equation" r:id="rId7" imgW="1485720" imgH="253800" progId="Equation.DSMT4">
                  <p:embed/>
                  <p:pic>
                    <p:nvPicPr>
                      <p:cNvPr id="39944" name="Object 8"/>
                      <p:cNvPicPr>
                        <a:picLocks noChangeArrowheads="1"/>
                      </p:cNvPicPr>
                      <p:nvPr/>
                    </p:nvPicPr>
                    <p:blipFill>
                      <a:blip r:embed="rId8"/>
                      <a:srcRect/>
                      <a:stretch>
                        <a:fillRect/>
                      </a:stretch>
                    </p:blipFill>
                    <p:spPr bwMode="black">
                      <a:xfrm>
                        <a:off x="2515056" y="3422779"/>
                        <a:ext cx="2815279" cy="615938"/>
                      </a:xfrm>
                      <a:prstGeom prst="rect">
                        <a:avLst/>
                      </a:prstGeom>
                      <a:noFill/>
                      <a:ln>
                        <a:noFill/>
                      </a:ln>
                      <a:effectLst/>
                    </p:spPr>
                  </p:pic>
                </p:oleObj>
              </mc:Fallback>
            </mc:AlternateContent>
          </a:graphicData>
        </a:graphic>
      </p:graphicFrame>
      <p:graphicFrame>
        <p:nvGraphicFramePr>
          <p:cNvPr id="15" name="Object 10"/>
          <p:cNvGraphicFramePr>
            <a:graphicFrameLocks/>
          </p:cNvGraphicFramePr>
          <p:nvPr>
            <p:extLst>
              <p:ext uri="{D42A27DB-BD31-4B8C-83A1-F6EECF244321}">
                <p14:modId xmlns:p14="http://schemas.microsoft.com/office/powerpoint/2010/main" val="169325218"/>
              </p:ext>
            </p:extLst>
          </p:nvPr>
        </p:nvGraphicFramePr>
        <p:xfrm>
          <a:off x="5317810" y="3174303"/>
          <a:ext cx="616733" cy="314162"/>
        </p:xfrm>
        <a:graphic>
          <a:graphicData uri="http://schemas.openxmlformats.org/presentationml/2006/ole">
            <mc:AlternateContent xmlns:mc="http://schemas.openxmlformats.org/markup-compatibility/2006">
              <mc:Choice xmlns:v="urn:schemas-microsoft-com:vml" Requires="v">
                <p:oleObj spid="_x0000_s149407" name="Equation" r:id="rId9" imgW="368280" imgH="177480" progId="Equation.DSMT4">
                  <p:embed/>
                </p:oleObj>
              </mc:Choice>
              <mc:Fallback>
                <p:oleObj name="Equation" r:id="rId9" imgW="368280" imgH="177480" progId="Equation.DSMT4">
                  <p:embed/>
                  <p:pic>
                    <p:nvPicPr>
                      <p:cNvPr id="39946" name="Object 10"/>
                      <p:cNvPicPr>
                        <a:picLocks noChangeArrowheads="1"/>
                      </p:cNvPicPr>
                      <p:nvPr/>
                    </p:nvPicPr>
                    <p:blipFill>
                      <a:blip r:embed="rId10"/>
                      <a:srcRect/>
                      <a:stretch>
                        <a:fillRect/>
                      </a:stretch>
                    </p:blipFill>
                    <p:spPr bwMode="black">
                      <a:xfrm>
                        <a:off x="5317810" y="3174303"/>
                        <a:ext cx="616733" cy="314162"/>
                      </a:xfrm>
                      <a:prstGeom prst="rect">
                        <a:avLst/>
                      </a:prstGeom>
                      <a:noFill/>
                      <a:ln>
                        <a:noFill/>
                      </a:ln>
                      <a:effectLst/>
                    </p:spPr>
                  </p:pic>
                </p:oleObj>
              </mc:Fallback>
            </mc:AlternateContent>
          </a:graphicData>
        </a:graphic>
      </p:graphicFrame>
      <p:graphicFrame>
        <p:nvGraphicFramePr>
          <p:cNvPr id="17" name="Object 11"/>
          <p:cNvGraphicFramePr>
            <a:graphicFrameLocks/>
          </p:cNvGraphicFramePr>
          <p:nvPr>
            <p:extLst>
              <p:ext uri="{D42A27DB-BD31-4B8C-83A1-F6EECF244321}">
                <p14:modId xmlns:p14="http://schemas.microsoft.com/office/powerpoint/2010/main" val="3236479932"/>
              </p:ext>
            </p:extLst>
          </p:nvPr>
        </p:nvGraphicFramePr>
        <p:xfrm>
          <a:off x="5314841" y="3757046"/>
          <a:ext cx="541548" cy="285171"/>
        </p:xfrm>
        <a:graphic>
          <a:graphicData uri="http://schemas.openxmlformats.org/presentationml/2006/ole">
            <mc:AlternateContent xmlns:mc="http://schemas.openxmlformats.org/markup-compatibility/2006">
              <mc:Choice xmlns:v="urn:schemas-microsoft-com:vml" Requires="v">
                <p:oleObj spid="_x0000_s149408" name="Equation" r:id="rId11" imgW="342720" imgH="177480" progId="Equation.DSMT4">
                  <p:embed/>
                </p:oleObj>
              </mc:Choice>
              <mc:Fallback>
                <p:oleObj name="Equation" r:id="rId11" imgW="342720" imgH="177480" progId="Equation.DSMT4">
                  <p:embed/>
                  <p:pic>
                    <p:nvPicPr>
                      <p:cNvPr id="39947" name="Object 11"/>
                      <p:cNvPicPr>
                        <a:picLocks noChangeArrowheads="1"/>
                      </p:cNvPicPr>
                      <p:nvPr/>
                    </p:nvPicPr>
                    <p:blipFill>
                      <a:blip r:embed="rId12"/>
                      <a:srcRect/>
                      <a:stretch>
                        <a:fillRect/>
                      </a:stretch>
                    </p:blipFill>
                    <p:spPr bwMode="black">
                      <a:xfrm>
                        <a:off x="5314841" y="3757046"/>
                        <a:ext cx="541548" cy="285171"/>
                      </a:xfrm>
                      <a:prstGeom prst="rect">
                        <a:avLst/>
                      </a:prstGeom>
                      <a:noFill/>
                      <a:ln>
                        <a:noFill/>
                      </a:ln>
                      <a:effectLst/>
                    </p:spPr>
                  </p:pic>
                </p:oleObj>
              </mc:Fallback>
            </mc:AlternateContent>
          </a:graphicData>
        </a:graphic>
      </p:graphicFrame>
      <p:graphicFrame>
        <p:nvGraphicFramePr>
          <p:cNvPr id="21" name="Object 6"/>
          <p:cNvGraphicFramePr>
            <a:graphicFrameLocks/>
          </p:cNvGraphicFramePr>
          <p:nvPr>
            <p:extLst>
              <p:ext uri="{D42A27DB-BD31-4B8C-83A1-F6EECF244321}">
                <p14:modId xmlns:p14="http://schemas.microsoft.com/office/powerpoint/2010/main" val="3401363427"/>
              </p:ext>
            </p:extLst>
          </p:nvPr>
        </p:nvGraphicFramePr>
        <p:xfrm>
          <a:off x="3515703" y="5052946"/>
          <a:ext cx="2177810" cy="619405"/>
        </p:xfrm>
        <a:graphic>
          <a:graphicData uri="http://schemas.openxmlformats.org/presentationml/2006/ole">
            <mc:AlternateContent xmlns:mc="http://schemas.openxmlformats.org/markup-compatibility/2006">
              <mc:Choice xmlns:v="urn:schemas-microsoft-com:vml" Requires="v">
                <p:oleObj spid="_x0000_s149409" name="Equation" r:id="rId13" imgW="1091880" imgH="304560" progId="Equation.DSMT4">
                  <p:embed/>
                </p:oleObj>
              </mc:Choice>
              <mc:Fallback>
                <p:oleObj name="Equation" r:id="rId13" imgW="1091880" imgH="304560" progId="Equation.DSMT4">
                  <p:embed/>
                  <p:pic>
                    <p:nvPicPr>
                      <p:cNvPr id="39942" name="Object 6"/>
                      <p:cNvPicPr>
                        <a:picLocks noChangeArrowheads="1"/>
                      </p:cNvPicPr>
                      <p:nvPr/>
                    </p:nvPicPr>
                    <p:blipFill>
                      <a:blip r:embed="rId14"/>
                      <a:srcRect/>
                      <a:stretch>
                        <a:fillRect/>
                      </a:stretch>
                    </p:blipFill>
                    <p:spPr bwMode="black">
                      <a:xfrm>
                        <a:off x="3515703" y="5052946"/>
                        <a:ext cx="2177810" cy="619405"/>
                      </a:xfrm>
                      <a:prstGeom prst="rect">
                        <a:avLst/>
                      </a:prstGeom>
                      <a:noFill/>
                      <a:ln>
                        <a:noFill/>
                      </a:ln>
                      <a:effectLst/>
                    </p:spPr>
                  </p:pic>
                </p:oleObj>
              </mc:Fallback>
            </mc:AlternateContent>
          </a:graphicData>
        </a:graphic>
      </p:graphicFrame>
      <p:sp>
        <p:nvSpPr>
          <p:cNvPr id="22" name="Rectangle 7"/>
          <p:cNvSpPr>
            <a:spLocks noChangeArrowheads="1"/>
          </p:cNvSpPr>
          <p:nvPr/>
        </p:nvSpPr>
        <p:spPr bwMode="auto">
          <a:xfrm>
            <a:off x="2149844" y="426355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如果存在</a:t>
            </a:r>
          </a:p>
        </p:txBody>
      </p:sp>
      <p:graphicFrame>
        <p:nvGraphicFramePr>
          <p:cNvPr id="23" name="Object 12"/>
          <p:cNvGraphicFramePr>
            <a:graphicFrameLocks/>
          </p:cNvGraphicFramePr>
          <p:nvPr>
            <p:extLst>
              <p:ext uri="{D42A27DB-BD31-4B8C-83A1-F6EECF244321}">
                <p14:modId xmlns:p14="http://schemas.microsoft.com/office/powerpoint/2010/main" val="3111221292"/>
              </p:ext>
            </p:extLst>
          </p:nvPr>
        </p:nvGraphicFramePr>
        <p:xfrm>
          <a:off x="3594922" y="4145481"/>
          <a:ext cx="1259776" cy="630424"/>
        </p:xfrm>
        <a:graphic>
          <a:graphicData uri="http://schemas.openxmlformats.org/presentationml/2006/ole">
            <mc:AlternateContent xmlns:mc="http://schemas.openxmlformats.org/markup-compatibility/2006">
              <mc:Choice xmlns:v="urn:schemas-microsoft-com:vml" Requires="v">
                <p:oleObj spid="_x0000_s149410" name="Equation" r:id="rId15" imgW="558720" imgH="304560" progId="Equation.DSMT4">
                  <p:embed/>
                </p:oleObj>
              </mc:Choice>
              <mc:Fallback>
                <p:oleObj name="Equation" r:id="rId15" imgW="558720" imgH="304560" progId="Equation.DSMT4">
                  <p:embed/>
                  <p:pic>
                    <p:nvPicPr>
                      <p:cNvPr id="39948" name="Object 12"/>
                      <p:cNvPicPr>
                        <a:picLocks noChangeArrowheads="1"/>
                      </p:cNvPicPr>
                      <p:nvPr/>
                    </p:nvPicPr>
                    <p:blipFill>
                      <a:blip r:embed="rId16"/>
                      <a:srcRect/>
                      <a:stretch>
                        <a:fillRect/>
                      </a:stretch>
                    </p:blipFill>
                    <p:spPr bwMode="black">
                      <a:xfrm>
                        <a:off x="3594922" y="4145481"/>
                        <a:ext cx="1259776" cy="630424"/>
                      </a:xfrm>
                      <a:prstGeom prst="rect">
                        <a:avLst/>
                      </a:prstGeom>
                      <a:noFill/>
                      <a:ln>
                        <a:noFill/>
                      </a:ln>
                      <a:effectLst/>
                    </p:spPr>
                  </p:pic>
                </p:oleObj>
              </mc:Fallback>
            </mc:AlternateContent>
          </a:graphicData>
        </a:graphic>
      </p:graphicFrame>
      <p:sp>
        <p:nvSpPr>
          <p:cNvPr id="24" name="Rectangle 13"/>
          <p:cNvSpPr>
            <a:spLocks noChangeArrowheads="1"/>
          </p:cNvSpPr>
          <p:nvPr/>
        </p:nvSpPr>
        <p:spPr bwMode="auto">
          <a:xfrm>
            <a:off x="2149844" y="512873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最优解为</a:t>
            </a:r>
          </a:p>
        </p:txBody>
      </p:sp>
    </p:spTree>
    <p:extLst>
      <p:ext uri="{BB962C8B-B14F-4D97-AF65-F5344CB8AC3E}">
        <p14:creationId xmlns:p14="http://schemas.microsoft.com/office/powerpoint/2010/main" val="87828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1</a:t>
            </a:r>
            <a:r>
              <a:rPr lang="zh-CN" altLang="en-US" sz="2800" dirty="0"/>
              <a:t>）一元线性回归原理</a:t>
            </a:r>
          </a:p>
          <a:p>
            <a:pPr lvl="1">
              <a:lnSpc>
                <a:spcPct val="150000"/>
              </a:lnSpc>
            </a:pPr>
            <a:endParaRPr lang="en-US" altLang="zh-CN" sz="22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37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p:nvSpPr>
        <p:spPr bwMode="auto">
          <a:xfrm>
            <a:off x="2146648" y="2068980"/>
            <a:ext cx="784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一元线性回归处理两个系统变量 </a:t>
            </a:r>
            <a:r>
              <a:rPr kumimoji="1" lang="en-US" altLang="zh-CN" sz="2400" b="0" dirty="0">
                <a:latin typeface="微软雅黑" panose="020B0503020204020204" pitchFamily="34" charset="-122"/>
                <a:ea typeface="微软雅黑" panose="020B0503020204020204" pitchFamily="34" charset="-122"/>
              </a:rPr>
              <a:t>x </a:t>
            </a:r>
            <a:r>
              <a:rPr kumimoji="1" lang="zh-CN" altLang="en-US" sz="2400" b="0" dirty="0">
                <a:latin typeface="微软雅黑" panose="020B0503020204020204" pitchFamily="34" charset="-122"/>
                <a:ea typeface="微软雅黑" panose="020B0503020204020204" pitchFamily="34" charset="-122"/>
              </a:rPr>
              <a:t>和 </a:t>
            </a:r>
            <a:r>
              <a:rPr kumimoji="1" lang="en-US" altLang="zh-CN" sz="2400" b="0" dirty="0">
                <a:latin typeface="微软雅黑" panose="020B0503020204020204" pitchFamily="34" charset="-122"/>
                <a:ea typeface="微软雅黑" panose="020B0503020204020204" pitchFamily="34" charset="-122"/>
              </a:rPr>
              <a:t>y </a:t>
            </a:r>
            <a:r>
              <a:rPr kumimoji="1" lang="zh-CN" altLang="en-US" sz="2400" b="0" dirty="0">
                <a:latin typeface="微软雅黑" panose="020B0503020204020204" pitchFamily="34" charset="-122"/>
                <a:ea typeface="微软雅黑" panose="020B0503020204020204" pitchFamily="34" charset="-122"/>
              </a:rPr>
              <a:t>之间的线性因果关系，也就是拟合直线问题。</a:t>
            </a:r>
          </a:p>
        </p:txBody>
      </p:sp>
      <p:sp>
        <p:nvSpPr>
          <p:cNvPr id="18" name="Rectangle 6"/>
          <p:cNvSpPr>
            <a:spLocks noChangeArrowheads="1"/>
          </p:cNvSpPr>
          <p:nvPr/>
        </p:nvSpPr>
        <p:spPr bwMode="auto">
          <a:xfrm>
            <a:off x="2146649" y="3005605"/>
            <a:ext cx="8353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假设已经得到了</a:t>
            </a:r>
            <a:r>
              <a:rPr kumimoji="1" lang="en-US" altLang="zh-CN" sz="2400" b="0" dirty="0">
                <a:latin typeface="微软雅黑" panose="020B0503020204020204" pitchFamily="34" charset="-122"/>
                <a:ea typeface="微软雅黑" panose="020B0503020204020204" pitchFamily="34" charset="-122"/>
              </a:rPr>
              <a:t>x </a:t>
            </a:r>
            <a:r>
              <a:rPr kumimoji="1" lang="zh-CN" altLang="en-US" sz="2400" b="0" dirty="0">
                <a:latin typeface="微软雅黑" panose="020B0503020204020204" pitchFamily="34" charset="-122"/>
                <a:ea typeface="微软雅黑" panose="020B0503020204020204" pitchFamily="34" charset="-122"/>
              </a:rPr>
              <a:t>和</a:t>
            </a:r>
            <a:r>
              <a:rPr kumimoji="1" lang="en-US" altLang="zh-CN" sz="2400" b="0" dirty="0">
                <a:latin typeface="微软雅黑" panose="020B0503020204020204" pitchFamily="34" charset="-122"/>
                <a:ea typeface="微软雅黑" panose="020B0503020204020204" pitchFamily="34" charset="-122"/>
              </a:rPr>
              <a:t>y </a:t>
            </a:r>
            <a:r>
              <a:rPr kumimoji="1" lang="zh-CN" altLang="en-US" sz="2400" b="0" dirty="0">
                <a:latin typeface="微软雅黑" panose="020B0503020204020204" pitchFamily="34" charset="-122"/>
                <a:ea typeface="微软雅黑" panose="020B0503020204020204" pitchFamily="34" charset="-122"/>
              </a:rPr>
              <a:t>的若干数据对 </a:t>
            </a:r>
            <a:r>
              <a:rPr kumimoji="1" lang="en-US" altLang="zh-CN" sz="2400" b="0" dirty="0">
                <a:latin typeface="微软雅黑" panose="020B0503020204020204" pitchFamily="34" charset="-122"/>
                <a:ea typeface="微软雅黑" panose="020B0503020204020204" pitchFamily="34" charset="-122"/>
              </a:rPr>
              <a:t>x</a:t>
            </a:r>
            <a:r>
              <a:rPr kumimoji="1" lang="en-US" altLang="zh-CN" sz="1600" b="0" dirty="0">
                <a:latin typeface="微软雅黑" panose="020B0503020204020204" pitchFamily="34" charset="-122"/>
                <a:ea typeface="微软雅黑" panose="020B0503020204020204" pitchFamily="34" charset="-122"/>
              </a:rPr>
              <a:t>i</a:t>
            </a:r>
            <a:r>
              <a:rPr kumimoji="1" lang="en-US" altLang="zh-CN" sz="2400" b="0" dirty="0">
                <a:latin typeface="微软雅黑" panose="020B0503020204020204" pitchFamily="34" charset="-122"/>
                <a:ea typeface="微软雅黑" panose="020B0503020204020204" pitchFamily="34" charset="-122"/>
              </a:rPr>
              <a:t> </a:t>
            </a:r>
            <a:r>
              <a:rPr kumimoji="1" lang="zh-CN" altLang="en-US" sz="2400" b="0" dirty="0">
                <a:latin typeface="微软雅黑" panose="020B0503020204020204" pitchFamily="34" charset="-122"/>
                <a:ea typeface="微软雅黑" panose="020B0503020204020204" pitchFamily="34" charset="-122"/>
              </a:rPr>
              <a:t>和</a:t>
            </a:r>
            <a:r>
              <a:rPr kumimoji="1" lang="en-US" altLang="zh-CN" sz="2400" b="0" dirty="0" err="1">
                <a:latin typeface="微软雅黑" panose="020B0503020204020204" pitchFamily="34" charset="-122"/>
                <a:ea typeface="微软雅黑" panose="020B0503020204020204" pitchFamily="34" charset="-122"/>
              </a:rPr>
              <a:t>y</a:t>
            </a:r>
            <a:r>
              <a:rPr kumimoji="1" lang="en-US" altLang="zh-CN" sz="1600" b="0" dirty="0" err="1">
                <a:latin typeface="微软雅黑" panose="020B0503020204020204" pitchFamily="34" charset="-122"/>
                <a:ea typeface="微软雅黑" panose="020B0503020204020204" pitchFamily="34" charset="-122"/>
              </a:rPr>
              <a:t>i</a:t>
            </a: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err="1">
                <a:latin typeface="微软雅黑" panose="020B0503020204020204" pitchFamily="34" charset="-122"/>
                <a:ea typeface="微软雅黑" panose="020B0503020204020204" pitchFamily="34" charset="-122"/>
              </a:rPr>
              <a:t>i</a:t>
            </a:r>
            <a:r>
              <a:rPr kumimoji="1" lang="en-US" altLang="zh-CN" sz="2400" b="0" dirty="0">
                <a:latin typeface="微软雅黑" panose="020B0503020204020204" pitchFamily="34" charset="-122"/>
                <a:ea typeface="微软雅黑" panose="020B0503020204020204" pitchFamily="34" charset="-122"/>
              </a:rPr>
              <a:t>=1,2, …,N</a:t>
            </a:r>
          </a:p>
          <a:p>
            <a:pPr algn="l"/>
            <a:r>
              <a:rPr kumimoji="1" lang="zh-CN" altLang="en-US" sz="2400" b="0" dirty="0">
                <a:latin typeface="微软雅黑" panose="020B0503020204020204" pitchFamily="34" charset="-122"/>
                <a:ea typeface="微软雅黑" panose="020B0503020204020204" pitchFamily="34" charset="-122"/>
              </a:rPr>
              <a:t>称为</a:t>
            </a:r>
            <a:r>
              <a:rPr kumimoji="1" lang="zh-CN" altLang="en-US" sz="2400" b="0" dirty="0">
                <a:solidFill>
                  <a:srgbClr val="FF0000"/>
                </a:solidFill>
                <a:latin typeface="微软雅黑" panose="020B0503020204020204" pitchFamily="34" charset="-122"/>
                <a:ea typeface="微软雅黑" panose="020B0503020204020204" pitchFamily="34" charset="-122"/>
              </a:rPr>
              <a:t>样本点</a:t>
            </a:r>
            <a:r>
              <a:rPr kumimoji="1" lang="zh-CN" altLang="en-US" sz="2400" b="0" dirty="0">
                <a:latin typeface="微软雅黑" panose="020B0503020204020204" pitchFamily="34" charset="-122"/>
                <a:ea typeface="微软雅黑" panose="020B0503020204020204" pitchFamily="34" charset="-122"/>
              </a:rPr>
              <a:t>。如果</a:t>
            </a:r>
            <a:r>
              <a:rPr kumimoji="1" lang="en-US" altLang="zh-CN" sz="2400" b="0" dirty="0">
                <a:latin typeface="微软雅黑" panose="020B0503020204020204" pitchFamily="34" charset="-122"/>
                <a:ea typeface="微软雅黑" panose="020B0503020204020204" pitchFamily="34" charset="-122"/>
              </a:rPr>
              <a:t>x </a:t>
            </a:r>
            <a:r>
              <a:rPr kumimoji="1" lang="zh-CN" altLang="en-US" sz="2400" b="0" dirty="0">
                <a:latin typeface="微软雅黑" panose="020B0503020204020204" pitchFamily="34" charset="-122"/>
                <a:ea typeface="微软雅黑" panose="020B0503020204020204" pitchFamily="34" charset="-122"/>
              </a:rPr>
              <a:t>和</a:t>
            </a:r>
            <a:r>
              <a:rPr kumimoji="1" lang="en-US" altLang="zh-CN" sz="2400" b="0" dirty="0">
                <a:latin typeface="微软雅黑" panose="020B0503020204020204" pitchFamily="34" charset="-122"/>
                <a:ea typeface="微软雅黑" panose="020B0503020204020204" pitchFamily="34" charset="-122"/>
              </a:rPr>
              <a:t>y </a:t>
            </a:r>
            <a:r>
              <a:rPr kumimoji="1" lang="zh-CN" altLang="en-US" sz="2400" b="0" dirty="0">
                <a:latin typeface="微软雅黑" panose="020B0503020204020204" pitchFamily="34" charset="-122"/>
                <a:ea typeface="微软雅黑" panose="020B0503020204020204" pitchFamily="34" charset="-122"/>
              </a:rPr>
              <a:t>存在某种线性关系，则</a:t>
            </a:r>
            <a:r>
              <a:rPr kumimoji="1" lang="en-US" altLang="zh-CN" sz="2400" b="0" dirty="0">
                <a:latin typeface="微软雅黑" panose="020B0503020204020204" pitchFamily="34" charset="-122"/>
                <a:ea typeface="微软雅黑" panose="020B0503020204020204" pitchFamily="34" charset="-122"/>
              </a:rPr>
              <a:t>x </a:t>
            </a:r>
            <a:r>
              <a:rPr kumimoji="1" lang="zh-CN" altLang="en-US" sz="2400" b="0" dirty="0">
                <a:latin typeface="微软雅黑" panose="020B0503020204020204" pitchFamily="34" charset="-122"/>
                <a:ea typeface="微软雅黑" panose="020B0503020204020204" pitchFamily="34" charset="-122"/>
              </a:rPr>
              <a:t>和</a:t>
            </a:r>
            <a:r>
              <a:rPr kumimoji="1" lang="en-US" altLang="zh-CN" sz="2400" b="0" dirty="0">
                <a:latin typeface="微软雅黑" panose="020B0503020204020204" pitchFamily="34" charset="-122"/>
                <a:ea typeface="微软雅黑" panose="020B0503020204020204" pitchFamily="34" charset="-122"/>
              </a:rPr>
              <a:t>y </a:t>
            </a:r>
            <a:r>
              <a:rPr kumimoji="1" lang="zh-CN" altLang="en-US" sz="2400" b="0" dirty="0">
                <a:latin typeface="微软雅黑" panose="020B0503020204020204" pitchFamily="34" charset="-122"/>
                <a:ea typeface="微软雅黑" panose="020B0503020204020204" pitchFamily="34" charset="-122"/>
              </a:rPr>
              <a:t>可用</a:t>
            </a:r>
          </a:p>
        </p:txBody>
      </p:sp>
      <mc:AlternateContent xmlns:mc="http://schemas.openxmlformats.org/markup-compatibility/2006" xmlns:a14="http://schemas.microsoft.com/office/drawing/2010/main">
        <mc:Choice Requires="a14">
          <p:sp>
            <p:nvSpPr>
              <p:cNvPr id="20" name="Rectangle 8"/>
              <p:cNvSpPr>
                <a:spLocks noChangeArrowheads="1"/>
              </p:cNvSpPr>
              <p:nvPr/>
            </p:nvSpPr>
            <p:spPr bwMode="auto">
              <a:xfrm>
                <a:off x="2218086" y="4589930"/>
                <a:ext cx="7848600"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表示，</a:t>
                </a:r>
                <a:r>
                  <a:rPr kumimoji="1" lang="en-US" altLang="zh-CN" sz="2400" b="0" dirty="0">
                    <a:latin typeface="微软雅黑" panose="020B0503020204020204" pitchFamily="34" charset="-122"/>
                    <a:ea typeface="微软雅黑" panose="020B0503020204020204" pitchFamily="34" charset="-122"/>
                  </a:rPr>
                  <a:t>a </a:t>
                </a:r>
                <a:r>
                  <a:rPr kumimoji="1" lang="zh-CN" altLang="en-US" sz="2400" b="0" dirty="0">
                    <a:latin typeface="微软雅黑" panose="020B0503020204020204" pitchFamily="34" charset="-122"/>
                    <a:ea typeface="微软雅黑" panose="020B0503020204020204" pitchFamily="34" charset="-122"/>
                  </a:rPr>
                  <a:t>和 </a:t>
                </a:r>
                <a:r>
                  <a:rPr kumimoji="1" lang="en-US" altLang="zh-CN" sz="2400" b="0" dirty="0">
                    <a:latin typeface="微软雅黑" panose="020B0503020204020204" pitchFamily="34" charset="-122"/>
                    <a:ea typeface="微软雅黑" panose="020B0503020204020204" pitchFamily="34" charset="-122"/>
                  </a:rPr>
                  <a:t>b </a:t>
                </a:r>
                <a:r>
                  <a:rPr kumimoji="1" lang="zh-CN" altLang="en-US" sz="2400" b="0" dirty="0">
                    <a:latin typeface="微软雅黑" panose="020B0503020204020204" pitchFamily="34" charset="-122"/>
                    <a:ea typeface="微软雅黑" panose="020B0503020204020204" pitchFamily="34" charset="-122"/>
                  </a:rPr>
                  <a:t>是待定系数， </a:t>
                </a:r>
                <a14:m>
                  <m:oMath xmlns:m="http://schemas.openxmlformats.org/officeDocument/2006/math">
                    <m:r>
                      <a:rPr kumimoji="1" lang="en-US" altLang="zh-CN" sz="2400" b="0" i="1" smtClean="0">
                        <a:latin typeface="Cambria Math" panose="02040503050406030204" pitchFamily="18" charset="0"/>
                        <a:ea typeface="微软雅黑" panose="020B0503020204020204" pitchFamily="34" charset="-122"/>
                      </a:rPr>
                      <m:t>𝜖</m:t>
                    </m:r>
                  </m:oMath>
                </a14:m>
                <a:r>
                  <a:rPr kumimoji="1" lang="zh-CN" altLang="en-US" sz="2400" b="0" dirty="0">
                    <a:latin typeface="微软雅黑" panose="020B0503020204020204" pitchFamily="34" charset="-122"/>
                    <a:ea typeface="微软雅黑" panose="020B0503020204020204" pitchFamily="34" charset="-122"/>
                  </a:rPr>
                  <a:t>是随机变量。该模型为</a:t>
                </a:r>
                <a:r>
                  <a:rPr kumimoji="1" lang="zh-CN" altLang="en-US" sz="2400" b="0" dirty="0">
                    <a:solidFill>
                      <a:srgbClr val="FF0000"/>
                    </a:solidFill>
                    <a:latin typeface="微软雅黑" panose="020B0503020204020204" pitchFamily="34" charset="-122"/>
                    <a:ea typeface="微软雅黑" panose="020B0503020204020204" pitchFamily="34" charset="-122"/>
                  </a:rPr>
                  <a:t>一元回归模型</a:t>
                </a:r>
                <a:r>
                  <a:rPr kumimoji="1" lang="zh-CN" altLang="en-US" sz="2400" b="0" dirty="0">
                    <a:latin typeface="微软雅黑" panose="020B0503020204020204" pitchFamily="34" charset="-122"/>
                    <a:ea typeface="微软雅黑" panose="020B0503020204020204" pitchFamily="34" charset="-122"/>
                  </a:rPr>
                  <a:t>。 </a:t>
                </a:r>
                <a:r>
                  <a:rPr kumimoji="1" lang="en-US" altLang="zh-CN" sz="2400" b="0" dirty="0">
                    <a:latin typeface="微软雅黑" panose="020B0503020204020204" pitchFamily="34" charset="-122"/>
                    <a:ea typeface="微软雅黑" panose="020B0503020204020204" pitchFamily="34" charset="-122"/>
                  </a:rPr>
                  <a:t>a </a:t>
                </a:r>
                <a:r>
                  <a:rPr kumimoji="1" lang="zh-CN" altLang="en-US" sz="2400" b="0" dirty="0">
                    <a:latin typeface="微软雅黑" panose="020B0503020204020204" pitchFamily="34" charset="-122"/>
                    <a:ea typeface="微软雅黑" panose="020B0503020204020204" pitchFamily="34" charset="-122"/>
                  </a:rPr>
                  <a:t>和 </a:t>
                </a:r>
                <a:r>
                  <a:rPr kumimoji="1" lang="en-US" altLang="zh-CN" sz="2400" b="0" dirty="0">
                    <a:latin typeface="微软雅黑" panose="020B0503020204020204" pitchFamily="34" charset="-122"/>
                    <a:ea typeface="微软雅黑" panose="020B0503020204020204" pitchFamily="34" charset="-122"/>
                  </a:rPr>
                  <a:t>b </a:t>
                </a:r>
                <a:r>
                  <a:rPr kumimoji="1" lang="zh-CN" altLang="en-US" sz="2400" b="0" dirty="0">
                    <a:latin typeface="微软雅黑" panose="020B0503020204020204" pitchFamily="34" charset="-122"/>
                    <a:ea typeface="微软雅黑" panose="020B0503020204020204" pitchFamily="34" charset="-122"/>
                  </a:rPr>
                  <a:t>为</a:t>
                </a:r>
                <a:r>
                  <a:rPr kumimoji="1" lang="zh-CN" altLang="en-US" sz="2400" b="0" dirty="0">
                    <a:solidFill>
                      <a:srgbClr val="FF0000"/>
                    </a:solidFill>
                    <a:latin typeface="微软雅黑" panose="020B0503020204020204" pitchFamily="34" charset="-122"/>
                    <a:ea typeface="微软雅黑" panose="020B0503020204020204" pitchFamily="34" charset="-122"/>
                  </a:rPr>
                  <a:t>回归系数</a:t>
                </a:r>
                <a:r>
                  <a:rPr kumimoji="1" lang="zh-CN" altLang="en-US" sz="2400" b="0" dirty="0">
                    <a:latin typeface="微软雅黑" panose="020B0503020204020204" pitchFamily="34" charset="-122"/>
                    <a:ea typeface="微软雅黑" panose="020B0503020204020204" pitchFamily="34" charset="-122"/>
                  </a:rPr>
                  <a:t>。</a:t>
                </a:r>
              </a:p>
            </p:txBody>
          </p:sp>
        </mc:Choice>
        <mc:Fallback xmlns="">
          <p:sp>
            <p:nvSpPr>
              <p:cNvPr id="20" name="Rectangle 8"/>
              <p:cNvSpPr>
                <a:spLocks noRot="1" noChangeAspect="1" noMove="1" noResize="1" noEditPoints="1" noAdjustHandles="1" noChangeArrowheads="1" noChangeShapeType="1" noTextEdit="1"/>
              </p:cNvSpPr>
              <p:nvPr/>
            </p:nvSpPr>
            <p:spPr bwMode="auto">
              <a:xfrm>
                <a:off x="2218086" y="4589930"/>
                <a:ext cx="7848600" cy="830997"/>
              </a:xfrm>
              <a:prstGeom prst="rect">
                <a:avLst/>
              </a:prstGeom>
              <a:blipFill>
                <a:blip r:embed="rId3"/>
                <a:stretch>
                  <a:fillRect l="-1131" t="-6061" r="-162" b="-1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6" name="Group 3"/>
          <p:cNvGrpSpPr>
            <a:grpSpLocks/>
          </p:cNvGrpSpPr>
          <p:nvPr/>
        </p:nvGrpSpPr>
        <p:grpSpPr bwMode="auto">
          <a:xfrm>
            <a:off x="2261405" y="5474125"/>
            <a:ext cx="8104188" cy="879474"/>
            <a:chOff x="340" y="935"/>
            <a:chExt cx="5150" cy="554"/>
          </a:xfrm>
        </p:grpSpPr>
        <p:sp>
          <p:nvSpPr>
            <p:cNvPr id="27" name="Rectangle 4"/>
            <p:cNvSpPr>
              <a:spLocks noChangeArrowheads="1"/>
            </p:cNvSpPr>
            <p:nvPr/>
          </p:nvSpPr>
          <p:spPr bwMode="auto">
            <a:xfrm>
              <a:off x="340" y="935"/>
              <a:ext cx="515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将样本点带入，理论上可以通过 </a:t>
              </a:r>
              <a:r>
                <a:rPr kumimoji="1" lang="en-US" altLang="zh-CN" sz="2400" b="0" dirty="0">
                  <a:latin typeface="微软雅黑" panose="020B0503020204020204" pitchFamily="34" charset="-122"/>
                  <a:ea typeface="微软雅黑" panose="020B0503020204020204" pitchFamily="34" charset="-122"/>
                </a:rPr>
                <a:t>N</a:t>
              </a:r>
              <a:r>
                <a:rPr kumimoji="1" lang="zh-CN" altLang="en-US" sz="2400" b="0" dirty="0">
                  <a:latin typeface="微软雅黑" panose="020B0503020204020204" pitchFamily="34" charset="-122"/>
                  <a:ea typeface="微软雅黑" panose="020B0503020204020204" pitchFamily="34" charset="-122"/>
                </a:rPr>
                <a:t>个方程估计</a:t>
              </a:r>
              <a:r>
                <a:rPr kumimoji="1" lang="en-US" altLang="zh-CN" b="0" dirty="0">
                  <a:latin typeface="微软雅黑" panose="020B0503020204020204" pitchFamily="34" charset="-122"/>
                  <a:ea typeface="微软雅黑" panose="020B0503020204020204" pitchFamily="34" charset="-122"/>
                </a:rPr>
                <a:t>a </a:t>
              </a:r>
              <a:r>
                <a:rPr kumimoji="1" lang="zh-CN" altLang="en-US" sz="2400" b="0" dirty="0">
                  <a:latin typeface="微软雅黑" panose="020B0503020204020204" pitchFamily="34" charset="-122"/>
                  <a:ea typeface="微软雅黑" panose="020B0503020204020204" pitchFamily="34" charset="-122"/>
                </a:rPr>
                <a:t>和</a:t>
              </a:r>
              <a:r>
                <a:rPr kumimoji="1" lang="zh-CN" altLang="en-US" b="0" dirty="0">
                  <a:latin typeface="微软雅黑" panose="020B0503020204020204" pitchFamily="34" charset="-122"/>
                  <a:ea typeface="微软雅黑" panose="020B0503020204020204" pitchFamily="34" charset="-122"/>
                </a:rPr>
                <a:t> </a:t>
              </a:r>
              <a:r>
                <a:rPr kumimoji="1" lang="en-US" altLang="zh-CN" b="0" dirty="0">
                  <a:latin typeface="微软雅黑" panose="020B0503020204020204" pitchFamily="34" charset="-122"/>
                  <a:ea typeface="微软雅黑" panose="020B0503020204020204" pitchFamily="34" charset="-122"/>
                </a:rPr>
                <a:t>b</a:t>
              </a:r>
              <a:r>
                <a:rPr kumimoji="1" lang="en-US" altLang="zh-CN" dirty="0">
                  <a:latin typeface="微软雅黑" panose="020B0503020204020204" pitchFamily="34" charset="-122"/>
                  <a:ea typeface="微软雅黑" panose="020B0503020204020204" pitchFamily="34" charset="-122"/>
                </a:rPr>
                <a:t> </a:t>
              </a:r>
              <a:r>
                <a:rPr kumimoji="1" lang="zh-CN" altLang="en-US" sz="2400" b="0" dirty="0">
                  <a:latin typeface="微软雅黑" panose="020B0503020204020204" pitchFamily="34" charset="-122"/>
                  <a:ea typeface="微软雅黑" panose="020B0503020204020204" pitchFamily="34" charset="-122"/>
                </a:rPr>
                <a:t>的值，记作      和      。</a:t>
              </a:r>
            </a:p>
          </p:txBody>
        </p:sp>
        <p:graphicFrame>
          <p:nvGraphicFramePr>
            <p:cNvPr id="28" name="Object 5"/>
            <p:cNvGraphicFramePr>
              <a:graphicFrameLocks/>
            </p:cNvGraphicFramePr>
            <p:nvPr>
              <p:extLst>
                <p:ext uri="{D42A27DB-BD31-4B8C-83A1-F6EECF244321}">
                  <p14:modId xmlns:p14="http://schemas.microsoft.com/office/powerpoint/2010/main" val="3682205110"/>
                </p:ext>
              </p:extLst>
            </p:nvPr>
          </p:nvGraphicFramePr>
          <p:xfrm>
            <a:off x="1128" y="1170"/>
            <a:ext cx="345" cy="308"/>
          </p:xfrm>
          <a:graphic>
            <a:graphicData uri="http://schemas.openxmlformats.org/presentationml/2006/ole">
              <mc:AlternateContent xmlns:mc="http://schemas.openxmlformats.org/markup-compatibility/2006">
                <mc:Choice xmlns:v="urn:schemas-microsoft-com:vml" Requires="v">
                  <p:oleObj spid="_x0000_s198724" name="Equation" r:id="rId4" imgW="126720" imgH="177480" progId="Equation.DSMT4">
                    <p:embed/>
                  </p:oleObj>
                </mc:Choice>
                <mc:Fallback>
                  <p:oleObj name="Equation" r:id="rId4" imgW="126720" imgH="177480" progId="Equation.DSMT4">
                    <p:embed/>
                    <p:pic>
                      <p:nvPicPr>
                        <p:cNvPr id="41997" name="Object 5"/>
                        <p:cNvPicPr>
                          <a:picLocks noChangeArrowheads="1"/>
                        </p:cNvPicPr>
                        <p:nvPr/>
                      </p:nvPicPr>
                      <p:blipFill>
                        <a:blip r:embed="rId5"/>
                        <a:srcRect/>
                        <a:stretch>
                          <a:fillRect/>
                        </a:stretch>
                      </p:blipFill>
                      <p:spPr bwMode="black">
                        <a:xfrm>
                          <a:off x="1128" y="1170"/>
                          <a:ext cx="345" cy="308"/>
                        </a:xfrm>
                        <a:prstGeom prst="rect">
                          <a:avLst/>
                        </a:prstGeom>
                        <a:noFill/>
                        <a:ln>
                          <a:noFill/>
                        </a:ln>
                        <a:effectLst/>
                      </p:spPr>
                    </p:pic>
                  </p:oleObj>
                </mc:Fallback>
              </mc:AlternateContent>
            </a:graphicData>
          </a:graphic>
        </p:graphicFrame>
        <p:graphicFrame>
          <p:nvGraphicFramePr>
            <p:cNvPr id="29" name="Object 6"/>
            <p:cNvGraphicFramePr>
              <a:graphicFrameLocks/>
            </p:cNvGraphicFramePr>
            <p:nvPr>
              <p:extLst>
                <p:ext uri="{D42A27DB-BD31-4B8C-83A1-F6EECF244321}">
                  <p14:modId xmlns:p14="http://schemas.microsoft.com/office/powerpoint/2010/main" val="1990529398"/>
                </p:ext>
              </p:extLst>
            </p:nvPr>
          </p:nvGraphicFramePr>
          <p:xfrm>
            <a:off x="1694" y="1132"/>
            <a:ext cx="258" cy="357"/>
          </p:xfrm>
          <a:graphic>
            <a:graphicData uri="http://schemas.openxmlformats.org/presentationml/2006/ole">
              <mc:AlternateContent xmlns:mc="http://schemas.openxmlformats.org/markup-compatibility/2006">
                <mc:Choice xmlns:v="urn:schemas-microsoft-com:vml" Requires="v">
                  <p:oleObj spid="_x0000_s198725" name="Equation" r:id="rId6" imgW="126720" imgH="215640" progId="Equation.DSMT4">
                    <p:embed/>
                  </p:oleObj>
                </mc:Choice>
                <mc:Fallback>
                  <p:oleObj name="Equation" r:id="rId6" imgW="126720" imgH="215640" progId="Equation.DSMT4">
                    <p:embed/>
                    <p:pic>
                      <p:nvPicPr>
                        <p:cNvPr id="41998" name="Object 6"/>
                        <p:cNvPicPr>
                          <a:picLocks noChangeArrowheads="1"/>
                        </p:cNvPicPr>
                        <p:nvPr/>
                      </p:nvPicPr>
                      <p:blipFill>
                        <a:blip r:embed="rId7"/>
                        <a:srcRect/>
                        <a:stretch>
                          <a:fillRect/>
                        </a:stretch>
                      </p:blipFill>
                      <p:spPr bwMode="black">
                        <a:xfrm>
                          <a:off x="1694" y="1132"/>
                          <a:ext cx="258" cy="357"/>
                        </a:xfrm>
                        <a:prstGeom prst="rect">
                          <a:avLst/>
                        </a:prstGeom>
                        <a:noFill/>
                        <a:ln>
                          <a:noFill/>
                        </a:ln>
                        <a:effectLst/>
                      </p:spPr>
                    </p:pic>
                  </p:oleObj>
                </mc:Fallback>
              </mc:AlternateContent>
            </a:graphicData>
          </a:graphic>
        </p:graphicFrame>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98C8885-6562-F14F-AB40-587F9DAC274A}"/>
                  </a:ext>
                </a:extLst>
              </p:cNvPr>
              <p:cNvSpPr txBox="1"/>
              <p:nvPr/>
            </p:nvSpPr>
            <p:spPr>
              <a:xfrm>
                <a:off x="4537739" y="3805160"/>
                <a:ext cx="306641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3600" i="1">
                          <a:latin typeface="Cambria Math" panose="02040503050406030204" pitchFamily="18" charset="0"/>
                        </a:rPr>
                        <m:t>y</m:t>
                      </m:r>
                      <m:r>
                        <a:rPr kumimoji="1" lang="en-US" altLang="zh-CN" sz="3600" b="0" i="1" smtClean="0">
                          <a:latin typeface="Cambria Math" panose="02040503050406030204" pitchFamily="18" charset="0"/>
                        </a:rPr>
                        <m:t>=</m:t>
                      </m:r>
                      <m:r>
                        <a:rPr kumimoji="1" lang="en-US" altLang="zh-CN" sz="3600" b="0" i="1" smtClean="0">
                          <a:latin typeface="Cambria Math" panose="02040503050406030204" pitchFamily="18" charset="0"/>
                        </a:rPr>
                        <m:t>𝑎</m:t>
                      </m:r>
                      <m:r>
                        <a:rPr kumimoji="1" lang="en-US" altLang="zh-CN" sz="3600" b="0" i="1" smtClean="0">
                          <a:latin typeface="Cambria Math" panose="02040503050406030204" pitchFamily="18" charset="0"/>
                        </a:rPr>
                        <m:t>+</m:t>
                      </m:r>
                      <m:r>
                        <a:rPr kumimoji="1" lang="en-US" altLang="zh-CN" sz="3600" b="0" i="1" smtClean="0">
                          <a:latin typeface="Cambria Math" panose="02040503050406030204" pitchFamily="18" charset="0"/>
                        </a:rPr>
                        <m:t>𝑏𝑥</m:t>
                      </m:r>
                      <m:r>
                        <a:rPr kumimoji="1" lang="en-US" altLang="zh-CN" sz="3600" b="0" i="1" smtClean="0">
                          <a:latin typeface="Cambria Math" panose="02040503050406030204" pitchFamily="18" charset="0"/>
                        </a:rPr>
                        <m:t>+</m:t>
                      </m:r>
                      <m:r>
                        <a:rPr kumimoji="1" lang="en-US" altLang="zh-CN" sz="3600" b="0" i="1" smtClean="0">
                          <a:latin typeface="Cambria Math" panose="02040503050406030204" pitchFamily="18" charset="0"/>
                        </a:rPr>
                        <m:t>𝜖</m:t>
                      </m:r>
                    </m:oMath>
                  </m:oMathPara>
                </a14:m>
                <a:endParaRPr kumimoji="1" lang="zh-CN" altLang="en-US" sz="3600" dirty="0"/>
              </a:p>
            </p:txBody>
          </p:sp>
        </mc:Choice>
        <mc:Fallback xmlns="">
          <p:sp>
            <p:nvSpPr>
              <p:cNvPr id="2" name="文本框 1">
                <a:extLst>
                  <a:ext uri="{FF2B5EF4-FFF2-40B4-BE49-F238E27FC236}">
                    <a16:creationId xmlns:a16="http://schemas.microsoft.com/office/drawing/2014/main" id="{798C8885-6562-F14F-AB40-587F9DAC274A}"/>
                  </a:ext>
                </a:extLst>
              </p:cNvPr>
              <p:cNvSpPr txBox="1">
                <a:spLocks noRot="1" noChangeAspect="1" noMove="1" noResize="1" noEditPoints="1" noAdjustHandles="1" noChangeArrowheads="1" noChangeShapeType="1" noTextEdit="1"/>
              </p:cNvSpPr>
              <p:nvPr/>
            </p:nvSpPr>
            <p:spPr>
              <a:xfrm>
                <a:off x="4537739" y="3805160"/>
                <a:ext cx="3066417" cy="553998"/>
              </a:xfrm>
              <a:prstGeom prst="rect">
                <a:avLst/>
              </a:prstGeom>
              <a:blipFill>
                <a:blip r:embed="rId8"/>
                <a:stretch>
                  <a:fillRect l="-2893" r="-413"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5803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1</a:t>
            </a:r>
            <a:r>
              <a:rPr lang="zh-CN" altLang="en-US" sz="2800" dirty="0"/>
              <a:t>）一元线性回归原理</a:t>
            </a:r>
          </a:p>
          <a:p>
            <a:pPr lvl="1">
              <a:lnSpc>
                <a:spcPct val="150000"/>
              </a:lnSpc>
            </a:pPr>
            <a:endParaRPr lang="en-US" altLang="zh-CN" sz="22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38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1"/>
              <p:cNvSpPr>
                <a:spLocks noChangeArrowheads="1"/>
              </p:cNvSpPr>
              <p:nvPr/>
            </p:nvSpPr>
            <p:spPr bwMode="auto">
              <a:xfrm>
                <a:off x="1955800" y="3797453"/>
                <a:ext cx="8280400" cy="8957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r>
                  <a:rPr kumimoji="1" lang="zh-CN" altLang="en-US" sz="2400" b="0" dirty="0">
                    <a:latin typeface="微软雅黑" panose="020B0503020204020204" pitchFamily="34" charset="-122"/>
                    <a:ea typeface="微软雅黑" panose="020B0503020204020204" pitchFamily="34" charset="-122"/>
                  </a:rPr>
                  <a:t>       称</a:t>
                </a:r>
                <a14:m>
                  <m:oMath xmlns:m="http://schemas.openxmlformats.org/officeDocument/2006/math">
                    <m:acc>
                      <m:accPr>
                        <m:chr m:val="̂"/>
                        <m:ctrlPr>
                          <a:rPr kumimoji="1" lang="en-US" altLang="zh-CN" sz="2400" b="0" i="1" smtClean="0">
                            <a:latin typeface="Cambria Math" panose="02040503050406030204" pitchFamily="18" charset="0"/>
                            <a:ea typeface="微软雅黑" panose="020B0503020204020204" pitchFamily="34" charset="-122"/>
                          </a:rPr>
                        </m:ctrlPr>
                      </m:accPr>
                      <m:e>
                        <m:r>
                          <a:rPr kumimoji="1" lang="en-US" altLang="zh-CN" sz="2400" b="0" i="1" smtClean="0">
                            <a:latin typeface="Cambria Math" panose="02040503050406030204" pitchFamily="18" charset="0"/>
                            <a:ea typeface="微软雅黑" panose="020B0503020204020204" pitchFamily="34" charset="-122"/>
                          </a:rPr>
                          <m:t>𝑎</m:t>
                        </m:r>
                      </m:e>
                    </m:acc>
                  </m:oMath>
                </a14:m>
                <a:r>
                  <a:rPr kumimoji="1" lang="zh-CN" altLang="en-US" sz="2400" b="0" dirty="0">
                    <a:latin typeface="微软雅黑" panose="020B0503020204020204" pitchFamily="34" charset="-122"/>
                    <a:ea typeface="微软雅黑" panose="020B0503020204020204" pitchFamily="34" charset="-122"/>
                  </a:rPr>
                  <a:t>和</a:t>
                </a:r>
                <a14:m>
                  <m:oMath xmlns:m="http://schemas.openxmlformats.org/officeDocument/2006/math">
                    <m:acc>
                      <m:accPr>
                        <m:chr m:val="̂"/>
                        <m:ctrlPr>
                          <a:rPr kumimoji="1" lang="en-US" altLang="zh-CN" sz="2400" b="0" i="1">
                            <a:latin typeface="Cambria Math" panose="02040503050406030204" pitchFamily="18" charset="0"/>
                            <a:ea typeface="微软雅黑" panose="020B0503020204020204" pitchFamily="34" charset="-122"/>
                          </a:rPr>
                        </m:ctrlPr>
                      </m:accPr>
                      <m:e>
                        <m:r>
                          <a:rPr kumimoji="1" lang="en-US" altLang="zh-CN" sz="2400" b="0" i="1" smtClean="0">
                            <a:latin typeface="Cambria Math" panose="02040503050406030204" pitchFamily="18" charset="0"/>
                            <a:ea typeface="微软雅黑" panose="020B0503020204020204" pitchFamily="34" charset="-122"/>
                          </a:rPr>
                          <m:t>𝑏</m:t>
                        </m:r>
                      </m:e>
                    </m:acc>
                  </m:oMath>
                </a14:m>
                <a:r>
                  <a:rPr kumimoji="1" lang="zh-CN" altLang="en-US" sz="2400" b="0" dirty="0">
                    <a:latin typeface="微软雅黑" panose="020B0503020204020204" pitchFamily="34" charset="-122"/>
                    <a:ea typeface="微软雅黑" panose="020B0503020204020204" pitchFamily="34" charset="-122"/>
                  </a:rPr>
                  <a:t>分别是</a:t>
                </a:r>
                <a:r>
                  <a:rPr kumimoji="1" lang="en-US" altLang="zh-CN" sz="2400" b="0" dirty="0">
                    <a:latin typeface="微软雅黑" panose="020B0503020204020204" pitchFamily="34" charset="-122"/>
                    <a:ea typeface="微软雅黑" panose="020B0503020204020204" pitchFamily="34" charset="-122"/>
                  </a:rPr>
                  <a:t>a </a:t>
                </a:r>
                <a:r>
                  <a:rPr kumimoji="1" lang="zh-CN" altLang="en-US" sz="2400" b="0" dirty="0">
                    <a:latin typeface="微软雅黑" panose="020B0503020204020204" pitchFamily="34" charset="-122"/>
                    <a:ea typeface="微软雅黑" panose="020B0503020204020204" pitchFamily="34" charset="-122"/>
                  </a:rPr>
                  <a:t>和 </a:t>
                </a:r>
                <a:r>
                  <a:rPr kumimoji="1" lang="en-US" altLang="zh-CN" sz="2400" b="0" dirty="0">
                    <a:latin typeface="微软雅黑" panose="020B0503020204020204" pitchFamily="34" charset="-122"/>
                    <a:ea typeface="微软雅黑" panose="020B0503020204020204" pitchFamily="34" charset="-122"/>
                  </a:rPr>
                  <a:t>b</a:t>
                </a:r>
                <a:r>
                  <a:rPr kumimoji="1" lang="zh-CN" altLang="en-US" sz="2400" b="0" dirty="0">
                    <a:latin typeface="微软雅黑" panose="020B0503020204020204" pitchFamily="34" charset="-122"/>
                    <a:ea typeface="微软雅黑" panose="020B0503020204020204" pitchFamily="34" charset="-122"/>
                  </a:rPr>
                  <a:t>的最小二乘估计。</a:t>
                </a:r>
                <a:endParaRPr kumimoji="1" lang="en-US" altLang="zh-CN" sz="2400" b="0" dirty="0">
                  <a:latin typeface="微软雅黑" panose="020B0503020204020204" pitchFamily="34" charset="-122"/>
                  <a:ea typeface="微软雅黑" panose="020B0503020204020204" pitchFamily="34" charset="-122"/>
                </a:endParaRPr>
              </a:p>
              <a:p>
                <a:r>
                  <a:rPr kumimoji="1" lang="zh-CN" altLang="en-US" sz="2400" b="0" dirty="0">
                    <a:latin typeface="微软雅黑" panose="020B0503020204020204" pitchFamily="34" charset="-122"/>
                    <a:ea typeface="微软雅黑" panose="020B0503020204020204" pitchFamily="34" charset="-122"/>
                  </a:rPr>
                  <a:t>而</a:t>
                </a:r>
                <a14:m>
                  <m:oMath xmlns:m="http://schemas.openxmlformats.org/officeDocument/2006/math">
                    <m:r>
                      <m:rPr>
                        <m:sty m:val="p"/>
                      </m:rPr>
                      <a:rPr kumimoji="1" lang="en-US" altLang="zh-CN" sz="2400" b="0" i="0" smtClean="0">
                        <a:latin typeface="Cambria Math" panose="02040503050406030204" pitchFamily="18" charset="0"/>
                        <a:ea typeface="微软雅黑" panose="020B0503020204020204" pitchFamily="34" charset="-122"/>
                      </a:rPr>
                      <m:t>y</m:t>
                    </m:r>
                    <m:r>
                      <a:rPr kumimoji="1" lang="en-US" altLang="zh-CN" sz="2400" b="0" i="0" smtClean="0">
                        <a:latin typeface="Cambria Math" panose="02040503050406030204" pitchFamily="18" charset="0"/>
                        <a:ea typeface="微软雅黑" panose="020B0503020204020204" pitchFamily="34" charset="-122"/>
                      </a:rPr>
                      <m:t>=</m:t>
                    </m:r>
                    <m:acc>
                      <m:accPr>
                        <m:chr m:val="̂"/>
                        <m:ctrlPr>
                          <a:rPr kumimoji="1" lang="en-US" altLang="zh-CN" sz="2400" b="0" i="1">
                            <a:latin typeface="Cambria Math" panose="02040503050406030204" pitchFamily="18" charset="0"/>
                            <a:ea typeface="微软雅黑" panose="020B0503020204020204" pitchFamily="34" charset="-122"/>
                          </a:rPr>
                        </m:ctrlPr>
                      </m:accPr>
                      <m:e>
                        <m:r>
                          <a:rPr kumimoji="1" lang="en-US" altLang="zh-CN" sz="2400" b="0" i="1">
                            <a:latin typeface="Cambria Math" panose="02040503050406030204" pitchFamily="18" charset="0"/>
                            <a:ea typeface="微软雅黑" panose="020B0503020204020204" pitchFamily="34" charset="-122"/>
                          </a:rPr>
                          <m:t>𝑎</m:t>
                        </m:r>
                      </m:e>
                    </m:acc>
                    <m:r>
                      <a:rPr kumimoji="1" lang="en-US" altLang="zh-CN" sz="2400" b="0" i="1" smtClean="0">
                        <a:latin typeface="Cambria Math" panose="02040503050406030204" pitchFamily="18" charset="0"/>
                        <a:ea typeface="微软雅黑" panose="020B0503020204020204" pitchFamily="34" charset="-122"/>
                      </a:rPr>
                      <m:t>+</m:t>
                    </m:r>
                    <m:acc>
                      <m:accPr>
                        <m:chr m:val="̂"/>
                        <m:ctrlPr>
                          <a:rPr kumimoji="1" lang="en-US" altLang="zh-CN" sz="2400" b="0" i="1" smtClean="0">
                            <a:latin typeface="Cambria Math" panose="02040503050406030204" pitchFamily="18" charset="0"/>
                            <a:ea typeface="微软雅黑" panose="020B0503020204020204" pitchFamily="34" charset="-122"/>
                          </a:rPr>
                        </m:ctrlPr>
                      </m:accPr>
                      <m:e>
                        <m:r>
                          <a:rPr kumimoji="1" lang="en-US" altLang="zh-CN" sz="2400" b="0" i="1" smtClean="0">
                            <a:latin typeface="Cambria Math" panose="02040503050406030204" pitchFamily="18" charset="0"/>
                            <a:ea typeface="微软雅黑" panose="020B0503020204020204" pitchFamily="34" charset="-122"/>
                          </a:rPr>
                          <m:t>𝑏</m:t>
                        </m:r>
                      </m:e>
                    </m:acc>
                    <m:r>
                      <a:rPr kumimoji="1" lang="en-US" altLang="zh-CN" sz="2400" b="0" i="1" smtClean="0">
                        <a:latin typeface="Cambria Math" panose="02040503050406030204" pitchFamily="18" charset="0"/>
                        <a:ea typeface="微软雅黑" panose="020B0503020204020204" pitchFamily="34" charset="-122"/>
                      </a:rPr>
                      <m:t>𝑥</m:t>
                    </m:r>
                  </m:oMath>
                </a14:m>
                <a:r>
                  <a:rPr kumimoji="1" lang="zh-CN" altLang="en-US" sz="2400" b="0" dirty="0">
                    <a:latin typeface="微软雅黑" panose="020B0503020204020204" pitchFamily="34" charset="-122"/>
                    <a:ea typeface="微软雅黑" panose="020B0503020204020204" pitchFamily="34" charset="-122"/>
                  </a:rPr>
                  <a:t>称为</a:t>
                </a:r>
                <a:r>
                  <a:rPr kumimoji="1" lang="zh-CN" altLang="en-US" sz="2400" b="0" dirty="0">
                    <a:solidFill>
                      <a:srgbClr val="FF0000"/>
                    </a:solidFill>
                    <a:latin typeface="微软雅黑" panose="020B0503020204020204" pitchFamily="34" charset="-122"/>
                    <a:ea typeface="微软雅黑" panose="020B0503020204020204" pitchFamily="34" charset="-122"/>
                  </a:rPr>
                  <a:t>一元回归方程</a:t>
                </a:r>
                <a:r>
                  <a:rPr kumimoji="1" lang="zh-CN" altLang="en-US" sz="2400" b="0" dirty="0">
                    <a:latin typeface="微软雅黑" panose="020B0503020204020204" pitchFamily="34" charset="-122"/>
                    <a:ea typeface="微软雅黑" panose="020B0503020204020204" pitchFamily="34" charset="-122"/>
                  </a:rPr>
                  <a:t>。</a:t>
                </a:r>
              </a:p>
            </p:txBody>
          </p:sp>
        </mc:Choice>
        <mc:Fallback xmlns="">
          <p:sp>
            <p:nvSpPr>
              <p:cNvPr id="17" name="Rectangle 11"/>
              <p:cNvSpPr>
                <a:spLocks noRot="1" noChangeAspect="1" noMove="1" noResize="1" noEditPoints="1" noAdjustHandles="1" noChangeArrowheads="1" noChangeShapeType="1" noTextEdit="1"/>
              </p:cNvSpPr>
              <p:nvPr/>
            </p:nvSpPr>
            <p:spPr bwMode="auto">
              <a:xfrm>
                <a:off x="1955800" y="3797453"/>
                <a:ext cx="8280400" cy="895758"/>
              </a:xfrm>
              <a:prstGeom prst="rect">
                <a:avLst/>
              </a:prstGeom>
              <a:blipFill>
                <a:blip r:embed="rId3"/>
                <a:stretch>
                  <a:fillRect l="-1227" t="-4225" b="-126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31" name="Object 8"/>
          <p:cNvGraphicFramePr>
            <a:graphicFrameLocks/>
          </p:cNvGraphicFramePr>
          <p:nvPr>
            <p:extLst>
              <p:ext uri="{D42A27DB-BD31-4B8C-83A1-F6EECF244321}">
                <p14:modId xmlns:p14="http://schemas.microsoft.com/office/powerpoint/2010/main" val="3057067040"/>
              </p:ext>
            </p:extLst>
          </p:nvPr>
        </p:nvGraphicFramePr>
        <p:xfrm>
          <a:off x="3235761" y="4788856"/>
          <a:ext cx="4160837" cy="1196975"/>
        </p:xfrm>
        <a:graphic>
          <a:graphicData uri="http://schemas.openxmlformats.org/presentationml/2006/ole">
            <mc:AlternateContent xmlns:mc="http://schemas.openxmlformats.org/markup-compatibility/2006">
              <mc:Choice xmlns:v="urn:schemas-microsoft-com:vml" Requires="v">
                <p:oleObj spid="_x0000_s178442" name="Equation" r:id="rId4" imgW="1904760" imgH="482400" progId="Equation.DSMT4">
                  <p:embed/>
                </p:oleObj>
              </mc:Choice>
              <mc:Fallback>
                <p:oleObj name="Equation" r:id="rId4" imgW="1904760" imgH="482400" progId="Equation.DSMT4">
                  <p:embed/>
                  <p:pic>
                    <p:nvPicPr>
                      <p:cNvPr id="448520" name="Object 8"/>
                      <p:cNvPicPr>
                        <a:picLocks noChangeArrowheads="1"/>
                      </p:cNvPicPr>
                      <p:nvPr/>
                    </p:nvPicPr>
                    <p:blipFill>
                      <a:blip r:embed="rId5"/>
                      <a:srcRect/>
                      <a:stretch>
                        <a:fillRect/>
                      </a:stretch>
                    </p:blipFill>
                    <p:spPr bwMode="black">
                      <a:xfrm>
                        <a:off x="3235761" y="4788856"/>
                        <a:ext cx="4160837" cy="1196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Rectangle 12"/>
          <p:cNvSpPr>
            <a:spLocks noChangeArrowheads="1"/>
          </p:cNvSpPr>
          <p:nvPr/>
        </p:nvSpPr>
        <p:spPr bwMode="auto">
          <a:xfrm>
            <a:off x="2507297" y="5156247"/>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其中</a:t>
            </a:r>
          </a:p>
        </p:txBody>
      </p:sp>
      <p:grpSp>
        <p:nvGrpSpPr>
          <p:cNvPr id="13" name="Group 7"/>
          <p:cNvGrpSpPr>
            <a:grpSpLocks/>
          </p:cNvGrpSpPr>
          <p:nvPr/>
        </p:nvGrpSpPr>
        <p:grpSpPr bwMode="auto">
          <a:xfrm>
            <a:off x="1434643" y="2248510"/>
            <a:ext cx="8280400" cy="1409701"/>
            <a:chOff x="340" y="1570"/>
            <a:chExt cx="5216" cy="888"/>
          </a:xfrm>
        </p:grpSpPr>
        <p:sp>
          <p:nvSpPr>
            <p:cNvPr id="14" name="Rectangle 8"/>
            <p:cNvSpPr>
              <a:spLocks noChangeArrowheads="1"/>
            </p:cNvSpPr>
            <p:nvPr/>
          </p:nvSpPr>
          <p:spPr bwMode="auto">
            <a:xfrm>
              <a:off x="340" y="1570"/>
              <a:ext cx="5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       由最小二乘原理，估计目标是使“误差平方和”最小：</a:t>
              </a:r>
            </a:p>
          </p:txBody>
        </p:sp>
        <p:graphicFrame>
          <p:nvGraphicFramePr>
            <p:cNvPr id="16" name="Object 9"/>
            <p:cNvGraphicFramePr>
              <a:graphicFrameLocks/>
            </p:cNvGraphicFramePr>
            <p:nvPr>
              <p:extLst>
                <p:ext uri="{D42A27DB-BD31-4B8C-83A1-F6EECF244321}">
                  <p14:modId xmlns:p14="http://schemas.microsoft.com/office/powerpoint/2010/main" val="18202302"/>
                </p:ext>
              </p:extLst>
            </p:nvPr>
          </p:nvGraphicFramePr>
          <p:xfrm>
            <a:off x="907" y="1858"/>
            <a:ext cx="3897" cy="600"/>
          </p:xfrm>
          <a:graphic>
            <a:graphicData uri="http://schemas.openxmlformats.org/presentationml/2006/ole">
              <mc:AlternateContent xmlns:mc="http://schemas.openxmlformats.org/markup-compatibility/2006">
                <mc:Choice xmlns:v="urn:schemas-microsoft-com:vml" Requires="v">
                  <p:oleObj spid="_x0000_s178443" name="Equation" r:id="rId6" imgW="2946240" imgH="431640" progId="Equation.DSMT4">
                    <p:embed/>
                  </p:oleObj>
                </mc:Choice>
                <mc:Fallback>
                  <p:oleObj name="Equation" r:id="rId6" imgW="2946240" imgH="431640" progId="Equation.DSMT4">
                    <p:embed/>
                    <p:pic>
                      <p:nvPicPr>
                        <p:cNvPr id="41995" name="Object 9"/>
                        <p:cNvPicPr>
                          <a:picLocks noChangeArrowheads="1"/>
                        </p:cNvPicPr>
                        <p:nvPr/>
                      </p:nvPicPr>
                      <p:blipFill>
                        <a:blip r:embed="rId7"/>
                        <a:srcRect/>
                        <a:stretch>
                          <a:fillRect/>
                        </a:stretch>
                      </p:blipFill>
                      <p:spPr bwMode="black">
                        <a:xfrm>
                          <a:off x="907" y="1858"/>
                          <a:ext cx="3897" cy="600"/>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487935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1</a:t>
            </a:r>
            <a:r>
              <a:rPr lang="zh-CN" altLang="en-US" sz="2800" dirty="0"/>
              <a:t>）一元线性回归原理</a:t>
            </a:r>
          </a:p>
          <a:p>
            <a:pPr marL="457200" lvl="1" indent="0">
              <a:lnSpc>
                <a:spcPct val="150000"/>
              </a:lnSpc>
              <a:buNone/>
            </a:pPr>
            <a:endParaRPr lang="en-US" altLang="zh-CN" sz="2200" dirty="0"/>
          </a:p>
          <a:p>
            <a:pPr marL="457200" lvl="1" indent="0">
              <a:lnSpc>
                <a:spcPct val="150000"/>
              </a:lnSpc>
              <a:buNone/>
            </a:pPr>
            <a:endParaRPr lang="zh-CN" altLang="en-US" sz="2800" b="1"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39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8" name="Group 3"/>
          <p:cNvGrpSpPr>
            <a:grpSpLocks/>
          </p:cNvGrpSpPr>
          <p:nvPr/>
        </p:nvGrpSpPr>
        <p:grpSpPr bwMode="auto">
          <a:xfrm>
            <a:off x="945788" y="2031675"/>
            <a:ext cx="8786813" cy="814388"/>
            <a:chOff x="249" y="778"/>
            <a:chExt cx="5535" cy="513"/>
          </a:xfrm>
        </p:grpSpPr>
        <p:sp>
          <p:nvSpPr>
            <p:cNvPr id="29" name="Rectangle 4"/>
            <p:cNvSpPr>
              <a:spLocks noChangeArrowheads="1"/>
            </p:cNvSpPr>
            <p:nvPr/>
          </p:nvSpPr>
          <p:spPr bwMode="auto">
            <a:xfrm>
              <a:off x="249" y="845"/>
              <a:ext cx="553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rPr>
                <a:t>为求取最小二乘估计    和    ，对                         求一阶偏导数并令其为零。有：</a:t>
              </a:r>
            </a:p>
          </p:txBody>
        </p:sp>
        <p:graphicFrame>
          <p:nvGraphicFramePr>
            <p:cNvPr id="33" name="Object 5"/>
            <p:cNvGraphicFramePr>
              <a:graphicFrameLocks/>
            </p:cNvGraphicFramePr>
            <p:nvPr>
              <p:extLst>
                <p:ext uri="{D42A27DB-BD31-4B8C-83A1-F6EECF244321}">
                  <p14:modId xmlns:p14="http://schemas.microsoft.com/office/powerpoint/2010/main" val="3303458990"/>
                </p:ext>
              </p:extLst>
            </p:nvPr>
          </p:nvGraphicFramePr>
          <p:xfrm>
            <a:off x="1718" y="854"/>
            <a:ext cx="195" cy="219"/>
          </p:xfrm>
          <a:graphic>
            <a:graphicData uri="http://schemas.openxmlformats.org/presentationml/2006/ole">
              <mc:AlternateContent xmlns:mc="http://schemas.openxmlformats.org/markup-compatibility/2006">
                <mc:Choice xmlns:v="urn:schemas-microsoft-com:vml" Requires="v">
                  <p:oleObj spid="_x0000_s173511" name="Equation" r:id="rId3" imgW="126720" imgH="177480" progId="Equation.DSMT4">
                    <p:embed/>
                  </p:oleObj>
                </mc:Choice>
                <mc:Fallback>
                  <p:oleObj name="Equation" r:id="rId3" imgW="126720" imgH="177480" progId="Equation.DSMT4">
                    <p:embed/>
                    <p:pic>
                      <p:nvPicPr>
                        <p:cNvPr id="43022" name="Object 5"/>
                        <p:cNvPicPr>
                          <a:picLocks noChangeArrowheads="1"/>
                        </p:cNvPicPr>
                        <p:nvPr/>
                      </p:nvPicPr>
                      <p:blipFill>
                        <a:blip r:embed="rId4"/>
                        <a:srcRect/>
                        <a:stretch>
                          <a:fillRect/>
                        </a:stretch>
                      </p:blipFill>
                      <p:spPr bwMode="black">
                        <a:xfrm>
                          <a:off x="1718" y="854"/>
                          <a:ext cx="195" cy="219"/>
                        </a:xfrm>
                        <a:prstGeom prst="rect">
                          <a:avLst/>
                        </a:prstGeom>
                        <a:noFill/>
                        <a:ln>
                          <a:noFill/>
                        </a:ln>
                        <a:effectLst/>
                      </p:spPr>
                    </p:pic>
                  </p:oleObj>
                </mc:Fallback>
              </mc:AlternateContent>
            </a:graphicData>
          </a:graphic>
        </p:graphicFrame>
        <p:graphicFrame>
          <p:nvGraphicFramePr>
            <p:cNvPr id="34" name="Object 6"/>
            <p:cNvGraphicFramePr>
              <a:graphicFrameLocks/>
            </p:cNvGraphicFramePr>
            <p:nvPr>
              <p:extLst>
                <p:ext uri="{D42A27DB-BD31-4B8C-83A1-F6EECF244321}">
                  <p14:modId xmlns:p14="http://schemas.microsoft.com/office/powerpoint/2010/main" val="3802176806"/>
                </p:ext>
              </p:extLst>
            </p:nvPr>
          </p:nvGraphicFramePr>
          <p:xfrm>
            <a:off x="2120" y="828"/>
            <a:ext cx="185" cy="270"/>
          </p:xfrm>
          <a:graphic>
            <a:graphicData uri="http://schemas.openxmlformats.org/presentationml/2006/ole">
              <mc:AlternateContent xmlns:mc="http://schemas.openxmlformats.org/markup-compatibility/2006">
                <mc:Choice xmlns:v="urn:schemas-microsoft-com:vml" Requires="v">
                  <p:oleObj spid="_x0000_s173512" name="Equation" r:id="rId5" imgW="126720" imgH="215640" progId="Equation.DSMT4">
                    <p:embed/>
                  </p:oleObj>
                </mc:Choice>
                <mc:Fallback>
                  <p:oleObj name="Equation" r:id="rId5" imgW="126720" imgH="215640" progId="Equation.DSMT4">
                    <p:embed/>
                    <p:pic>
                      <p:nvPicPr>
                        <p:cNvPr id="43023" name="Object 6"/>
                        <p:cNvPicPr>
                          <a:picLocks noChangeArrowheads="1"/>
                        </p:cNvPicPr>
                        <p:nvPr/>
                      </p:nvPicPr>
                      <p:blipFill>
                        <a:blip r:embed="rId6"/>
                        <a:srcRect/>
                        <a:stretch>
                          <a:fillRect/>
                        </a:stretch>
                      </p:blipFill>
                      <p:spPr bwMode="black">
                        <a:xfrm>
                          <a:off x="2120" y="828"/>
                          <a:ext cx="185" cy="270"/>
                        </a:xfrm>
                        <a:prstGeom prst="rect">
                          <a:avLst/>
                        </a:prstGeom>
                        <a:noFill/>
                        <a:ln>
                          <a:noFill/>
                        </a:ln>
                        <a:effectLst/>
                      </p:spPr>
                    </p:pic>
                  </p:oleObj>
                </mc:Fallback>
              </mc:AlternateContent>
            </a:graphicData>
          </a:graphic>
        </p:graphicFrame>
        <p:graphicFrame>
          <p:nvGraphicFramePr>
            <p:cNvPr id="35" name="Object 7"/>
            <p:cNvGraphicFramePr>
              <a:graphicFrameLocks noChangeAspect="1"/>
            </p:cNvGraphicFramePr>
            <p:nvPr>
              <p:extLst>
                <p:ext uri="{D42A27DB-BD31-4B8C-83A1-F6EECF244321}">
                  <p14:modId xmlns:p14="http://schemas.microsoft.com/office/powerpoint/2010/main" val="1739902667"/>
                </p:ext>
              </p:extLst>
            </p:nvPr>
          </p:nvGraphicFramePr>
          <p:xfrm>
            <a:off x="2623" y="778"/>
            <a:ext cx="1123" cy="371"/>
          </p:xfrm>
          <a:graphic>
            <a:graphicData uri="http://schemas.openxmlformats.org/presentationml/2006/ole">
              <mc:AlternateContent xmlns:mc="http://schemas.openxmlformats.org/markup-compatibility/2006">
                <mc:Choice xmlns:v="urn:schemas-microsoft-com:vml" Requires="v">
                  <p:oleObj spid="_x0000_s173513" name="Equation" r:id="rId7" imgW="1307880" imgH="431640" progId="Equation.DSMT4">
                    <p:embed/>
                  </p:oleObj>
                </mc:Choice>
                <mc:Fallback>
                  <p:oleObj name="Equation" r:id="rId7" imgW="1307880" imgH="431640" progId="Equation.DSMT4">
                    <p:embed/>
                    <p:pic>
                      <p:nvPicPr>
                        <p:cNvPr id="43024" name="Object 7"/>
                        <p:cNvPicPr>
                          <a:picLocks noChangeAspect="1" noChangeArrowheads="1"/>
                        </p:cNvPicPr>
                        <p:nvPr/>
                      </p:nvPicPr>
                      <p:blipFill>
                        <a:blip r:embed="rId8"/>
                        <a:srcRect/>
                        <a:stretch>
                          <a:fillRect/>
                        </a:stretch>
                      </p:blipFill>
                      <p:spPr bwMode="auto">
                        <a:xfrm>
                          <a:off x="2623" y="778"/>
                          <a:ext cx="1123" cy="371"/>
                        </a:xfrm>
                        <a:prstGeom prst="rect">
                          <a:avLst/>
                        </a:prstGeom>
                        <a:noFill/>
                        <a:ln>
                          <a:noFill/>
                        </a:ln>
                        <a:effectLst/>
                      </p:spPr>
                    </p:pic>
                  </p:oleObj>
                </mc:Fallback>
              </mc:AlternateContent>
            </a:graphicData>
          </a:graphic>
        </p:graphicFrame>
      </p:grpSp>
      <p:graphicFrame>
        <p:nvGraphicFramePr>
          <p:cNvPr id="36" name="Object 8"/>
          <p:cNvGraphicFramePr>
            <a:graphicFrameLocks/>
          </p:cNvGraphicFramePr>
          <p:nvPr>
            <p:extLst>
              <p:ext uri="{D42A27DB-BD31-4B8C-83A1-F6EECF244321}">
                <p14:modId xmlns:p14="http://schemas.microsoft.com/office/powerpoint/2010/main" val="390071437"/>
              </p:ext>
            </p:extLst>
          </p:nvPr>
        </p:nvGraphicFramePr>
        <p:xfrm>
          <a:off x="2047514" y="5319237"/>
          <a:ext cx="3365227" cy="837068"/>
        </p:xfrm>
        <a:graphic>
          <a:graphicData uri="http://schemas.openxmlformats.org/presentationml/2006/ole">
            <mc:AlternateContent xmlns:mc="http://schemas.openxmlformats.org/markup-compatibility/2006">
              <mc:Choice xmlns:v="urn:schemas-microsoft-com:vml" Requires="v">
                <p:oleObj spid="_x0000_s173514" name="Equation" r:id="rId9" imgW="1904760" imgH="482400" progId="Equation.DSMT4">
                  <p:embed/>
                </p:oleObj>
              </mc:Choice>
              <mc:Fallback>
                <p:oleObj name="Equation" r:id="rId9" imgW="1904760" imgH="482400" progId="Equation.DSMT4">
                  <p:embed/>
                  <p:pic>
                    <p:nvPicPr>
                      <p:cNvPr id="448520" name="Object 8"/>
                      <p:cNvPicPr>
                        <a:picLocks noChangeArrowheads="1"/>
                      </p:cNvPicPr>
                      <p:nvPr/>
                    </p:nvPicPr>
                    <p:blipFill>
                      <a:blip r:embed="rId10"/>
                      <a:srcRect/>
                      <a:stretch>
                        <a:fillRect/>
                      </a:stretch>
                    </p:blipFill>
                    <p:spPr bwMode="black">
                      <a:xfrm>
                        <a:off x="2047514" y="5319237"/>
                        <a:ext cx="3365227" cy="837068"/>
                      </a:xfrm>
                      <a:prstGeom prst="rect">
                        <a:avLst/>
                      </a:prstGeom>
                      <a:noFill/>
                      <a:ln>
                        <a:noFill/>
                      </a:ln>
                      <a:effectLst/>
                    </p:spPr>
                  </p:pic>
                </p:oleObj>
              </mc:Fallback>
            </mc:AlternateContent>
          </a:graphicData>
        </a:graphic>
      </p:graphicFrame>
      <p:graphicFrame>
        <p:nvGraphicFramePr>
          <p:cNvPr id="37" name="Object 9"/>
          <p:cNvGraphicFramePr>
            <a:graphicFrameLocks/>
          </p:cNvGraphicFramePr>
          <p:nvPr>
            <p:extLst>
              <p:ext uri="{D42A27DB-BD31-4B8C-83A1-F6EECF244321}">
                <p14:modId xmlns:p14="http://schemas.microsoft.com/office/powerpoint/2010/main" val="1744934115"/>
              </p:ext>
            </p:extLst>
          </p:nvPr>
        </p:nvGraphicFramePr>
        <p:xfrm>
          <a:off x="3195276" y="2717128"/>
          <a:ext cx="3117720" cy="1419524"/>
        </p:xfrm>
        <a:graphic>
          <a:graphicData uri="http://schemas.openxmlformats.org/presentationml/2006/ole">
            <mc:AlternateContent xmlns:mc="http://schemas.openxmlformats.org/markup-compatibility/2006">
              <mc:Choice xmlns:v="urn:schemas-microsoft-com:vml" Requires="v">
                <p:oleObj spid="_x0000_s173515" name="Equation" r:id="rId11" imgW="2171520" imgH="888840" progId="Equation.DSMT4">
                  <p:embed/>
                </p:oleObj>
              </mc:Choice>
              <mc:Fallback>
                <p:oleObj name="Equation" r:id="rId11" imgW="2171520" imgH="888840" progId="Equation.DSMT4">
                  <p:embed/>
                  <p:pic>
                    <p:nvPicPr>
                      <p:cNvPr id="448521" name="Object 9"/>
                      <p:cNvPicPr>
                        <a:picLocks noChangeArrowheads="1"/>
                      </p:cNvPicPr>
                      <p:nvPr/>
                    </p:nvPicPr>
                    <p:blipFill>
                      <a:blip r:embed="rId12"/>
                      <a:srcRect/>
                      <a:stretch>
                        <a:fillRect/>
                      </a:stretch>
                    </p:blipFill>
                    <p:spPr bwMode="black">
                      <a:xfrm>
                        <a:off x="3195276" y="2717128"/>
                        <a:ext cx="3117720" cy="1419524"/>
                      </a:xfrm>
                      <a:prstGeom prst="rect">
                        <a:avLst/>
                      </a:prstGeom>
                      <a:noFill/>
                      <a:ln>
                        <a:noFill/>
                      </a:ln>
                      <a:effectLst/>
                    </p:spPr>
                  </p:pic>
                </p:oleObj>
              </mc:Fallback>
            </mc:AlternateContent>
          </a:graphicData>
        </a:graphic>
      </p:graphicFrame>
      <p:sp>
        <p:nvSpPr>
          <p:cNvPr id="38" name="Rectangle 10"/>
          <p:cNvSpPr>
            <a:spLocks noChangeArrowheads="1"/>
          </p:cNvSpPr>
          <p:nvPr/>
        </p:nvSpPr>
        <p:spPr bwMode="auto">
          <a:xfrm>
            <a:off x="1556975" y="4128418"/>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rPr>
              <a:t>记</a:t>
            </a:r>
          </a:p>
        </p:txBody>
      </p:sp>
      <p:graphicFrame>
        <p:nvGraphicFramePr>
          <p:cNvPr id="39" name="Object 11"/>
          <p:cNvGraphicFramePr>
            <a:graphicFrameLocks/>
          </p:cNvGraphicFramePr>
          <p:nvPr>
            <p:extLst>
              <p:ext uri="{D42A27DB-BD31-4B8C-83A1-F6EECF244321}">
                <p14:modId xmlns:p14="http://schemas.microsoft.com/office/powerpoint/2010/main" val="3636041319"/>
              </p:ext>
            </p:extLst>
          </p:nvPr>
        </p:nvGraphicFramePr>
        <p:xfrm>
          <a:off x="2063389" y="4040649"/>
          <a:ext cx="3723513" cy="1311166"/>
        </p:xfrm>
        <a:graphic>
          <a:graphicData uri="http://schemas.openxmlformats.org/presentationml/2006/ole">
            <mc:AlternateContent xmlns:mc="http://schemas.openxmlformats.org/markup-compatibility/2006">
              <mc:Choice xmlns:v="urn:schemas-microsoft-com:vml" Requires="v">
                <p:oleObj spid="_x0000_s173516" name="Equation" r:id="rId13" imgW="2743200" imgH="863280" progId="Equation.DSMT4">
                  <p:embed/>
                </p:oleObj>
              </mc:Choice>
              <mc:Fallback>
                <p:oleObj name="Equation" r:id="rId13" imgW="2743200" imgH="863280" progId="Equation.DSMT4">
                  <p:embed/>
                  <p:pic>
                    <p:nvPicPr>
                      <p:cNvPr id="448523" name="Object 11"/>
                      <p:cNvPicPr>
                        <a:picLocks noChangeArrowheads="1"/>
                      </p:cNvPicPr>
                      <p:nvPr/>
                    </p:nvPicPr>
                    <p:blipFill>
                      <a:blip r:embed="rId14"/>
                      <a:srcRect/>
                      <a:stretch>
                        <a:fillRect/>
                      </a:stretch>
                    </p:blipFill>
                    <p:spPr bwMode="black">
                      <a:xfrm>
                        <a:off x="2063389" y="4040649"/>
                        <a:ext cx="3723513" cy="1311166"/>
                      </a:xfrm>
                      <a:prstGeom prst="rect">
                        <a:avLst/>
                      </a:prstGeom>
                      <a:noFill/>
                      <a:ln>
                        <a:noFill/>
                      </a:ln>
                      <a:effectLst/>
                    </p:spPr>
                  </p:pic>
                </p:oleObj>
              </mc:Fallback>
            </mc:AlternateContent>
          </a:graphicData>
        </a:graphic>
      </p:graphicFrame>
      <p:sp>
        <p:nvSpPr>
          <p:cNvPr id="40" name="Rectangle 12"/>
          <p:cNvSpPr>
            <a:spLocks noChangeArrowheads="1"/>
          </p:cNvSpPr>
          <p:nvPr/>
        </p:nvSpPr>
        <p:spPr bwMode="auto">
          <a:xfrm>
            <a:off x="1585812" y="5520069"/>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rPr>
              <a:t>则</a:t>
            </a:r>
          </a:p>
        </p:txBody>
      </p:sp>
      <p:sp>
        <p:nvSpPr>
          <p:cNvPr id="41" name="Rectangle 13"/>
          <p:cNvSpPr>
            <a:spLocks noChangeArrowheads="1"/>
          </p:cNvSpPr>
          <p:nvPr/>
        </p:nvSpPr>
        <p:spPr bwMode="auto">
          <a:xfrm>
            <a:off x="6644772" y="4128418"/>
            <a:ext cx="2881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rPr>
              <a:t>解正则方程，有：</a:t>
            </a:r>
          </a:p>
        </p:txBody>
      </p:sp>
      <p:sp>
        <p:nvSpPr>
          <p:cNvPr id="42" name="Rectangle 15"/>
          <p:cNvSpPr>
            <a:spLocks noChangeArrowheads="1"/>
          </p:cNvSpPr>
          <p:nvPr/>
        </p:nvSpPr>
        <p:spPr bwMode="auto">
          <a:xfrm>
            <a:off x="6410225" y="5267657"/>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rPr>
              <a:t>从而可得到回归方程：</a:t>
            </a:r>
          </a:p>
        </p:txBody>
      </p:sp>
      <p:graphicFrame>
        <p:nvGraphicFramePr>
          <p:cNvPr id="43" name="Object 16"/>
          <p:cNvGraphicFramePr>
            <a:graphicFrameLocks/>
          </p:cNvGraphicFramePr>
          <p:nvPr>
            <p:extLst>
              <p:ext uri="{D42A27DB-BD31-4B8C-83A1-F6EECF244321}">
                <p14:modId xmlns:p14="http://schemas.microsoft.com/office/powerpoint/2010/main" val="3729000812"/>
              </p:ext>
            </p:extLst>
          </p:nvPr>
        </p:nvGraphicFramePr>
        <p:xfrm>
          <a:off x="7000514" y="5632845"/>
          <a:ext cx="1297079" cy="514973"/>
        </p:xfrm>
        <a:graphic>
          <a:graphicData uri="http://schemas.openxmlformats.org/presentationml/2006/ole">
            <mc:AlternateContent xmlns:mc="http://schemas.openxmlformats.org/markup-compatibility/2006">
              <mc:Choice xmlns:v="urn:schemas-microsoft-com:vml" Requires="v">
                <p:oleObj spid="_x0000_s173517" name="Equation" r:id="rId15" imgW="647640" imgH="241200" progId="Equation.DSMT4">
                  <p:embed/>
                </p:oleObj>
              </mc:Choice>
              <mc:Fallback>
                <p:oleObj name="Equation" r:id="rId15" imgW="647640" imgH="241200" progId="Equation.DSMT4">
                  <p:embed/>
                  <p:pic>
                    <p:nvPicPr>
                      <p:cNvPr id="448528" name="Object 16"/>
                      <p:cNvPicPr>
                        <a:picLocks noChangeArrowheads="1"/>
                      </p:cNvPicPr>
                      <p:nvPr/>
                    </p:nvPicPr>
                    <p:blipFill>
                      <a:blip r:embed="rId16"/>
                      <a:srcRect/>
                      <a:stretch>
                        <a:fillRect/>
                      </a:stretch>
                    </p:blipFill>
                    <p:spPr bwMode="black">
                      <a:xfrm>
                        <a:off x="7000514" y="5632845"/>
                        <a:ext cx="1297079" cy="514973"/>
                      </a:xfrm>
                      <a:prstGeom prst="rect">
                        <a:avLst/>
                      </a:prstGeom>
                      <a:noFill/>
                      <a:ln>
                        <a:noFill/>
                      </a:ln>
                      <a:effectLst/>
                    </p:spPr>
                  </p:pic>
                </p:oleObj>
              </mc:Fallback>
            </mc:AlternateContent>
          </a:graphicData>
        </a:graphic>
      </p:graphicFrame>
      <p:sp>
        <p:nvSpPr>
          <p:cNvPr id="44" name="Rectangle 14"/>
          <p:cNvSpPr>
            <a:spLocks noChangeArrowheads="1"/>
          </p:cNvSpPr>
          <p:nvPr/>
        </p:nvSpPr>
        <p:spPr bwMode="auto">
          <a:xfrm>
            <a:off x="6593831" y="3028164"/>
            <a:ext cx="32035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rPr>
              <a:t>称为：正则方程。</a:t>
            </a:r>
            <a:endParaRPr kumimoji="1" lang="en-US" altLang="zh-CN" b="0" dirty="0">
              <a:latin typeface="+mn-ea"/>
              <a:ea typeface="+mn-ea"/>
            </a:endParaRPr>
          </a:p>
          <a:p>
            <a:pPr algn="l"/>
            <a:r>
              <a:rPr kumimoji="1" lang="zh-CN" altLang="en-US" b="0" dirty="0">
                <a:latin typeface="+mn-ea"/>
                <a:ea typeface="+mn-ea"/>
              </a:rPr>
              <a:t>（</a:t>
            </a:r>
            <a:r>
              <a:rPr kumimoji="1" lang="en-US" altLang="en-US" b="0" dirty="0">
                <a:latin typeface="+mn-ea"/>
                <a:ea typeface="+mn-ea"/>
              </a:rPr>
              <a:t>canonical equation</a:t>
            </a:r>
            <a:r>
              <a:rPr kumimoji="1" lang="zh-CN" altLang="en-US" b="0" dirty="0">
                <a:latin typeface="+mn-ea"/>
                <a:ea typeface="+mn-ea"/>
              </a:rPr>
              <a:t>）</a:t>
            </a:r>
          </a:p>
        </p:txBody>
      </p:sp>
    </p:spTree>
    <p:extLst>
      <p:ext uri="{BB962C8B-B14F-4D97-AF65-F5344CB8AC3E}">
        <p14:creationId xmlns:p14="http://schemas.microsoft.com/office/powerpoint/2010/main" val="283980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par>
                                <p:cTn id="23" presetID="22" presetClass="entr" presetSubtype="8"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par>
                                <p:cTn id="36" presetID="22" presetClass="entr" presetSubtype="1"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up)">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up)">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box(in)">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2"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fontScale="92500"/>
          </a:bodyPr>
          <a:lstStyle/>
          <a:p>
            <a:pPr>
              <a:buFont typeface="Wingdings" panose="05000000000000000000" pitchFamily="2" charset="2"/>
              <a:buChar char="n"/>
            </a:pPr>
            <a:r>
              <a:rPr lang="zh-CN" altLang="en-US" sz="3200" dirty="0"/>
              <a:t>基本概念</a:t>
            </a:r>
            <a:endParaRPr lang="en-US" altLang="zh-CN" sz="3200" dirty="0"/>
          </a:p>
          <a:p>
            <a:pPr marL="457200" lvl="1" indent="0">
              <a:lnSpc>
                <a:spcPct val="150000"/>
              </a:lnSpc>
              <a:buNone/>
            </a:pPr>
            <a:r>
              <a:rPr lang="zh-CN" altLang="en-US" sz="2800" dirty="0"/>
              <a:t>（</a:t>
            </a:r>
            <a:r>
              <a:rPr lang="en-US" altLang="zh-CN" sz="2800" dirty="0"/>
              <a:t>1</a:t>
            </a:r>
            <a:r>
              <a:rPr lang="zh-CN" altLang="en-US" sz="2800" dirty="0"/>
              <a:t>）什么是黑箱？</a:t>
            </a:r>
          </a:p>
          <a:p>
            <a:pPr lvl="2">
              <a:lnSpc>
                <a:spcPct val="150000"/>
              </a:lnSpc>
            </a:pPr>
            <a:r>
              <a:rPr lang="zh-CN" altLang="en-US" sz="2400" dirty="0"/>
              <a:t>不清楚物理结构，或结构过于复杂</a:t>
            </a:r>
          </a:p>
          <a:p>
            <a:pPr lvl="2">
              <a:lnSpc>
                <a:spcPct val="150000"/>
              </a:lnSpc>
            </a:pPr>
            <a:r>
              <a:rPr lang="zh-CN" altLang="en-US" sz="2400" dirty="0"/>
              <a:t>不了解机理规律，或机理过于复杂</a:t>
            </a:r>
            <a:endParaRPr lang="en-US" altLang="zh-CN" sz="2400" dirty="0"/>
          </a:p>
          <a:p>
            <a:pPr lvl="2">
              <a:lnSpc>
                <a:spcPct val="150000"/>
              </a:lnSpc>
            </a:pPr>
            <a:endParaRPr lang="en-US" altLang="zh-CN" sz="2400" dirty="0"/>
          </a:p>
          <a:p>
            <a:pPr lvl="2">
              <a:lnSpc>
                <a:spcPct val="150000"/>
              </a:lnSpc>
            </a:pPr>
            <a:endParaRPr lang="en-US" altLang="zh-CN" sz="2400" dirty="0"/>
          </a:p>
          <a:p>
            <a:pPr marL="457200" lvl="1" indent="0">
              <a:lnSpc>
                <a:spcPct val="150000"/>
              </a:lnSpc>
              <a:buNone/>
            </a:pPr>
            <a:r>
              <a:rPr lang="zh-CN" altLang="en-US" sz="2800" dirty="0"/>
              <a:t>（</a:t>
            </a:r>
            <a:r>
              <a:rPr lang="en-US" altLang="zh-CN" sz="2800" dirty="0"/>
              <a:t>2</a:t>
            </a:r>
            <a:r>
              <a:rPr lang="zh-CN" altLang="en-US" sz="2800" dirty="0"/>
              <a:t>）黑箱建模</a:t>
            </a:r>
          </a:p>
          <a:p>
            <a:pPr lvl="2">
              <a:lnSpc>
                <a:spcPct val="150000"/>
              </a:lnSpc>
            </a:pPr>
            <a:r>
              <a:rPr lang="zh-CN" altLang="en-US" sz="2400" dirty="0"/>
              <a:t>根据观测的输入输出数据，寻找规律，建立数学模型</a:t>
            </a:r>
          </a:p>
          <a:p>
            <a:pPr lvl="2">
              <a:lnSpc>
                <a:spcPct val="150000"/>
              </a:lnSpc>
            </a:pPr>
            <a:r>
              <a:rPr lang="zh-CN" altLang="en-US" sz="2400" dirty="0"/>
              <a:t>系统工程的基础性问题</a:t>
            </a:r>
          </a:p>
          <a:p>
            <a:pPr marL="914400" lvl="2" indent="0">
              <a:lnSpc>
                <a:spcPct val="150000"/>
              </a:lnSpc>
              <a:buNone/>
            </a:pPr>
            <a:endParaRPr lang="zh-CN" altLang="en-US"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4</a:t>
            </a:fld>
            <a:endParaRPr lang="zh-CN" altLang="en-US" dirty="0"/>
          </a:p>
        </p:txBody>
      </p:sp>
      <p:sp>
        <p:nvSpPr>
          <p:cNvPr id="10" name="标题 1"/>
          <p:cNvSpPr>
            <a:spLocks noGrp="1"/>
          </p:cNvSpPr>
          <p:nvPr>
            <p:ph type="title"/>
          </p:nvPr>
        </p:nvSpPr>
        <p:spPr/>
        <p:txBody>
          <a:bodyPr/>
          <a:lstStyle/>
          <a:p>
            <a:r>
              <a:rPr lang="zh-CN" altLang="en-US" dirty="0"/>
              <a:t>黑箱建模</a:t>
            </a:r>
          </a:p>
        </p:txBody>
      </p:sp>
      <p:cxnSp>
        <p:nvCxnSpPr>
          <p:cNvPr id="7" name="直接连接符 6"/>
          <p:cNvCxnSpPr>
            <a:cxnSpLocks/>
          </p:cNvCxnSpPr>
          <p:nvPr/>
        </p:nvCxnSpPr>
        <p:spPr>
          <a:xfrm>
            <a:off x="3017520" y="507952"/>
            <a:ext cx="532638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575051" y="3256911"/>
            <a:ext cx="5256213" cy="1452832"/>
            <a:chOff x="2051050" y="3256911"/>
            <a:chExt cx="5256213" cy="1452832"/>
          </a:xfrm>
        </p:grpSpPr>
        <p:grpSp>
          <p:nvGrpSpPr>
            <p:cNvPr id="52" name="Group 4"/>
            <p:cNvGrpSpPr>
              <a:grpSpLocks/>
            </p:cNvGrpSpPr>
            <p:nvPr/>
          </p:nvGrpSpPr>
          <p:grpSpPr bwMode="auto">
            <a:xfrm>
              <a:off x="2051050" y="3773118"/>
              <a:ext cx="5256213" cy="936625"/>
              <a:chOff x="1202" y="1797"/>
              <a:chExt cx="3311" cy="953"/>
            </a:xfrm>
          </p:grpSpPr>
          <p:sp>
            <p:nvSpPr>
              <p:cNvPr id="53" name="Rectangle 5"/>
              <p:cNvSpPr>
                <a:spLocks noChangeArrowheads="1"/>
              </p:cNvSpPr>
              <p:nvPr/>
            </p:nvSpPr>
            <p:spPr bwMode="auto">
              <a:xfrm>
                <a:off x="2245" y="1797"/>
                <a:ext cx="1225" cy="953"/>
              </a:xfrm>
              <a:prstGeom prst="rect">
                <a:avLst/>
              </a:prstGeom>
              <a:solidFill>
                <a:schemeClr val="accent1"/>
              </a:solidFill>
              <a:ln w="9525">
                <a:solidFill>
                  <a:srgbClr val="003300"/>
                </a:solidFill>
                <a:miter lim="800000"/>
                <a:headEnd/>
                <a:tailEnd/>
              </a:ln>
            </p:spPr>
            <p:txBody>
              <a:bodyPr wrap="none"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3200" b="0" dirty="0">
                    <a:solidFill>
                      <a:srgbClr val="003300"/>
                    </a:solidFill>
                    <a:ea typeface="宋体" panose="02010600030101010101" pitchFamily="2" charset="-122"/>
                  </a:rPr>
                  <a:t>System</a:t>
                </a:r>
              </a:p>
            </p:txBody>
          </p:sp>
          <p:sp>
            <p:nvSpPr>
              <p:cNvPr id="54" name="Line 6"/>
              <p:cNvSpPr>
                <a:spLocks noChangeShapeType="1"/>
              </p:cNvSpPr>
              <p:nvPr/>
            </p:nvSpPr>
            <p:spPr bwMode="auto">
              <a:xfrm>
                <a:off x="1202" y="2205"/>
                <a:ext cx="1043"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7"/>
              <p:cNvSpPr>
                <a:spLocks noChangeShapeType="1"/>
              </p:cNvSpPr>
              <p:nvPr/>
            </p:nvSpPr>
            <p:spPr bwMode="auto">
              <a:xfrm>
                <a:off x="3470" y="2205"/>
                <a:ext cx="1043" cy="0"/>
              </a:xfrm>
              <a:prstGeom prst="line">
                <a:avLst/>
              </a:prstGeom>
              <a:noFill/>
              <a:ln w="38100">
                <a:solidFill>
                  <a:srgbClr val="00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56" name="Object 12"/>
            <p:cNvGraphicFramePr>
              <a:graphicFrameLocks/>
            </p:cNvGraphicFramePr>
            <p:nvPr>
              <p:extLst>
                <p:ext uri="{D42A27DB-BD31-4B8C-83A1-F6EECF244321}">
                  <p14:modId xmlns:p14="http://schemas.microsoft.com/office/powerpoint/2010/main" val="1181595830"/>
                </p:ext>
              </p:extLst>
            </p:nvPr>
          </p:nvGraphicFramePr>
          <p:xfrm>
            <a:off x="5533548" y="3256911"/>
            <a:ext cx="1529436" cy="502189"/>
          </p:xfrm>
          <a:graphic>
            <a:graphicData uri="http://schemas.openxmlformats.org/presentationml/2006/ole">
              <mc:AlternateContent xmlns:mc="http://schemas.openxmlformats.org/markup-compatibility/2006">
                <mc:Choice xmlns:v="urn:schemas-microsoft-com:vml" Requires="v">
                  <p:oleObj spid="_x0000_s35412" name="Equation" r:id="rId3" imgW="863280" imgH="203040" progId="Equation.DSMT4">
                    <p:embed/>
                  </p:oleObj>
                </mc:Choice>
                <mc:Fallback>
                  <p:oleObj name="Equation" r:id="rId3" imgW="863280" imgH="203040" progId="Equation.DSMT4">
                    <p:embed/>
                    <p:pic>
                      <p:nvPicPr>
                        <p:cNvPr id="353292" name="Object 12"/>
                        <p:cNvPicPr>
                          <a:picLocks noChangeArrowheads="1"/>
                        </p:cNvPicPr>
                        <p:nvPr/>
                      </p:nvPicPr>
                      <p:blipFill>
                        <a:blip r:embed="rId4"/>
                        <a:srcRect/>
                        <a:stretch>
                          <a:fillRect/>
                        </a:stretch>
                      </p:blipFill>
                      <p:spPr bwMode="black">
                        <a:xfrm>
                          <a:off x="5533548" y="3256911"/>
                          <a:ext cx="1529436" cy="502189"/>
                        </a:xfrm>
                        <a:prstGeom prst="rect">
                          <a:avLst/>
                        </a:prstGeom>
                        <a:noFill/>
                        <a:ln>
                          <a:noFill/>
                        </a:ln>
                        <a:effectLst/>
                      </p:spPr>
                    </p:pic>
                  </p:oleObj>
                </mc:Fallback>
              </mc:AlternateContent>
            </a:graphicData>
          </a:graphic>
        </p:graphicFrame>
        <p:graphicFrame>
          <p:nvGraphicFramePr>
            <p:cNvPr id="57" name="Object 14"/>
            <p:cNvGraphicFramePr>
              <a:graphicFrameLocks noChangeAspect="1"/>
            </p:cNvGraphicFramePr>
            <p:nvPr>
              <p:extLst>
                <p:ext uri="{D42A27DB-BD31-4B8C-83A1-F6EECF244321}">
                  <p14:modId xmlns:p14="http://schemas.microsoft.com/office/powerpoint/2010/main" val="2758060001"/>
                </p:ext>
              </p:extLst>
            </p:nvPr>
          </p:nvGraphicFramePr>
          <p:xfrm>
            <a:off x="3851275" y="3269881"/>
            <a:ext cx="863600" cy="476250"/>
          </p:xfrm>
          <a:graphic>
            <a:graphicData uri="http://schemas.openxmlformats.org/presentationml/2006/ole">
              <mc:AlternateContent xmlns:mc="http://schemas.openxmlformats.org/markup-compatibility/2006">
                <mc:Choice xmlns:v="urn:schemas-microsoft-com:vml" Requires="v">
                  <p:oleObj spid="_x0000_s35413" name="Equation" r:id="rId5" imgW="368280" imgH="203040" progId="Equation.DSMT4">
                    <p:embed/>
                  </p:oleObj>
                </mc:Choice>
                <mc:Fallback>
                  <p:oleObj name="Equation" r:id="rId5" imgW="368280" imgH="203040" progId="Equation.DSMT4">
                    <p:embed/>
                    <p:pic>
                      <p:nvPicPr>
                        <p:cNvPr id="353294" name="Object 14"/>
                        <p:cNvPicPr>
                          <a:picLocks noChangeAspect="1" noChangeArrowheads="1"/>
                        </p:cNvPicPr>
                        <p:nvPr/>
                      </p:nvPicPr>
                      <p:blipFill>
                        <a:blip r:embed="rId6"/>
                        <a:srcRect/>
                        <a:stretch>
                          <a:fillRect/>
                        </a:stretch>
                      </p:blipFill>
                      <p:spPr bwMode="auto">
                        <a:xfrm>
                          <a:off x="3851275" y="3269881"/>
                          <a:ext cx="86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976772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）回归方程检验（验证回归模型有效性）</a:t>
            </a:r>
          </a:p>
          <a:p>
            <a:pPr lvl="1">
              <a:lnSpc>
                <a:spcPct val="150000"/>
              </a:lnSpc>
            </a:pPr>
            <a:r>
              <a:rPr lang="zh-CN" altLang="en-US" sz="2200" dirty="0"/>
              <a:t>相关系数分解法（</a:t>
            </a:r>
            <a:r>
              <a:rPr kumimoji="1" lang="zh-CN" altLang="en-US" sz="2000" dirty="0">
                <a:latin typeface="微软雅黑" panose="020B0503020204020204" pitchFamily="34" charset="-122"/>
                <a:ea typeface="微软雅黑" panose="020B0503020204020204" pitchFamily="34" charset="-122"/>
              </a:rPr>
              <a:t>平方和分解</a:t>
            </a:r>
            <a:r>
              <a:rPr lang="zh-CN" altLang="en-US" sz="2200" dirty="0"/>
              <a:t>）</a:t>
            </a:r>
            <a:endParaRPr lang="en-US" altLang="zh-CN"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40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7" name="Rectangle 6"/>
          <p:cNvSpPr>
            <a:spLocks noChangeArrowheads="1"/>
          </p:cNvSpPr>
          <p:nvPr/>
        </p:nvSpPr>
        <p:spPr bwMode="auto">
          <a:xfrm>
            <a:off x="1711544" y="3009394"/>
            <a:ext cx="936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因为</a:t>
            </a:r>
          </a:p>
        </p:txBody>
      </p:sp>
      <p:graphicFrame>
        <p:nvGraphicFramePr>
          <p:cNvPr id="21" name="Object 7"/>
          <p:cNvGraphicFramePr>
            <a:graphicFrameLocks/>
          </p:cNvGraphicFramePr>
          <p:nvPr>
            <p:extLst>
              <p:ext uri="{D42A27DB-BD31-4B8C-83A1-F6EECF244321}">
                <p14:modId xmlns:p14="http://schemas.microsoft.com/office/powerpoint/2010/main" val="3351106065"/>
              </p:ext>
            </p:extLst>
          </p:nvPr>
        </p:nvGraphicFramePr>
        <p:xfrm>
          <a:off x="2378414" y="2737736"/>
          <a:ext cx="7188200" cy="1033463"/>
        </p:xfrm>
        <a:graphic>
          <a:graphicData uri="http://schemas.openxmlformats.org/presentationml/2006/ole">
            <mc:AlternateContent xmlns:mc="http://schemas.openxmlformats.org/markup-compatibility/2006">
              <mc:Choice xmlns:v="urn:schemas-microsoft-com:vml" Requires="v">
                <p:oleObj spid="_x0000_s51744" name="Equation" r:id="rId3" imgW="3695400" imgH="431640" progId="Equation.DSMT4">
                  <p:embed/>
                </p:oleObj>
              </mc:Choice>
              <mc:Fallback>
                <p:oleObj name="Equation" r:id="rId3" imgW="3695400" imgH="431640" progId="Equation.DSMT4">
                  <p:embed/>
                  <p:pic>
                    <p:nvPicPr>
                      <p:cNvPr id="44039" name="Object 7"/>
                      <p:cNvPicPr>
                        <a:picLocks noChangeArrowheads="1"/>
                      </p:cNvPicPr>
                      <p:nvPr/>
                    </p:nvPicPr>
                    <p:blipFill>
                      <a:blip r:embed="rId4"/>
                      <a:srcRect/>
                      <a:stretch>
                        <a:fillRect/>
                      </a:stretch>
                    </p:blipFill>
                    <p:spPr bwMode="black">
                      <a:xfrm>
                        <a:off x="2378414" y="2737736"/>
                        <a:ext cx="7188200" cy="1033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Rectangle 8"/>
          <p:cNvSpPr>
            <a:spLocks noChangeArrowheads="1"/>
          </p:cNvSpPr>
          <p:nvPr/>
        </p:nvSpPr>
        <p:spPr bwMode="auto">
          <a:xfrm>
            <a:off x="1711544" y="3585657"/>
            <a:ext cx="936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记作</a:t>
            </a:r>
          </a:p>
        </p:txBody>
      </p:sp>
      <p:sp>
        <p:nvSpPr>
          <p:cNvPr id="23" name="Rectangle 9"/>
          <p:cNvSpPr>
            <a:spLocks noChangeArrowheads="1"/>
          </p:cNvSpPr>
          <p:nvPr/>
        </p:nvSpPr>
        <p:spPr bwMode="auto">
          <a:xfrm>
            <a:off x="2791044" y="3658682"/>
            <a:ext cx="23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a:latin typeface="微软雅黑" panose="020B0503020204020204" pitchFamily="34" charset="-122"/>
                <a:ea typeface="微软雅黑" panose="020B0503020204020204" pitchFamily="34" charset="-122"/>
              </a:rPr>
              <a:t>（总平方和</a:t>
            </a:r>
            <a:r>
              <a:rPr kumimoji="1" lang="en-US" altLang="zh-CN" sz="1800" b="0">
                <a:latin typeface="微软雅黑" panose="020B0503020204020204" pitchFamily="34" charset="-122"/>
                <a:ea typeface="微软雅黑" panose="020B0503020204020204" pitchFamily="34" charset="-122"/>
              </a:rPr>
              <a:t>TSS</a:t>
            </a:r>
            <a:r>
              <a:rPr kumimoji="1" lang="zh-CN" altLang="en-US" sz="1800" b="0">
                <a:latin typeface="微软雅黑" panose="020B0503020204020204" pitchFamily="34" charset="-122"/>
                <a:ea typeface="微软雅黑" panose="020B0503020204020204" pitchFamily="34" charset="-122"/>
              </a:rPr>
              <a:t>）</a:t>
            </a:r>
          </a:p>
        </p:txBody>
      </p:sp>
      <p:sp>
        <p:nvSpPr>
          <p:cNvPr id="24" name="Rectangle 10"/>
          <p:cNvSpPr>
            <a:spLocks noChangeArrowheads="1"/>
          </p:cNvSpPr>
          <p:nvPr/>
        </p:nvSpPr>
        <p:spPr bwMode="auto">
          <a:xfrm>
            <a:off x="5383430" y="3658682"/>
            <a:ext cx="2520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a:latin typeface="微软雅黑" panose="020B0503020204020204" pitchFamily="34" charset="-122"/>
                <a:ea typeface="微软雅黑" panose="020B0503020204020204" pitchFamily="34" charset="-122"/>
              </a:rPr>
              <a:t>（解释平方和</a:t>
            </a:r>
            <a:r>
              <a:rPr kumimoji="1" lang="en-US" altLang="zh-CN" sz="1800" b="0">
                <a:latin typeface="微软雅黑" panose="020B0503020204020204" pitchFamily="34" charset="-122"/>
                <a:ea typeface="微软雅黑" panose="020B0503020204020204" pitchFamily="34" charset="-122"/>
              </a:rPr>
              <a:t>ESS</a:t>
            </a:r>
            <a:r>
              <a:rPr kumimoji="1" lang="zh-CN" altLang="en-US" sz="1800" b="0">
                <a:latin typeface="微软雅黑" panose="020B0503020204020204" pitchFamily="34" charset="-122"/>
                <a:ea typeface="微软雅黑" panose="020B0503020204020204" pitchFamily="34" charset="-122"/>
              </a:rPr>
              <a:t>）</a:t>
            </a:r>
          </a:p>
        </p:txBody>
      </p:sp>
      <p:sp>
        <p:nvSpPr>
          <p:cNvPr id="30" name="Rectangle 11"/>
          <p:cNvSpPr>
            <a:spLocks noChangeArrowheads="1"/>
          </p:cNvSpPr>
          <p:nvPr/>
        </p:nvSpPr>
        <p:spPr bwMode="auto">
          <a:xfrm>
            <a:off x="7434480" y="3658682"/>
            <a:ext cx="2520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a:latin typeface="微软雅黑" panose="020B0503020204020204" pitchFamily="34" charset="-122"/>
                <a:ea typeface="微软雅黑" panose="020B0503020204020204" pitchFamily="34" charset="-122"/>
              </a:rPr>
              <a:t>（剩余平方和</a:t>
            </a:r>
            <a:r>
              <a:rPr kumimoji="1" lang="en-US" altLang="zh-CN" sz="1800" b="0">
                <a:latin typeface="微软雅黑" panose="020B0503020204020204" pitchFamily="34" charset="-122"/>
                <a:ea typeface="微软雅黑" panose="020B0503020204020204" pitchFamily="34" charset="-122"/>
              </a:rPr>
              <a:t>RSS</a:t>
            </a:r>
            <a:r>
              <a:rPr kumimoji="1" lang="zh-CN" altLang="en-US" sz="1800" b="0">
                <a:latin typeface="微软雅黑" panose="020B0503020204020204" pitchFamily="34" charset="-122"/>
                <a:ea typeface="微软雅黑" panose="020B0503020204020204" pitchFamily="34" charset="-122"/>
              </a:rPr>
              <a:t>）</a:t>
            </a:r>
          </a:p>
        </p:txBody>
      </p:sp>
      <p:sp>
        <p:nvSpPr>
          <p:cNvPr id="31" name="Rectangle 12"/>
          <p:cNvSpPr>
            <a:spLocks noChangeArrowheads="1"/>
          </p:cNvSpPr>
          <p:nvPr/>
        </p:nvSpPr>
        <p:spPr bwMode="auto">
          <a:xfrm>
            <a:off x="1711544" y="4234944"/>
            <a:ext cx="936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即</a:t>
            </a:r>
          </a:p>
        </p:txBody>
      </p:sp>
      <p:sp>
        <p:nvSpPr>
          <p:cNvPr id="32" name="Rectangle 13"/>
          <p:cNvSpPr>
            <a:spLocks noChangeArrowheads="1"/>
          </p:cNvSpPr>
          <p:nvPr/>
        </p:nvSpPr>
        <p:spPr bwMode="auto">
          <a:xfrm>
            <a:off x="3295868" y="4234944"/>
            <a:ext cx="4824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b="0" dirty="0">
                <a:latin typeface="微软雅黑" panose="020B0503020204020204" pitchFamily="34" charset="-122"/>
                <a:ea typeface="微软雅黑" panose="020B0503020204020204" pitchFamily="34" charset="-122"/>
              </a:rPr>
              <a:t>TSS=ESS+RSS——</a:t>
            </a:r>
            <a:r>
              <a:rPr kumimoji="1" lang="zh-CN" altLang="en-US" b="0" dirty="0">
                <a:latin typeface="微软雅黑" panose="020B0503020204020204" pitchFamily="34" charset="-122"/>
                <a:ea typeface="微软雅黑" panose="020B0503020204020204" pitchFamily="34" charset="-122"/>
              </a:rPr>
              <a:t>平方和分解</a:t>
            </a:r>
          </a:p>
        </p:txBody>
      </p:sp>
      <p:sp>
        <p:nvSpPr>
          <p:cNvPr id="33" name="Rectangle 14"/>
          <p:cNvSpPr>
            <a:spLocks noChangeArrowheads="1"/>
          </p:cNvSpPr>
          <p:nvPr/>
        </p:nvSpPr>
        <p:spPr bwMode="auto">
          <a:xfrm>
            <a:off x="1711544" y="4882644"/>
            <a:ext cx="936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solidFill>
                  <a:srgbClr val="FF0000"/>
                </a:solidFill>
                <a:latin typeface="微软雅黑" panose="020B0503020204020204" pitchFamily="34" charset="-122"/>
                <a:ea typeface="微软雅黑" panose="020B0503020204020204" pitchFamily="34" charset="-122"/>
              </a:rPr>
              <a:t>定义</a:t>
            </a:r>
          </a:p>
        </p:txBody>
      </p:sp>
      <p:graphicFrame>
        <p:nvGraphicFramePr>
          <p:cNvPr id="34" name="Object 15"/>
          <p:cNvGraphicFramePr>
            <a:graphicFrameLocks noChangeAspect="1"/>
          </p:cNvGraphicFramePr>
          <p:nvPr>
            <p:extLst>
              <p:ext uri="{D42A27DB-BD31-4B8C-83A1-F6EECF244321}">
                <p14:modId xmlns:p14="http://schemas.microsoft.com/office/powerpoint/2010/main" val="13460088"/>
              </p:ext>
            </p:extLst>
          </p:nvPr>
        </p:nvGraphicFramePr>
        <p:xfrm>
          <a:off x="2646580" y="4738183"/>
          <a:ext cx="2298700" cy="1285875"/>
        </p:xfrm>
        <a:graphic>
          <a:graphicData uri="http://schemas.openxmlformats.org/presentationml/2006/ole">
            <mc:AlternateContent xmlns:mc="http://schemas.openxmlformats.org/markup-compatibility/2006">
              <mc:Choice xmlns:v="urn:schemas-microsoft-com:vml" Requires="v">
                <p:oleObj spid="_x0000_s51745" name="Equation" r:id="rId5" imgW="1498320" imgH="838080" progId="Equation.DSMT4">
                  <p:embed/>
                </p:oleObj>
              </mc:Choice>
              <mc:Fallback>
                <p:oleObj name="Equation" r:id="rId5" imgW="1498320" imgH="838080" progId="Equation.DSMT4">
                  <p:embed/>
                  <p:pic>
                    <p:nvPicPr>
                      <p:cNvPr id="44047" name="Object 15"/>
                      <p:cNvPicPr>
                        <a:picLocks noChangeAspect="1" noChangeArrowheads="1"/>
                      </p:cNvPicPr>
                      <p:nvPr/>
                    </p:nvPicPr>
                    <p:blipFill>
                      <a:blip r:embed="rId6"/>
                      <a:srcRect/>
                      <a:stretch>
                        <a:fillRect/>
                      </a:stretch>
                    </p:blipFill>
                    <p:spPr bwMode="auto">
                      <a:xfrm>
                        <a:off x="2646580" y="4738183"/>
                        <a:ext cx="2298700" cy="128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Rectangle 16"/>
          <p:cNvSpPr>
            <a:spLocks noChangeArrowheads="1"/>
          </p:cNvSpPr>
          <p:nvPr/>
        </p:nvSpPr>
        <p:spPr bwMode="auto">
          <a:xfrm>
            <a:off x="5096094" y="4954082"/>
            <a:ext cx="4751387" cy="923330"/>
          </a:xfrm>
          <a:prstGeom prst="rect">
            <a:avLst/>
          </a:prstGeom>
          <a:noFill/>
          <a:ln w="9525">
            <a:solidFill>
              <a:srgbClr val="003300"/>
            </a:solidFill>
            <a:miter lim="800000"/>
            <a:headEnd/>
            <a:tailEnd/>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dirty="0">
                <a:latin typeface="微软雅黑" panose="020B0503020204020204" pitchFamily="34" charset="-122"/>
                <a:ea typeface="微软雅黑" panose="020B0503020204020204" pitchFamily="34" charset="-122"/>
              </a:rPr>
              <a:t>表示总平方和</a:t>
            </a:r>
            <a:r>
              <a:rPr kumimoji="1" lang="en-US" altLang="zh-CN" sz="1800" b="0" dirty="0">
                <a:latin typeface="微软雅黑" panose="020B0503020204020204" pitchFamily="34" charset="-122"/>
                <a:ea typeface="微软雅黑" panose="020B0503020204020204" pitchFamily="34" charset="-122"/>
              </a:rPr>
              <a:t>——TSS</a:t>
            </a:r>
            <a:r>
              <a:rPr kumimoji="1" lang="zh-CN" altLang="en-US" sz="1800" b="0" dirty="0">
                <a:latin typeface="微软雅黑" panose="020B0503020204020204" pitchFamily="34" charset="-122"/>
                <a:ea typeface="微软雅黑" panose="020B0503020204020204" pitchFamily="34" charset="-122"/>
              </a:rPr>
              <a:t>中由 </a:t>
            </a:r>
            <a:r>
              <a:rPr kumimoji="1" lang="en-US" altLang="zh-CN" sz="1800" b="0" i="1" dirty="0">
                <a:latin typeface="微软雅黑" panose="020B0503020204020204" pitchFamily="34" charset="-122"/>
                <a:ea typeface="微软雅黑" panose="020B0503020204020204" pitchFamily="34" charset="-122"/>
              </a:rPr>
              <a:t>x </a:t>
            </a:r>
            <a:r>
              <a:rPr kumimoji="1" lang="zh-CN" altLang="en-US" sz="1800" b="0" dirty="0">
                <a:latin typeface="微软雅黑" panose="020B0503020204020204" pitchFamily="34" charset="-122"/>
                <a:ea typeface="微软雅黑" panose="020B0503020204020204" pitchFamily="34" charset="-122"/>
              </a:rPr>
              <a:t>解释了或者说是回归解释了的部分，最小二乘法将使这个部分达到最大。</a:t>
            </a:r>
          </a:p>
        </p:txBody>
      </p:sp>
    </p:spTree>
    <p:extLst>
      <p:ext uri="{BB962C8B-B14F-4D97-AF65-F5344CB8AC3E}">
        <p14:creationId xmlns:p14="http://schemas.microsoft.com/office/powerpoint/2010/main" val="4256094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）回归方程检验（验证回归模型有效性）</a:t>
            </a:r>
          </a:p>
          <a:p>
            <a:pPr lvl="1">
              <a:lnSpc>
                <a:spcPct val="150000"/>
              </a:lnSpc>
            </a:pPr>
            <a:r>
              <a:rPr lang="zh-CN" altLang="en-US" sz="2200" dirty="0"/>
              <a:t>相关系数分解法（</a:t>
            </a:r>
            <a:r>
              <a:rPr kumimoji="1" lang="zh-CN" altLang="en-US" sz="2000" dirty="0">
                <a:latin typeface="微软雅黑" panose="020B0503020204020204" pitchFamily="34" charset="-122"/>
                <a:ea typeface="微软雅黑" panose="020B0503020204020204" pitchFamily="34" charset="-122"/>
              </a:rPr>
              <a:t>平方和分解</a:t>
            </a:r>
            <a:r>
              <a:rPr lang="zh-CN" altLang="en-US" sz="2200" dirty="0"/>
              <a:t>）</a:t>
            </a:r>
            <a:endParaRPr lang="en-US" altLang="zh-CN"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41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34" name="Object 15"/>
          <p:cNvGraphicFramePr>
            <a:graphicFrameLocks noChangeAspect="1"/>
          </p:cNvGraphicFramePr>
          <p:nvPr>
            <p:extLst>
              <p:ext uri="{D42A27DB-BD31-4B8C-83A1-F6EECF244321}">
                <p14:modId xmlns:p14="http://schemas.microsoft.com/office/powerpoint/2010/main" val="2784010285"/>
              </p:ext>
            </p:extLst>
          </p:nvPr>
        </p:nvGraphicFramePr>
        <p:xfrm>
          <a:off x="3898175" y="2788610"/>
          <a:ext cx="2298700" cy="1285875"/>
        </p:xfrm>
        <a:graphic>
          <a:graphicData uri="http://schemas.openxmlformats.org/presentationml/2006/ole">
            <mc:AlternateContent xmlns:mc="http://schemas.openxmlformats.org/markup-compatibility/2006">
              <mc:Choice xmlns:v="urn:schemas-microsoft-com:vml" Requires="v">
                <p:oleObj spid="_x0000_s52764" name="Equation" r:id="rId3" imgW="1498320" imgH="838080" progId="Equation.DSMT4">
                  <p:embed/>
                </p:oleObj>
              </mc:Choice>
              <mc:Fallback>
                <p:oleObj name="Equation" r:id="rId3" imgW="1498320" imgH="838080" progId="Equation.DSMT4">
                  <p:embed/>
                  <p:pic>
                    <p:nvPicPr>
                      <p:cNvPr id="34" name="Object 15"/>
                      <p:cNvPicPr>
                        <a:picLocks noChangeAspect="1" noChangeArrowheads="1"/>
                      </p:cNvPicPr>
                      <p:nvPr/>
                    </p:nvPicPr>
                    <p:blipFill>
                      <a:blip r:embed="rId4"/>
                      <a:srcRect/>
                      <a:stretch>
                        <a:fillRect/>
                      </a:stretch>
                    </p:blipFill>
                    <p:spPr bwMode="auto">
                      <a:xfrm>
                        <a:off x="3898175" y="2788610"/>
                        <a:ext cx="2298700" cy="128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3"/>
          <p:cNvGraphicFramePr>
            <a:graphicFrameLocks noChangeAspect="1"/>
          </p:cNvGraphicFramePr>
          <p:nvPr>
            <p:extLst>
              <p:ext uri="{D42A27DB-BD31-4B8C-83A1-F6EECF244321}">
                <p14:modId xmlns:p14="http://schemas.microsoft.com/office/powerpoint/2010/main" val="3023932108"/>
              </p:ext>
            </p:extLst>
          </p:nvPr>
        </p:nvGraphicFramePr>
        <p:xfrm>
          <a:off x="1733304" y="4162393"/>
          <a:ext cx="1223962" cy="484187"/>
        </p:xfrm>
        <a:graphic>
          <a:graphicData uri="http://schemas.openxmlformats.org/presentationml/2006/ole">
            <mc:AlternateContent xmlns:mc="http://schemas.openxmlformats.org/markup-compatibility/2006">
              <mc:Choice xmlns:v="urn:schemas-microsoft-com:vml" Requires="v">
                <p:oleObj spid="_x0000_s52765" name="Equation" r:id="rId5" imgW="609480" imgH="241200" progId="Equation.DSMT4">
                  <p:embed/>
                </p:oleObj>
              </mc:Choice>
              <mc:Fallback>
                <p:oleObj name="Equation" r:id="rId5" imgW="609480" imgH="241200" progId="Equation.DSMT4">
                  <p:embed/>
                  <p:pic>
                    <p:nvPicPr>
                      <p:cNvPr id="45059" name="Object 3"/>
                      <p:cNvPicPr>
                        <a:picLocks noChangeAspect="1" noChangeArrowheads="1"/>
                      </p:cNvPicPr>
                      <p:nvPr/>
                    </p:nvPicPr>
                    <p:blipFill>
                      <a:blip r:embed="rId6"/>
                      <a:srcRect/>
                      <a:stretch>
                        <a:fillRect/>
                      </a:stretch>
                    </p:blipFill>
                    <p:spPr bwMode="auto">
                      <a:xfrm>
                        <a:off x="1733304" y="4162393"/>
                        <a:ext cx="1223962"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4"/>
          <p:cNvSpPr>
            <a:spLocks noChangeArrowheads="1"/>
          </p:cNvSpPr>
          <p:nvPr/>
        </p:nvSpPr>
        <p:spPr bwMode="auto">
          <a:xfrm>
            <a:off x="3030292" y="4233829"/>
            <a:ext cx="5903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称为相关系数，</a:t>
            </a:r>
            <a:r>
              <a:rPr kumimoji="1" lang="en-US" altLang="zh-CN" b="0" dirty="0">
                <a:latin typeface="微软雅黑" panose="020B0503020204020204" pitchFamily="34" charset="-122"/>
                <a:ea typeface="微软雅黑" panose="020B0503020204020204" pitchFamily="34" charset="-122"/>
              </a:rPr>
              <a:t>r </a:t>
            </a:r>
            <a:r>
              <a:rPr kumimoji="1" lang="zh-CN" altLang="en-US" b="0" dirty="0">
                <a:latin typeface="微软雅黑" panose="020B0503020204020204" pitchFamily="34" charset="-122"/>
                <a:ea typeface="微软雅黑" panose="020B0503020204020204" pitchFamily="34" charset="-122"/>
              </a:rPr>
              <a:t>符号与 </a:t>
            </a:r>
            <a:r>
              <a:rPr kumimoji="1" lang="en-US" altLang="zh-CN" b="0" dirty="0">
                <a:latin typeface="微软雅黑" panose="020B0503020204020204" pitchFamily="34" charset="-122"/>
                <a:ea typeface="微软雅黑" panose="020B0503020204020204" pitchFamily="34" charset="-122"/>
              </a:rPr>
              <a:t>b </a:t>
            </a:r>
            <a:r>
              <a:rPr kumimoji="1" lang="zh-CN" altLang="en-US" b="0" dirty="0">
                <a:latin typeface="微软雅黑" panose="020B0503020204020204" pitchFamily="34" charset="-122"/>
                <a:ea typeface="微软雅黑" panose="020B0503020204020204" pitchFamily="34" charset="-122"/>
              </a:rPr>
              <a:t>相同。</a:t>
            </a:r>
          </a:p>
        </p:txBody>
      </p:sp>
      <p:sp>
        <p:nvSpPr>
          <p:cNvPr id="20" name="Rectangle 5"/>
          <p:cNvSpPr>
            <a:spLocks noChangeArrowheads="1"/>
          </p:cNvSpPr>
          <p:nvPr/>
        </p:nvSpPr>
        <p:spPr bwMode="auto">
          <a:xfrm>
            <a:off x="1590429" y="4810093"/>
            <a:ext cx="7416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       相关系数的大小能反映出 </a:t>
            </a:r>
            <a:r>
              <a:rPr kumimoji="1" lang="en-US" altLang="zh-CN" b="0">
                <a:latin typeface="微软雅黑" panose="020B0503020204020204" pitchFamily="34" charset="-122"/>
                <a:ea typeface="微软雅黑" panose="020B0503020204020204" pitchFamily="34" charset="-122"/>
              </a:rPr>
              <a:t>x </a:t>
            </a:r>
            <a:r>
              <a:rPr kumimoji="1" lang="zh-CN" altLang="en-US" b="0">
                <a:latin typeface="微软雅黑" panose="020B0503020204020204" pitchFamily="34" charset="-122"/>
                <a:ea typeface="微软雅黑" panose="020B0503020204020204" pitchFamily="34" charset="-122"/>
              </a:rPr>
              <a:t>与 </a:t>
            </a:r>
            <a:r>
              <a:rPr kumimoji="1" lang="en-US" altLang="zh-CN" b="0">
                <a:latin typeface="微软雅黑" panose="020B0503020204020204" pitchFamily="34" charset="-122"/>
                <a:ea typeface="微软雅黑" panose="020B0503020204020204" pitchFamily="34" charset="-122"/>
              </a:rPr>
              <a:t>y </a:t>
            </a:r>
            <a:r>
              <a:rPr kumimoji="1" lang="zh-CN" altLang="en-US" b="0">
                <a:latin typeface="微软雅黑" panose="020B0503020204020204" pitchFamily="34" charset="-122"/>
                <a:ea typeface="微软雅黑" panose="020B0503020204020204" pitchFamily="34" charset="-122"/>
              </a:rPr>
              <a:t>之间的线性密切程度。其值介于</a:t>
            </a:r>
            <a:r>
              <a:rPr kumimoji="1" lang="en-US" altLang="zh-CN" b="0">
                <a:latin typeface="微软雅黑" panose="020B0503020204020204" pitchFamily="34" charset="-122"/>
                <a:ea typeface="微软雅黑" panose="020B0503020204020204" pitchFamily="34" charset="-122"/>
              </a:rPr>
              <a:t>-1</a:t>
            </a:r>
            <a:r>
              <a:rPr kumimoji="1" lang="zh-CN" altLang="en-US" b="0">
                <a:latin typeface="微软雅黑" panose="020B0503020204020204" pitchFamily="34" charset="-122"/>
                <a:ea typeface="微软雅黑" panose="020B0503020204020204" pitchFamily="34" charset="-122"/>
              </a:rPr>
              <a:t>和</a:t>
            </a:r>
            <a:r>
              <a:rPr kumimoji="1" lang="en-US" altLang="zh-CN" b="0">
                <a:latin typeface="微软雅黑" panose="020B0503020204020204" pitchFamily="34" charset="-122"/>
                <a:ea typeface="微软雅黑" panose="020B0503020204020204" pitchFamily="34" charset="-122"/>
              </a:rPr>
              <a:t>1</a:t>
            </a:r>
            <a:r>
              <a:rPr kumimoji="1" lang="zh-CN" altLang="en-US" b="0">
                <a:latin typeface="微软雅黑" panose="020B0503020204020204" pitchFamily="34" charset="-122"/>
                <a:ea typeface="微软雅黑" panose="020B0503020204020204" pitchFamily="34" charset="-122"/>
              </a:rPr>
              <a:t>之间。当 </a:t>
            </a:r>
            <a:r>
              <a:rPr kumimoji="1" lang="en-US" altLang="zh-CN" b="0">
                <a:latin typeface="微软雅黑" panose="020B0503020204020204" pitchFamily="34" charset="-122"/>
                <a:ea typeface="微软雅黑" panose="020B0503020204020204" pitchFamily="34" charset="-122"/>
              </a:rPr>
              <a:t>r </a:t>
            </a:r>
            <a:r>
              <a:rPr kumimoji="1" lang="zh-CN" altLang="en-US" b="0">
                <a:latin typeface="微软雅黑" panose="020B0503020204020204" pitchFamily="34" charset="-122"/>
                <a:ea typeface="微软雅黑" panose="020B0503020204020204" pitchFamily="34" charset="-122"/>
              </a:rPr>
              <a:t>接近于 </a:t>
            </a:r>
            <a:r>
              <a:rPr kumimoji="1" lang="en-US" altLang="zh-CN" b="0">
                <a:latin typeface="微软雅黑" panose="020B0503020204020204" pitchFamily="34" charset="-122"/>
                <a:ea typeface="微软雅黑" panose="020B0503020204020204" pitchFamily="34" charset="-122"/>
              </a:rPr>
              <a:t>0</a:t>
            </a:r>
            <a:r>
              <a:rPr kumimoji="1" lang="zh-CN" altLang="en-US" b="0">
                <a:latin typeface="微软雅黑" panose="020B0503020204020204" pitchFamily="34" charset="-122"/>
                <a:ea typeface="微软雅黑" panose="020B0503020204020204" pitchFamily="34" charset="-122"/>
              </a:rPr>
              <a:t>，说明 </a:t>
            </a:r>
            <a:r>
              <a:rPr kumimoji="1" lang="en-US" altLang="zh-CN" b="0">
                <a:latin typeface="微软雅黑" panose="020B0503020204020204" pitchFamily="34" charset="-122"/>
                <a:ea typeface="微软雅黑" panose="020B0503020204020204" pitchFamily="34" charset="-122"/>
              </a:rPr>
              <a:t>x </a:t>
            </a:r>
            <a:r>
              <a:rPr kumimoji="1" lang="zh-CN" altLang="en-US" b="0">
                <a:latin typeface="微软雅黑" panose="020B0503020204020204" pitchFamily="34" charset="-122"/>
                <a:ea typeface="微软雅黑" panose="020B0503020204020204" pitchFamily="34" charset="-122"/>
              </a:rPr>
              <a:t>与 </a:t>
            </a:r>
            <a:r>
              <a:rPr kumimoji="1" lang="en-US" altLang="zh-CN" b="0">
                <a:latin typeface="微软雅黑" panose="020B0503020204020204" pitchFamily="34" charset="-122"/>
                <a:ea typeface="微软雅黑" panose="020B0503020204020204" pitchFamily="34" charset="-122"/>
              </a:rPr>
              <a:t>y </a:t>
            </a:r>
            <a:r>
              <a:rPr kumimoji="1" lang="zh-CN" altLang="en-US" b="0">
                <a:latin typeface="微软雅黑" panose="020B0503020204020204" pitchFamily="34" charset="-122"/>
                <a:ea typeface="微软雅黑" panose="020B0503020204020204" pitchFamily="34" charset="-122"/>
              </a:rPr>
              <a:t>线性关系很弱，回归方程无实际意义。</a:t>
            </a:r>
          </a:p>
        </p:txBody>
      </p:sp>
    </p:spTree>
    <p:extLst>
      <p:ext uri="{BB962C8B-B14F-4D97-AF65-F5344CB8AC3E}">
        <p14:creationId xmlns:p14="http://schemas.microsoft.com/office/powerpoint/2010/main" val="22141099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）回归方程检验（验证回归模型有效性）</a:t>
            </a:r>
          </a:p>
          <a:p>
            <a:pPr lvl="1">
              <a:lnSpc>
                <a:spcPct val="150000"/>
              </a:lnSpc>
            </a:pPr>
            <a:r>
              <a:rPr lang="zh-CN" altLang="en-US" sz="2200" dirty="0"/>
              <a:t>相关系数分解法（</a:t>
            </a:r>
            <a:r>
              <a:rPr kumimoji="1" lang="zh-CN" altLang="en-US" sz="2000" dirty="0">
                <a:latin typeface="微软雅黑" panose="020B0503020204020204" pitchFamily="34" charset="-122"/>
                <a:ea typeface="微软雅黑" panose="020B0503020204020204" pitchFamily="34" charset="-122"/>
              </a:rPr>
              <a:t>平方和分解</a:t>
            </a:r>
            <a:r>
              <a:rPr lang="zh-CN" altLang="en-US" sz="2200" dirty="0"/>
              <a:t>）</a:t>
            </a:r>
            <a:endParaRPr lang="en-US" altLang="zh-CN"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42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Rectangle 6"/>
          <p:cNvSpPr>
            <a:spLocks noChangeArrowheads="1"/>
          </p:cNvSpPr>
          <p:nvPr/>
        </p:nvSpPr>
        <p:spPr bwMode="auto">
          <a:xfrm>
            <a:off x="1652223" y="2786866"/>
            <a:ext cx="75596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rPr>
              <a:t>       也可以运用假设检验方法刻画回归方程的线性因果关系，构造统计量：</a:t>
            </a:r>
          </a:p>
        </p:txBody>
      </p:sp>
      <p:graphicFrame>
        <p:nvGraphicFramePr>
          <p:cNvPr id="12" name="Object 7"/>
          <p:cNvGraphicFramePr>
            <a:graphicFrameLocks noChangeAspect="1"/>
          </p:cNvGraphicFramePr>
          <p:nvPr>
            <p:extLst>
              <p:ext uri="{D42A27DB-BD31-4B8C-83A1-F6EECF244321}">
                <p14:modId xmlns:p14="http://schemas.microsoft.com/office/powerpoint/2010/main" val="3244807171"/>
              </p:ext>
            </p:extLst>
          </p:nvPr>
        </p:nvGraphicFramePr>
        <p:xfrm>
          <a:off x="4285884" y="3579029"/>
          <a:ext cx="1582738" cy="942975"/>
        </p:xfrm>
        <a:graphic>
          <a:graphicData uri="http://schemas.openxmlformats.org/presentationml/2006/ole">
            <mc:AlternateContent xmlns:mc="http://schemas.openxmlformats.org/markup-compatibility/2006">
              <mc:Choice xmlns:v="urn:schemas-microsoft-com:vml" Requires="v">
                <p:oleObj spid="_x0000_s97491" name="Equation" r:id="rId3" imgW="787320" imgH="469800" progId="Equation.DSMT4">
                  <p:embed/>
                </p:oleObj>
              </mc:Choice>
              <mc:Fallback>
                <p:oleObj name="Equation" r:id="rId3" imgW="787320" imgH="469800" progId="Equation.DSMT4">
                  <p:embed/>
                  <p:pic>
                    <p:nvPicPr>
                      <p:cNvPr id="45063" name="Object 7"/>
                      <p:cNvPicPr>
                        <a:picLocks noChangeAspect="1" noChangeArrowheads="1"/>
                      </p:cNvPicPr>
                      <p:nvPr/>
                    </p:nvPicPr>
                    <p:blipFill>
                      <a:blip r:embed="rId4"/>
                      <a:srcRect/>
                      <a:stretch>
                        <a:fillRect/>
                      </a:stretch>
                    </p:blipFill>
                    <p:spPr bwMode="auto">
                      <a:xfrm>
                        <a:off x="4285884" y="3579029"/>
                        <a:ext cx="1582738"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8"/>
          <p:cNvSpPr>
            <a:spLocks noChangeArrowheads="1"/>
          </p:cNvSpPr>
          <p:nvPr/>
        </p:nvSpPr>
        <p:spPr bwMode="auto">
          <a:xfrm>
            <a:off x="1652222" y="4658528"/>
            <a:ext cx="78054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solidFill>
                  <a:srgbClr val="FF0000"/>
                </a:solidFill>
                <a:latin typeface="+mn-ea"/>
                <a:ea typeface="+mn-ea"/>
              </a:rPr>
              <a:t>定理</a:t>
            </a:r>
            <a:r>
              <a:rPr kumimoji="1" lang="en-US" altLang="zh-CN" b="0" dirty="0">
                <a:solidFill>
                  <a:srgbClr val="FF0000"/>
                </a:solidFill>
                <a:latin typeface="+mn-ea"/>
                <a:ea typeface="+mn-ea"/>
              </a:rPr>
              <a:t>4-1</a:t>
            </a:r>
            <a:r>
              <a:rPr kumimoji="1" lang="zh-CN" altLang="en-US" b="0" dirty="0">
                <a:latin typeface="+mn-ea"/>
                <a:ea typeface="+mn-ea"/>
              </a:rPr>
              <a:t>：设 </a:t>
            </a:r>
            <a:r>
              <a:rPr kumimoji="1" lang="en-US" altLang="zh-CN" b="0" dirty="0">
                <a:latin typeface="+mn-ea"/>
                <a:ea typeface="+mn-ea"/>
              </a:rPr>
              <a:t>r </a:t>
            </a:r>
            <a:r>
              <a:rPr kumimoji="1" lang="zh-CN" altLang="en-US" b="0" dirty="0">
                <a:latin typeface="+mn-ea"/>
                <a:ea typeface="+mn-ea"/>
              </a:rPr>
              <a:t>是总体（</a:t>
            </a:r>
            <a:r>
              <a:rPr kumimoji="1" lang="en-US" altLang="zh-CN" b="0" dirty="0">
                <a:latin typeface="+mn-ea"/>
                <a:ea typeface="+mn-ea"/>
              </a:rPr>
              <a:t>x, y</a:t>
            </a:r>
            <a:r>
              <a:rPr kumimoji="1" lang="zh-CN" altLang="en-US" b="0" dirty="0">
                <a:latin typeface="+mn-ea"/>
                <a:ea typeface="+mn-ea"/>
              </a:rPr>
              <a:t>）的相关系数，当假设</a:t>
            </a:r>
            <a:r>
              <a:rPr kumimoji="1" lang="en-US" altLang="zh-CN" b="0" dirty="0">
                <a:latin typeface="+mn-ea"/>
                <a:ea typeface="+mn-ea"/>
              </a:rPr>
              <a:t>H</a:t>
            </a:r>
            <a:r>
              <a:rPr kumimoji="1" lang="en-US" altLang="zh-CN" sz="1200" b="0" dirty="0">
                <a:latin typeface="+mn-ea"/>
                <a:ea typeface="+mn-ea"/>
              </a:rPr>
              <a:t>0</a:t>
            </a:r>
            <a:r>
              <a:rPr kumimoji="1" lang="en-US" altLang="zh-CN" b="0" dirty="0">
                <a:latin typeface="+mn-ea"/>
                <a:ea typeface="+mn-ea"/>
              </a:rPr>
              <a:t>:</a:t>
            </a:r>
            <a:r>
              <a:rPr kumimoji="1" lang="zh-CN" altLang="en-US" b="0" dirty="0">
                <a:latin typeface="+mn-ea"/>
                <a:ea typeface="+mn-ea"/>
              </a:rPr>
              <a:t> </a:t>
            </a:r>
            <a:r>
              <a:rPr kumimoji="1" lang="en-US" altLang="zh-CN" b="0" dirty="0">
                <a:latin typeface="+mn-ea"/>
                <a:ea typeface="+mn-ea"/>
              </a:rPr>
              <a:t>r =0</a:t>
            </a:r>
            <a:r>
              <a:rPr kumimoji="1" lang="zh-CN" altLang="en-US" b="0" dirty="0">
                <a:latin typeface="+mn-ea"/>
                <a:ea typeface="+mn-ea"/>
              </a:rPr>
              <a:t>成立时，统计量 </a:t>
            </a:r>
            <a:r>
              <a:rPr kumimoji="1" lang="en-US" altLang="zh-CN" b="0" dirty="0">
                <a:latin typeface="+mn-ea"/>
                <a:ea typeface="+mn-ea"/>
              </a:rPr>
              <a:t>t </a:t>
            </a:r>
            <a:r>
              <a:rPr kumimoji="1" lang="zh-CN" altLang="en-US" b="0" dirty="0">
                <a:latin typeface="+mn-ea"/>
                <a:ea typeface="+mn-ea"/>
              </a:rPr>
              <a:t>服从自由度</a:t>
            </a:r>
            <a:r>
              <a:rPr kumimoji="1" lang="en-US" altLang="zh-CN" b="0" dirty="0">
                <a:latin typeface="+mn-ea"/>
                <a:ea typeface="+mn-ea"/>
              </a:rPr>
              <a:t>(degree of freedom)</a:t>
            </a:r>
            <a:r>
              <a:rPr kumimoji="1" lang="zh-CN" altLang="en-US" b="0" dirty="0">
                <a:latin typeface="+mn-ea"/>
                <a:ea typeface="+mn-ea"/>
              </a:rPr>
              <a:t>为 </a:t>
            </a:r>
            <a:r>
              <a:rPr kumimoji="1" lang="en-US" altLang="zh-CN" b="0" dirty="0">
                <a:latin typeface="+mn-ea"/>
                <a:ea typeface="+mn-ea"/>
              </a:rPr>
              <a:t>N-2 </a:t>
            </a:r>
            <a:r>
              <a:rPr kumimoji="1" lang="zh-CN" altLang="en-US" b="0" dirty="0">
                <a:latin typeface="+mn-ea"/>
                <a:ea typeface="+mn-ea"/>
              </a:rPr>
              <a:t>的 </a:t>
            </a:r>
            <a:r>
              <a:rPr kumimoji="1" lang="en-US" altLang="zh-CN" b="0" dirty="0">
                <a:latin typeface="+mn-ea"/>
                <a:ea typeface="+mn-ea"/>
              </a:rPr>
              <a:t>t </a:t>
            </a:r>
            <a:r>
              <a:rPr kumimoji="1" lang="zh-CN" altLang="en-US" b="0" dirty="0">
                <a:latin typeface="+mn-ea"/>
                <a:ea typeface="+mn-ea"/>
              </a:rPr>
              <a:t>分布。</a:t>
            </a:r>
          </a:p>
        </p:txBody>
      </p:sp>
    </p:spTree>
    <p:extLst>
      <p:ext uri="{BB962C8B-B14F-4D97-AF65-F5344CB8AC3E}">
        <p14:creationId xmlns:p14="http://schemas.microsoft.com/office/powerpoint/2010/main" val="2075042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）回归方程检验（验证回归模型有效性）</a:t>
            </a:r>
          </a:p>
          <a:p>
            <a:pPr lvl="1">
              <a:lnSpc>
                <a:spcPct val="150000"/>
              </a:lnSpc>
            </a:pPr>
            <a:r>
              <a:rPr lang="zh-CN" altLang="en-US" sz="2200" dirty="0"/>
              <a:t>相关系数分解法（</a:t>
            </a:r>
            <a:r>
              <a:rPr kumimoji="1" lang="zh-CN" altLang="en-US" sz="2000" dirty="0">
                <a:latin typeface="微软雅黑" panose="020B0503020204020204" pitchFamily="34" charset="-122"/>
                <a:ea typeface="微软雅黑" panose="020B0503020204020204" pitchFamily="34" charset="-122"/>
              </a:rPr>
              <a:t>平方和分解</a:t>
            </a:r>
            <a:r>
              <a:rPr lang="zh-CN" altLang="en-US" sz="2200" dirty="0"/>
              <a:t>）</a:t>
            </a:r>
            <a:endParaRPr lang="en-US" altLang="zh-CN"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43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angle 3"/>
          <p:cNvSpPr>
            <a:spLocks noChangeArrowheads="1"/>
          </p:cNvSpPr>
          <p:nvPr/>
        </p:nvSpPr>
        <p:spPr bwMode="auto">
          <a:xfrm>
            <a:off x="2476228" y="2782186"/>
            <a:ext cx="77438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rPr>
              <a:t>     对于给定的显著性水平</a:t>
            </a:r>
            <a:r>
              <a:rPr kumimoji="1" lang="en-US" altLang="zh-CN" b="0" dirty="0">
                <a:latin typeface="+mn-ea"/>
                <a:ea typeface="+mn-ea"/>
              </a:rPr>
              <a:t>(</a:t>
            </a:r>
            <a:r>
              <a:rPr kumimoji="1" lang="en-US" altLang="en-US" b="0" dirty="0">
                <a:latin typeface="+mn-ea"/>
                <a:ea typeface="+mn-ea"/>
              </a:rPr>
              <a:t>significance</a:t>
            </a:r>
            <a:r>
              <a:rPr lang="en-US" altLang="zh-CN" b="0" dirty="0">
                <a:latin typeface="+mn-ea"/>
                <a:ea typeface="+mn-ea"/>
              </a:rPr>
              <a:t> </a:t>
            </a:r>
            <a:r>
              <a:rPr kumimoji="1" lang="en-US" altLang="en-US" b="0" dirty="0">
                <a:latin typeface="+mn-ea"/>
                <a:ea typeface="+mn-ea"/>
              </a:rPr>
              <a:t>level</a:t>
            </a:r>
            <a:r>
              <a:rPr kumimoji="1" lang="en-US" altLang="zh-CN" b="0" dirty="0">
                <a:latin typeface="+mn-ea"/>
                <a:ea typeface="+mn-ea"/>
              </a:rPr>
              <a:t>)</a:t>
            </a:r>
            <a:r>
              <a:rPr kumimoji="1" lang="zh-CN" altLang="en-US" b="0" dirty="0">
                <a:latin typeface="+mn-ea"/>
                <a:ea typeface="+mn-ea"/>
              </a:rPr>
              <a:t>                    </a:t>
            </a:r>
            <a:r>
              <a:rPr kumimoji="1" lang="en-US" altLang="zh-CN" b="0" dirty="0">
                <a:latin typeface="+mn-ea"/>
                <a:ea typeface="+mn-ea"/>
              </a:rPr>
              <a:t>,</a:t>
            </a:r>
            <a:r>
              <a:rPr kumimoji="1" lang="zh-CN" altLang="en-US" b="0" dirty="0">
                <a:latin typeface="+mn-ea"/>
                <a:ea typeface="+mn-ea"/>
              </a:rPr>
              <a:t>（称</a:t>
            </a:r>
            <a:r>
              <a:rPr kumimoji="1" lang="en-US" altLang="zh-CN" b="0" dirty="0">
                <a:latin typeface="+mn-ea"/>
                <a:ea typeface="+mn-ea"/>
              </a:rPr>
              <a:t>1-α </a:t>
            </a:r>
            <a:r>
              <a:rPr kumimoji="1" lang="zh-CN" altLang="en-US" b="0" dirty="0">
                <a:latin typeface="+mn-ea"/>
                <a:ea typeface="+mn-ea"/>
              </a:rPr>
              <a:t>为置信度</a:t>
            </a:r>
            <a:r>
              <a:rPr kumimoji="1" lang="en-US" altLang="zh-CN" b="0" dirty="0">
                <a:latin typeface="+mn-ea"/>
                <a:ea typeface="+mn-ea"/>
              </a:rPr>
              <a:t>(degree of confidence)</a:t>
            </a:r>
            <a:r>
              <a:rPr kumimoji="1" lang="zh-CN" altLang="en-US" b="0" dirty="0">
                <a:latin typeface="+mn-ea"/>
                <a:ea typeface="+mn-ea"/>
              </a:rPr>
              <a:t>或置信水平）以及自由度（一般用 </a:t>
            </a:r>
            <a:r>
              <a:rPr kumimoji="1" lang="en-US" altLang="zh-CN" b="0" dirty="0">
                <a:latin typeface="+mn-ea"/>
                <a:ea typeface="+mn-ea"/>
              </a:rPr>
              <a:t>f </a:t>
            </a:r>
            <a:r>
              <a:rPr kumimoji="1" lang="zh-CN" altLang="en-US" b="0" dirty="0">
                <a:latin typeface="+mn-ea"/>
                <a:ea typeface="+mn-ea"/>
              </a:rPr>
              <a:t>表示）</a:t>
            </a:r>
            <a:r>
              <a:rPr kumimoji="1" lang="en-US" altLang="zh-CN" b="0" dirty="0">
                <a:latin typeface="+mn-ea"/>
                <a:ea typeface="+mn-ea"/>
              </a:rPr>
              <a:t>(N-2)</a:t>
            </a:r>
            <a:r>
              <a:rPr kumimoji="1" lang="zh-CN" altLang="en-US" b="0" dirty="0">
                <a:latin typeface="+mn-ea"/>
                <a:ea typeface="+mn-ea"/>
              </a:rPr>
              <a:t>，查 </a:t>
            </a:r>
            <a:r>
              <a:rPr kumimoji="1" lang="en-US" altLang="zh-CN" b="0" dirty="0">
                <a:latin typeface="+mn-ea"/>
                <a:ea typeface="+mn-ea"/>
              </a:rPr>
              <a:t>t </a:t>
            </a:r>
            <a:r>
              <a:rPr kumimoji="1" lang="zh-CN" altLang="en-US" b="0" dirty="0">
                <a:latin typeface="+mn-ea"/>
                <a:ea typeface="+mn-ea"/>
              </a:rPr>
              <a:t>分布表，得到相应的临界值     ，从而对</a:t>
            </a:r>
            <a:r>
              <a:rPr kumimoji="1" lang="en-US" altLang="zh-CN" b="0" dirty="0">
                <a:latin typeface="+mn-ea"/>
                <a:ea typeface="+mn-ea"/>
              </a:rPr>
              <a:t>H</a:t>
            </a:r>
            <a:r>
              <a:rPr kumimoji="1" lang="en-US" altLang="zh-CN" sz="1400" b="0" dirty="0">
                <a:latin typeface="+mn-ea"/>
                <a:ea typeface="+mn-ea"/>
              </a:rPr>
              <a:t>0</a:t>
            </a:r>
            <a:r>
              <a:rPr kumimoji="1" lang="zh-CN" altLang="en-US" b="0" dirty="0">
                <a:latin typeface="+mn-ea"/>
                <a:ea typeface="+mn-ea"/>
              </a:rPr>
              <a:t>进行假设检验，即：</a:t>
            </a:r>
          </a:p>
        </p:txBody>
      </p:sp>
      <p:graphicFrame>
        <p:nvGraphicFramePr>
          <p:cNvPr id="14" name="Object 4"/>
          <p:cNvGraphicFramePr>
            <a:graphicFrameLocks noChangeAspect="1"/>
          </p:cNvGraphicFramePr>
          <p:nvPr>
            <p:extLst>
              <p:ext uri="{D42A27DB-BD31-4B8C-83A1-F6EECF244321}">
                <p14:modId xmlns:p14="http://schemas.microsoft.com/office/powerpoint/2010/main" val="1607370977"/>
              </p:ext>
            </p:extLst>
          </p:nvPr>
        </p:nvGraphicFramePr>
        <p:xfrm>
          <a:off x="7799007" y="2825969"/>
          <a:ext cx="1411287" cy="368300"/>
        </p:xfrm>
        <a:graphic>
          <a:graphicData uri="http://schemas.openxmlformats.org/presentationml/2006/ole">
            <mc:AlternateContent xmlns:mc="http://schemas.openxmlformats.org/markup-compatibility/2006">
              <mc:Choice xmlns:v="urn:schemas-microsoft-com:vml" Requires="v">
                <p:oleObj spid="_x0000_s99142" name="Equation" r:id="rId3" imgW="774360" imgH="203040" progId="Equation.DSMT4">
                  <p:embed/>
                </p:oleObj>
              </mc:Choice>
              <mc:Fallback>
                <p:oleObj name="Equation" r:id="rId3" imgW="774360" imgH="203040" progId="Equation.DSMT4">
                  <p:embed/>
                  <p:pic>
                    <p:nvPicPr>
                      <p:cNvPr id="46084" name="Object 4"/>
                      <p:cNvPicPr>
                        <a:picLocks noChangeAspect="1" noChangeArrowheads="1"/>
                      </p:cNvPicPr>
                      <p:nvPr/>
                    </p:nvPicPr>
                    <p:blipFill>
                      <a:blip r:embed="rId4"/>
                      <a:srcRect/>
                      <a:stretch>
                        <a:fillRect/>
                      </a:stretch>
                    </p:blipFill>
                    <p:spPr bwMode="auto">
                      <a:xfrm>
                        <a:off x="7799007" y="2825969"/>
                        <a:ext cx="141128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832764031"/>
              </p:ext>
            </p:extLst>
          </p:nvPr>
        </p:nvGraphicFramePr>
        <p:xfrm>
          <a:off x="8591191" y="3373557"/>
          <a:ext cx="277812" cy="414337"/>
        </p:xfrm>
        <a:graphic>
          <a:graphicData uri="http://schemas.openxmlformats.org/presentationml/2006/ole">
            <mc:AlternateContent xmlns:mc="http://schemas.openxmlformats.org/markup-compatibility/2006">
              <mc:Choice xmlns:v="urn:schemas-microsoft-com:vml" Requires="v">
                <p:oleObj spid="_x0000_s99143" name="Equation" r:id="rId5" imgW="152280" imgH="228600" progId="Equation.DSMT4">
                  <p:embed/>
                </p:oleObj>
              </mc:Choice>
              <mc:Fallback>
                <p:oleObj name="Equation" r:id="rId5" imgW="152280" imgH="228600" progId="Equation.DSMT4">
                  <p:embed/>
                  <p:pic>
                    <p:nvPicPr>
                      <p:cNvPr id="46085" name="Object 5"/>
                      <p:cNvPicPr>
                        <a:picLocks noChangeAspect="1" noChangeArrowheads="1"/>
                      </p:cNvPicPr>
                      <p:nvPr/>
                    </p:nvPicPr>
                    <p:blipFill>
                      <a:blip r:embed="rId6"/>
                      <a:srcRect/>
                      <a:stretch>
                        <a:fillRect/>
                      </a:stretch>
                    </p:blipFill>
                    <p:spPr bwMode="auto">
                      <a:xfrm>
                        <a:off x="8591191" y="3373557"/>
                        <a:ext cx="277812"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6"/>
          <p:cNvSpPr>
            <a:spLocks noChangeArrowheads="1"/>
          </p:cNvSpPr>
          <p:nvPr/>
        </p:nvSpPr>
        <p:spPr bwMode="auto">
          <a:xfrm>
            <a:off x="2747689" y="4220744"/>
            <a:ext cx="7200900" cy="1200329"/>
          </a:xfrm>
          <a:prstGeom prst="rect">
            <a:avLst/>
          </a:prstGeom>
          <a:noFill/>
          <a:ln>
            <a:solidFill>
              <a:schemeClr val="tx1"/>
            </a:solidFill>
          </a:ln>
        </p:spPr>
        <p:style>
          <a:lnRef idx="3">
            <a:schemeClr val="lt1"/>
          </a:lnRef>
          <a:fillRef idx="1">
            <a:schemeClr val="accent5"/>
          </a:fillRef>
          <a:effectRef idx="1">
            <a:schemeClr val="accent5"/>
          </a:effectRef>
          <a:fontRef idx="minor">
            <a:schemeClr val="lt1"/>
          </a:fontRef>
        </p:style>
        <p:txBody>
          <a:bodyPr>
            <a:spAutoFit/>
          </a:bodyPr>
          <a:lstStyle/>
          <a:p>
            <a:pPr algn="l" eaLnBrk="0" hangingPunct="0">
              <a:defRPr/>
            </a:pPr>
            <a:r>
              <a:rPr kumimoji="1" lang="zh-CN" altLang="en-US" sz="2400" dirty="0">
                <a:solidFill>
                  <a:srgbClr val="FF0000"/>
                </a:solidFill>
                <a:latin typeface="+mn-ea"/>
              </a:rPr>
              <a:t>       当          时，否定原假设</a:t>
            </a:r>
            <a:r>
              <a:rPr kumimoji="1" lang="en-US" altLang="zh-CN" sz="2400" dirty="0">
                <a:solidFill>
                  <a:srgbClr val="FF0000"/>
                </a:solidFill>
                <a:latin typeface="+mn-ea"/>
              </a:rPr>
              <a:t>(null hypothesis)</a:t>
            </a:r>
            <a:r>
              <a:rPr kumimoji="1" lang="zh-CN" altLang="en-US" sz="2400" dirty="0">
                <a:solidFill>
                  <a:srgbClr val="FF0000"/>
                </a:solidFill>
                <a:latin typeface="+mn-ea"/>
              </a:rPr>
              <a:t>（接受备则假设</a:t>
            </a:r>
            <a:r>
              <a:rPr kumimoji="1" lang="en-US" altLang="zh-CN" sz="2400" dirty="0">
                <a:solidFill>
                  <a:srgbClr val="FF0000"/>
                </a:solidFill>
                <a:latin typeface="+mn-ea"/>
              </a:rPr>
              <a:t>(alternative hypothesis)</a:t>
            </a:r>
            <a:r>
              <a:rPr kumimoji="1" lang="zh-CN" altLang="en-US" sz="2400" dirty="0">
                <a:solidFill>
                  <a:srgbClr val="FF0000"/>
                </a:solidFill>
                <a:latin typeface="+mn-ea"/>
              </a:rPr>
              <a:t>），认为 </a:t>
            </a:r>
            <a:r>
              <a:rPr kumimoji="1" lang="en-US" altLang="zh-CN" sz="2400" dirty="0">
                <a:solidFill>
                  <a:srgbClr val="FF0000"/>
                </a:solidFill>
                <a:latin typeface="+mn-ea"/>
              </a:rPr>
              <a:t>x </a:t>
            </a:r>
            <a:r>
              <a:rPr kumimoji="1" lang="zh-CN" altLang="en-US" sz="2400" dirty="0">
                <a:solidFill>
                  <a:srgbClr val="FF0000"/>
                </a:solidFill>
                <a:latin typeface="+mn-ea"/>
              </a:rPr>
              <a:t>与 </a:t>
            </a:r>
            <a:r>
              <a:rPr kumimoji="1" lang="en-US" altLang="zh-CN" sz="2400" dirty="0">
                <a:solidFill>
                  <a:srgbClr val="FF0000"/>
                </a:solidFill>
                <a:latin typeface="+mn-ea"/>
              </a:rPr>
              <a:t>y </a:t>
            </a:r>
            <a:r>
              <a:rPr kumimoji="1" lang="zh-CN" altLang="en-US" sz="2400" dirty="0">
                <a:solidFill>
                  <a:srgbClr val="FF0000"/>
                </a:solidFill>
                <a:latin typeface="+mn-ea"/>
              </a:rPr>
              <a:t>存在线性关系；</a:t>
            </a:r>
          </a:p>
        </p:txBody>
      </p:sp>
      <p:sp>
        <p:nvSpPr>
          <p:cNvPr id="17" name="Rectangle 7"/>
          <p:cNvSpPr>
            <a:spLocks noChangeArrowheads="1"/>
          </p:cNvSpPr>
          <p:nvPr/>
        </p:nvSpPr>
        <p:spPr bwMode="auto">
          <a:xfrm>
            <a:off x="2585242" y="5517515"/>
            <a:ext cx="79073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       反之，当          时，接收原假设，认为 </a:t>
            </a:r>
            <a:r>
              <a:rPr kumimoji="1" lang="en-US" altLang="zh-CN" sz="2400" b="0" dirty="0">
                <a:latin typeface="+mn-ea"/>
                <a:ea typeface="+mn-ea"/>
              </a:rPr>
              <a:t>x </a:t>
            </a:r>
            <a:r>
              <a:rPr kumimoji="1" lang="zh-CN" altLang="en-US" sz="2400" b="0" dirty="0">
                <a:latin typeface="+mn-ea"/>
                <a:ea typeface="+mn-ea"/>
              </a:rPr>
              <a:t>与 </a:t>
            </a:r>
            <a:r>
              <a:rPr kumimoji="1" lang="en-US" altLang="zh-CN" sz="2400" b="0" dirty="0">
                <a:latin typeface="+mn-ea"/>
                <a:ea typeface="+mn-ea"/>
              </a:rPr>
              <a:t>y </a:t>
            </a:r>
            <a:r>
              <a:rPr kumimoji="1" lang="zh-CN" altLang="en-US" sz="2400" b="0" dirty="0">
                <a:latin typeface="+mn-ea"/>
                <a:ea typeface="+mn-ea"/>
              </a:rPr>
              <a:t>不存在线性关系。</a:t>
            </a:r>
          </a:p>
        </p:txBody>
      </p:sp>
      <p:graphicFrame>
        <p:nvGraphicFramePr>
          <p:cNvPr id="18" name="Object 8"/>
          <p:cNvGraphicFramePr>
            <a:graphicFrameLocks noChangeAspect="1"/>
          </p:cNvGraphicFramePr>
          <p:nvPr>
            <p:extLst>
              <p:ext uri="{D42A27DB-BD31-4B8C-83A1-F6EECF244321}">
                <p14:modId xmlns:p14="http://schemas.microsoft.com/office/powerpoint/2010/main" val="2532936532"/>
              </p:ext>
            </p:extLst>
          </p:nvPr>
        </p:nvGraphicFramePr>
        <p:xfrm>
          <a:off x="3800397" y="4195691"/>
          <a:ext cx="863600" cy="552451"/>
        </p:xfrm>
        <a:graphic>
          <a:graphicData uri="http://schemas.openxmlformats.org/presentationml/2006/ole">
            <mc:AlternateContent xmlns:mc="http://schemas.openxmlformats.org/markup-compatibility/2006">
              <mc:Choice xmlns:v="urn:schemas-microsoft-com:vml" Requires="v">
                <p:oleObj spid="_x0000_s99144" name="Equation" r:id="rId7" imgW="355320" imgH="228600" progId="Equation.DSMT4">
                  <p:embed/>
                </p:oleObj>
              </mc:Choice>
              <mc:Fallback>
                <p:oleObj name="Equation" r:id="rId7" imgW="355320" imgH="228600" progId="Equation.DSMT4">
                  <p:embed/>
                  <p:pic>
                    <p:nvPicPr>
                      <p:cNvPr id="46088" name="Object 8"/>
                      <p:cNvPicPr>
                        <a:picLocks noChangeAspect="1" noChangeArrowheads="1"/>
                      </p:cNvPicPr>
                      <p:nvPr/>
                    </p:nvPicPr>
                    <p:blipFill>
                      <a:blip r:embed="rId8"/>
                      <a:srcRect/>
                      <a:stretch>
                        <a:fillRect/>
                      </a:stretch>
                    </p:blipFill>
                    <p:spPr bwMode="auto">
                      <a:xfrm>
                        <a:off x="3800397" y="4195691"/>
                        <a:ext cx="863600" cy="552451"/>
                      </a:xfrm>
                      <a:prstGeom prst="rect">
                        <a:avLst/>
                      </a:prstGeom>
                      <a:noFill/>
                      <a:ln>
                        <a:noFill/>
                      </a:ln>
                      <a:effec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227748881"/>
              </p:ext>
            </p:extLst>
          </p:nvPr>
        </p:nvGraphicFramePr>
        <p:xfrm>
          <a:off x="4614306" y="5537485"/>
          <a:ext cx="768929" cy="508559"/>
        </p:xfrm>
        <a:graphic>
          <a:graphicData uri="http://schemas.openxmlformats.org/presentationml/2006/ole">
            <mc:AlternateContent xmlns:mc="http://schemas.openxmlformats.org/markup-compatibility/2006">
              <mc:Choice xmlns:v="urn:schemas-microsoft-com:vml" Requires="v">
                <p:oleObj spid="_x0000_s99145" name="Equation" r:id="rId9" imgW="342720" imgH="228600" progId="Equation.DSMT4">
                  <p:embed/>
                </p:oleObj>
              </mc:Choice>
              <mc:Fallback>
                <p:oleObj name="Equation" r:id="rId9" imgW="342720" imgH="228600" progId="Equation.DSMT4">
                  <p:embed/>
                  <p:pic>
                    <p:nvPicPr>
                      <p:cNvPr id="46089" name="Object 9"/>
                      <p:cNvPicPr>
                        <a:picLocks noChangeAspect="1" noChangeArrowheads="1"/>
                      </p:cNvPicPr>
                      <p:nvPr/>
                    </p:nvPicPr>
                    <p:blipFill>
                      <a:blip r:embed="rId10"/>
                      <a:srcRect/>
                      <a:stretch>
                        <a:fillRect/>
                      </a:stretch>
                    </p:blipFill>
                    <p:spPr bwMode="auto">
                      <a:xfrm>
                        <a:off x="4614306" y="5537485"/>
                        <a:ext cx="768929" cy="50855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30309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44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20" name="图片 19" descr="TStudent.png"/>
          <p:cNvPicPr>
            <a:picLocks noChangeAspect="1"/>
          </p:cNvPicPr>
          <p:nvPr/>
        </p:nvPicPr>
        <p:blipFill>
          <a:blip r:embed="rId2"/>
          <a:stretch>
            <a:fillRect/>
          </a:stretch>
        </p:blipFill>
        <p:spPr>
          <a:xfrm>
            <a:off x="1952625" y="1257106"/>
            <a:ext cx="4286250" cy="3514725"/>
          </a:xfrm>
          <a:prstGeom prst="rect">
            <a:avLst/>
          </a:prstGeom>
          <a:noFill/>
          <a:effectLst>
            <a:outerShdw blurRad="50800" dist="38100" dir="2700000" algn="tl" rotWithShape="0">
              <a:prstClr val="black">
                <a:alpha val="40000"/>
              </a:prstClr>
            </a:outerShdw>
          </a:effectLst>
        </p:spPr>
      </p:pic>
      <p:pic>
        <p:nvPicPr>
          <p:cNvPr id="21" name="图片 20" descr="t-分布.jpg"/>
          <p:cNvPicPr>
            <a:picLocks noChangeAspect="1"/>
          </p:cNvPicPr>
          <p:nvPr/>
        </p:nvPicPr>
        <p:blipFill>
          <a:blip r:embed="rId3"/>
          <a:stretch>
            <a:fillRect/>
          </a:stretch>
        </p:blipFill>
        <p:spPr>
          <a:xfrm>
            <a:off x="6381752" y="1399967"/>
            <a:ext cx="4143372" cy="2660695"/>
          </a:xfrm>
          <a:prstGeom prst="rect">
            <a:avLst/>
          </a:prstGeom>
          <a:noFill/>
        </p:spPr>
        <p:style>
          <a:lnRef idx="0">
            <a:schemeClr val="accent6"/>
          </a:lnRef>
          <a:fillRef idx="3">
            <a:schemeClr val="accent6"/>
          </a:fillRef>
          <a:effectRef idx="3">
            <a:schemeClr val="accent6"/>
          </a:effectRef>
          <a:fontRef idx="minor">
            <a:schemeClr val="lt1"/>
          </a:fontRef>
        </p:style>
      </p:pic>
      <p:sp>
        <p:nvSpPr>
          <p:cNvPr id="22" name="TextBox 11"/>
          <p:cNvSpPr txBox="1"/>
          <p:nvPr/>
        </p:nvSpPr>
        <p:spPr>
          <a:xfrm>
            <a:off x="2524100" y="5000636"/>
            <a:ext cx="7500990" cy="923330"/>
          </a:xfrm>
          <a:prstGeom prst="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a:spAutoFit/>
            <a:scene3d>
              <a:camera prst="orthographicFront"/>
              <a:lightRig rig="balanced" dir="t">
                <a:rot lat="0" lon="0" rev="2100000"/>
              </a:lightRig>
            </a:scene3d>
            <a:sp3d extrusionH="57150" prstMaterial="metal">
              <a:bevelT w="38100" h="25400"/>
              <a:contourClr>
                <a:schemeClr val="bg2"/>
              </a:contourClr>
            </a:sp3d>
          </a:bodyPr>
          <a:lstStyle/>
          <a:p>
            <a:pPr algn="l">
              <a:defRPr/>
            </a:pPr>
            <a:r>
              <a:rPr lang="en-US" altLang="zh-CN" dirty="0">
                <a:ln w="50800"/>
                <a:solidFill>
                  <a:schemeClr val="tx1"/>
                </a:solidFill>
                <a:latin typeface="+mn-ea"/>
              </a:rPr>
              <a:t>    t</a:t>
            </a:r>
            <a:r>
              <a:rPr lang="zh-CN" altLang="en-US" dirty="0">
                <a:ln w="50800"/>
                <a:solidFill>
                  <a:schemeClr val="tx1"/>
                </a:solidFill>
                <a:latin typeface="+mn-ea"/>
              </a:rPr>
              <a:t>分布是一簇曲线，其形态变化与</a:t>
            </a:r>
            <a:r>
              <a:rPr lang="en-US" altLang="zh-CN" dirty="0">
                <a:ln w="50800"/>
                <a:solidFill>
                  <a:schemeClr val="tx1"/>
                </a:solidFill>
                <a:latin typeface="+mn-ea"/>
              </a:rPr>
              <a:t>n</a:t>
            </a:r>
            <a:r>
              <a:rPr lang="zh-CN" altLang="en-US" dirty="0">
                <a:ln w="50800"/>
                <a:solidFill>
                  <a:schemeClr val="tx1"/>
                </a:solidFill>
                <a:latin typeface="+mn-ea"/>
              </a:rPr>
              <a:t>（确切地说与自由度</a:t>
            </a:r>
            <a:r>
              <a:rPr lang="en-US" altLang="zh-CN" dirty="0">
                <a:ln w="50800"/>
                <a:solidFill>
                  <a:schemeClr val="tx1"/>
                </a:solidFill>
                <a:latin typeface="+mn-ea"/>
              </a:rPr>
              <a:t>ν</a:t>
            </a:r>
            <a:r>
              <a:rPr lang="zh-CN" altLang="en-US" dirty="0">
                <a:ln w="50800"/>
                <a:solidFill>
                  <a:schemeClr val="tx1"/>
                </a:solidFill>
                <a:latin typeface="+mn-ea"/>
              </a:rPr>
              <a:t>）大小有关。自由度</a:t>
            </a:r>
            <a:r>
              <a:rPr lang="en-US" altLang="zh-CN" dirty="0">
                <a:ln w="50800"/>
                <a:solidFill>
                  <a:schemeClr val="tx1"/>
                </a:solidFill>
                <a:latin typeface="+mn-ea"/>
              </a:rPr>
              <a:t>ν</a:t>
            </a:r>
            <a:r>
              <a:rPr lang="zh-CN" altLang="en-US" dirty="0">
                <a:ln w="50800"/>
                <a:solidFill>
                  <a:schemeClr val="tx1"/>
                </a:solidFill>
                <a:latin typeface="+mn-ea"/>
              </a:rPr>
              <a:t>越小，</a:t>
            </a:r>
            <a:r>
              <a:rPr lang="en-US" altLang="zh-CN" dirty="0">
                <a:ln w="50800"/>
                <a:solidFill>
                  <a:schemeClr val="tx1"/>
                </a:solidFill>
                <a:latin typeface="+mn-ea"/>
              </a:rPr>
              <a:t>t</a:t>
            </a:r>
            <a:r>
              <a:rPr lang="zh-CN" altLang="en-US" dirty="0">
                <a:ln w="50800"/>
                <a:solidFill>
                  <a:schemeClr val="tx1"/>
                </a:solidFill>
                <a:latin typeface="+mn-ea"/>
              </a:rPr>
              <a:t>分布曲线越低平；自由度</a:t>
            </a:r>
            <a:r>
              <a:rPr lang="en-US" altLang="zh-CN" dirty="0">
                <a:ln w="50800"/>
                <a:solidFill>
                  <a:schemeClr val="tx1"/>
                </a:solidFill>
                <a:latin typeface="+mn-ea"/>
              </a:rPr>
              <a:t>ν</a:t>
            </a:r>
            <a:r>
              <a:rPr lang="zh-CN" altLang="en-US" dirty="0">
                <a:ln w="50800"/>
                <a:solidFill>
                  <a:schemeClr val="tx1"/>
                </a:solidFill>
                <a:latin typeface="+mn-ea"/>
              </a:rPr>
              <a:t>越大，</a:t>
            </a:r>
            <a:r>
              <a:rPr lang="en-US" altLang="zh-CN" dirty="0">
                <a:ln w="50800"/>
                <a:solidFill>
                  <a:schemeClr val="tx1"/>
                </a:solidFill>
                <a:latin typeface="+mn-ea"/>
              </a:rPr>
              <a:t>t</a:t>
            </a:r>
            <a:r>
              <a:rPr lang="zh-CN" altLang="en-US" dirty="0">
                <a:ln w="50800"/>
                <a:solidFill>
                  <a:schemeClr val="tx1"/>
                </a:solidFill>
                <a:latin typeface="+mn-ea"/>
              </a:rPr>
              <a:t>分布曲线越接近标准正态分布（</a:t>
            </a:r>
            <a:r>
              <a:rPr lang="en-US" altLang="zh-CN" dirty="0">
                <a:ln w="50800"/>
                <a:solidFill>
                  <a:schemeClr val="tx1"/>
                </a:solidFill>
                <a:latin typeface="+mn-ea"/>
              </a:rPr>
              <a:t>normal distribution</a:t>
            </a:r>
            <a:r>
              <a:rPr lang="zh-CN" altLang="en-US" dirty="0">
                <a:ln w="50800"/>
                <a:solidFill>
                  <a:schemeClr val="tx1"/>
                </a:solidFill>
                <a:latin typeface="+mn-ea"/>
              </a:rPr>
              <a:t>）曲线</a:t>
            </a:r>
          </a:p>
        </p:txBody>
      </p:sp>
      <p:grpSp>
        <p:nvGrpSpPr>
          <p:cNvPr id="23" name="组合 22"/>
          <p:cNvGrpSpPr>
            <a:grpSpLocks/>
          </p:cNvGrpSpPr>
          <p:nvPr/>
        </p:nvGrpSpPr>
        <p:grpSpPr bwMode="auto">
          <a:xfrm>
            <a:off x="2410123" y="1744467"/>
            <a:ext cx="3398540" cy="1462088"/>
            <a:chOff x="885629" y="1844824"/>
            <a:chExt cx="3398339" cy="1461362"/>
          </a:xfrm>
          <a:noFill/>
        </p:grpSpPr>
        <p:cxnSp>
          <p:nvCxnSpPr>
            <p:cNvPr id="24" name="直接箭头连接符 23"/>
            <p:cNvCxnSpPr/>
            <p:nvPr/>
          </p:nvCxnSpPr>
          <p:spPr bwMode="auto">
            <a:xfrm flipV="1">
              <a:off x="1347267" y="1844824"/>
              <a:ext cx="1223890" cy="360184"/>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sp>
          <p:nvSpPr>
            <p:cNvPr id="25" name="TextBox 5"/>
            <p:cNvSpPr txBox="1"/>
            <p:nvPr/>
          </p:nvSpPr>
          <p:spPr>
            <a:xfrm>
              <a:off x="885629" y="1894013"/>
              <a:ext cx="461638" cy="1129739"/>
            </a:xfrm>
            <a:prstGeom prst="rect">
              <a:avLst/>
            </a:prstGeom>
            <a:grpFill/>
          </p:spPr>
          <p:style>
            <a:lnRef idx="2">
              <a:schemeClr val="dk1"/>
            </a:lnRef>
            <a:fillRef idx="1">
              <a:schemeClr val="lt1"/>
            </a:fillRef>
            <a:effectRef idx="0">
              <a:schemeClr val="dk1"/>
            </a:effectRef>
            <a:fontRef idx="minor">
              <a:schemeClr val="dk1"/>
            </a:fontRef>
          </p:style>
          <p:txBody>
            <a:bodyPr vert="eaVert">
              <a:spAutoFit/>
            </a:bodyPr>
            <a:lstStyle/>
            <a:p>
              <a:pPr>
                <a:defRPr/>
              </a:pPr>
              <a:r>
                <a:rPr lang="zh-CN" altLang="en-US" dirty="0">
                  <a:solidFill>
                    <a:schemeClr val="tx1"/>
                  </a:solidFill>
                  <a:latin typeface="+mn-ea"/>
                </a:rPr>
                <a:t>正态分布</a:t>
              </a:r>
            </a:p>
          </p:txBody>
        </p:sp>
        <p:cxnSp>
          <p:nvCxnSpPr>
            <p:cNvPr id="26" name="直接箭头连接符 25"/>
            <p:cNvCxnSpPr/>
            <p:nvPr/>
          </p:nvCxnSpPr>
          <p:spPr bwMode="auto">
            <a:xfrm flipH="1" flipV="1">
              <a:off x="2736247" y="1894013"/>
              <a:ext cx="971492" cy="564869"/>
            </a:xfrm>
            <a:prstGeom prst="straightConnector1">
              <a:avLst/>
            </a:prstGeom>
            <a:grpFill/>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7" name="TextBox 15"/>
            <p:cNvSpPr txBox="1"/>
            <p:nvPr/>
          </p:nvSpPr>
          <p:spPr>
            <a:xfrm>
              <a:off x="3483915" y="2176447"/>
              <a:ext cx="800053" cy="1129739"/>
            </a:xfrm>
            <a:prstGeom prst="rect">
              <a:avLst/>
            </a:prstGeom>
            <a:grpFill/>
          </p:spPr>
          <p:style>
            <a:lnRef idx="2">
              <a:schemeClr val="dk1"/>
            </a:lnRef>
            <a:fillRef idx="1">
              <a:schemeClr val="lt1"/>
            </a:fillRef>
            <a:effectRef idx="0">
              <a:schemeClr val="dk1"/>
            </a:effectRef>
            <a:fontRef idx="minor">
              <a:schemeClr val="dk1"/>
            </a:fontRef>
          </p:style>
          <p:txBody>
            <a:bodyPr vert="eaVert">
              <a:spAutoFit/>
            </a:bodyPr>
            <a:lstStyle/>
            <a:p>
              <a:pPr>
                <a:defRPr/>
              </a:pPr>
              <a:r>
                <a:rPr lang="zh-CN" altLang="en-US" dirty="0">
                  <a:solidFill>
                    <a:schemeClr val="tx1"/>
                  </a:solidFill>
                  <a:latin typeface="+mn-ea"/>
                </a:rPr>
                <a:t>自由度</a:t>
              </a:r>
              <a:r>
                <a:rPr lang="en-US" altLang="zh-CN" dirty="0">
                  <a:solidFill>
                    <a:schemeClr val="tx1"/>
                  </a:solidFill>
                  <a:latin typeface="+mn-ea"/>
                </a:rPr>
                <a:t>V=12</a:t>
              </a:r>
              <a:endParaRPr lang="zh-CN" altLang="en-US" dirty="0">
                <a:solidFill>
                  <a:schemeClr val="tx1"/>
                </a:solidFill>
                <a:latin typeface="+mn-ea"/>
              </a:endParaRPr>
            </a:p>
          </p:txBody>
        </p:sp>
      </p:grpSp>
    </p:spTree>
    <p:extLst>
      <p:ext uri="{BB962C8B-B14F-4D97-AF65-F5344CB8AC3E}">
        <p14:creationId xmlns:p14="http://schemas.microsoft.com/office/powerpoint/2010/main" val="61220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）回归方程检验（验证回归模型有效性）</a:t>
            </a:r>
          </a:p>
          <a:p>
            <a:pPr lvl="1">
              <a:lnSpc>
                <a:spcPct val="150000"/>
              </a:lnSpc>
            </a:pPr>
            <a:r>
              <a:rPr lang="en-US" altLang="zh-CN" sz="2200" dirty="0"/>
              <a:t>F </a:t>
            </a:r>
            <a:r>
              <a:rPr lang="zh-CN" altLang="en-US" sz="2200" dirty="0"/>
              <a:t>检验法</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8" name="组合 18"/>
          <p:cNvGrpSpPr>
            <a:grpSpLocks/>
          </p:cNvGrpSpPr>
          <p:nvPr/>
        </p:nvGrpSpPr>
        <p:grpSpPr bwMode="auto">
          <a:xfrm>
            <a:off x="2026444" y="2691987"/>
            <a:ext cx="7631112" cy="2188831"/>
            <a:chOff x="1116013" y="1655763"/>
            <a:chExt cx="7631112" cy="2188831"/>
          </a:xfrm>
        </p:grpSpPr>
        <mc:AlternateContent xmlns:mc="http://schemas.openxmlformats.org/markup-compatibility/2006" xmlns:a14="http://schemas.microsoft.com/office/drawing/2010/main">
          <mc:Choice Requires="a14">
            <p:graphicFrame>
              <p:nvGraphicFramePr>
                <p:cNvPr id="29" name="Object 4"/>
                <p:cNvGraphicFramePr>
                  <a:graphicFrameLocks noChangeAspect="1"/>
                </p:cNvGraphicFramePr>
                <p:nvPr>
                  <p:extLst>
                    <p:ext uri="{D42A27DB-BD31-4B8C-83A1-F6EECF244321}">
                      <p14:modId xmlns:p14="http://schemas.microsoft.com/office/powerpoint/2010/main" val="3316662327"/>
                    </p:ext>
                  </p:extLst>
                </p:nvPr>
              </p:nvGraphicFramePr>
              <p:xfrm>
                <a:off x="2626628" y="2668302"/>
                <a:ext cx="3189288" cy="790575"/>
              </p:xfrm>
              <a:graphic>
                <a:graphicData uri="http://schemas.openxmlformats.org/presentationml/2006/ole">
                  <mc:AlternateContent>
                    <mc:Choice xmlns:v="urn:schemas-microsoft-com:vml" Requires="v">
                      <p:oleObj spid="_x0000_s183537" name="Equation" r:id="rId3" imgW="1739880" imgH="431640" progId="Equation.DSMT4">
                        <p:embed/>
                      </p:oleObj>
                    </mc:Choice>
                    <mc:Fallback>
                      <p:oleObj name="Equation" r:id="rId3" imgW="1739880" imgH="431640" progId="Equation.DSMT4">
                        <p:embed/>
                        <p:pic>
                          <p:nvPicPr>
                            <p:cNvPr id="49164" name="Object 4"/>
                            <p:cNvPicPr>
                              <a:picLocks noChangeAspect="1" noChangeArrowheads="1"/>
                            </p:cNvPicPr>
                            <p:nvPr/>
                          </p:nvPicPr>
                          <p:blipFill>
                            <a:blip r:embed="rId4"/>
                            <a:srcRect/>
                            <a:stretch>
                              <a:fillRect/>
                            </a:stretch>
                          </p:blipFill>
                          <p:spPr bwMode="auto">
                            <a:xfrm>
                              <a:off x="2626628" y="2668302"/>
                              <a:ext cx="3189288" cy="79057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9" name="Object 4"/>
                <p:cNvGraphicFramePr>
                  <a:graphicFrameLocks noChangeAspect="1"/>
                </p:cNvGraphicFramePr>
                <p:nvPr>
                  <p:extLst>
                    <p:ext uri="{D42A27DB-BD31-4B8C-83A1-F6EECF244321}">
                      <p14:modId xmlns:p14="http://schemas.microsoft.com/office/powerpoint/2010/main" val="3316662327"/>
                    </p:ext>
                  </p:extLst>
                </p:nvPr>
              </p:nvGraphicFramePr>
              <p:xfrm>
                <a:off x="2626628" y="2668302"/>
                <a:ext cx="3189288" cy="790575"/>
              </p:xfrm>
              <a:graphic>
                <a:graphicData uri="http://schemas.openxmlformats.org/presentationml/2006/ole">
                  <mc:AlternateContent>
                    <mc:Choice xmlns:v="urn:schemas-microsoft-com:vml" Requires="v">
                      <p:oleObj spid="_x0000_s183531" name="Equation" r:id="rId5" imgW="1739880" imgH="431640" progId="Equation.DSMT4">
                        <p:embed/>
                      </p:oleObj>
                    </mc:Choice>
                    <mc:Fallback>
                      <p:oleObj name="Equation" r:id="rId5" imgW="1739880" imgH="431640" progId="Equation.DSMT4">
                        <p:embed/>
                        <p:pic>
                          <p:nvPicPr>
                            <p:cNvPr id="49164" name="Object 4"/>
                            <p:cNvPicPr>
                              <a:picLocks noChangeAspect="1" noChangeArrowheads="1"/>
                            </p:cNvPicPr>
                            <p:nvPr/>
                          </p:nvPicPr>
                          <p:blipFill>
                            <a:blip r:embed="rId6"/>
                            <a:srcRect/>
                            <a:stretch>
                              <a:fillRect/>
                            </a:stretch>
                          </p:blipFill>
                          <p:spPr bwMode="auto">
                            <a:xfrm>
                              <a:off x="2626628" y="2668302"/>
                              <a:ext cx="3189288"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30" name="Rectangle 5"/>
                <p:cNvSpPr>
                  <a:spLocks noChangeArrowheads="1"/>
                </p:cNvSpPr>
                <p:nvPr/>
              </p:nvSpPr>
              <p:spPr bwMode="auto">
                <a:xfrm>
                  <a:off x="1116013" y="1655763"/>
                  <a:ext cx="7272337" cy="10156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r>
                    <a:rPr kumimoji="1" lang="zh-CN" altLang="en-US" b="0" dirty="0">
                      <a:solidFill>
                        <a:srgbClr val="FF0000"/>
                      </a:solidFill>
                      <a:latin typeface="微软雅黑" panose="020B0503020204020204" pitchFamily="34" charset="-122"/>
                      <a:ea typeface="微软雅黑" panose="020B0503020204020204" pitchFamily="34" charset="-122"/>
                    </a:rPr>
                    <a:t>定理</a:t>
                  </a:r>
                  <a:r>
                    <a:rPr kumimoji="1" lang="en-US" altLang="zh-CN" b="0" dirty="0">
                      <a:solidFill>
                        <a:srgbClr val="FF0000"/>
                      </a:solidFill>
                      <a:latin typeface="微软雅黑" panose="020B0503020204020204" pitchFamily="34" charset="-122"/>
                      <a:ea typeface="微软雅黑" panose="020B0503020204020204" pitchFamily="34" charset="-122"/>
                    </a:rPr>
                    <a:t>4-2</a:t>
                  </a: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在假设</a:t>
                  </a:r>
                  <a:r>
                    <a:rPr kumimoji="1" lang="en-US" altLang="zh-CN" b="0" dirty="0">
                      <a:latin typeface="微软雅黑" panose="020B0503020204020204" pitchFamily="34" charset="-122"/>
                      <a:ea typeface="微软雅黑" panose="020B0503020204020204" pitchFamily="34" charset="-122"/>
                    </a:rPr>
                    <a:t>H</a:t>
                  </a:r>
                  <a:r>
                    <a:rPr kumimoji="1" lang="en-US" altLang="zh-CN" sz="1400" b="0" dirty="0">
                      <a:latin typeface="微软雅黑" panose="020B0503020204020204" pitchFamily="34" charset="-122"/>
                      <a:ea typeface="微软雅黑" panose="020B0503020204020204" pitchFamily="34" charset="-122"/>
                    </a:rPr>
                    <a:t>0</a:t>
                  </a:r>
                  <a:r>
                    <a:rPr kumimoji="1" lang="en-US" altLang="zh-CN" b="0" dirty="0">
                      <a:latin typeface="微软雅黑" panose="020B0503020204020204" pitchFamily="34" charset="-122"/>
                      <a:ea typeface="微软雅黑" panose="020B0503020204020204" pitchFamily="34" charset="-122"/>
                    </a:rPr>
                    <a:t>: b=0</a:t>
                  </a:r>
                  <a:r>
                    <a:rPr kumimoji="1" lang="zh-CN" altLang="en-US" b="0" dirty="0">
                      <a:latin typeface="微软雅黑" panose="020B0503020204020204" pitchFamily="34" charset="-122"/>
                      <a:ea typeface="微软雅黑" panose="020B0503020204020204" pitchFamily="34" charset="-122"/>
                    </a:rPr>
                    <a:t>成立时，</a:t>
                  </a:r>
                  <a:r>
                    <a:rPr kumimoji="1" lang="en-US" altLang="zh-CN" b="0" dirty="0">
                      <a:latin typeface="微软雅黑" panose="020B0503020204020204" pitchFamily="34" charset="-122"/>
                      <a:ea typeface="微软雅黑" panose="020B0503020204020204" pitchFamily="34" charset="-122"/>
                    </a:rPr>
                    <a:t>TSS, ESS, RSS</a:t>
                  </a:r>
                  <a:r>
                    <a:rPr kumimoji="1" lang="zh-CN" altLang="en-US" b="0" dirty="0">
                      <a:latin typeface="微软雅黑" panose="020B0503020204020204" pitchFamily="34" charset="-122"/>
                      <a:ea typeface="微软雅黑" panose="020B0503020204020204" pitchFamily="34" charset="-122"/>
                    </a:rPr>
                    <a:t>分别是自由度为</a:t>
                  </a:r>
                  <a14:m>
                    <m:oMath xmlns:m="http://schemas.openxmlformats.org/officeDocument/2006/math">
                      <m:sSub>
                        <m:sSubPr>
                          <m:ctrlPr>
                            <a:rPr kumimoji="1" lang="en-US" altLang="zh-CN" b="0" i="1" smtClean="0">
                              <a:latin typeface="Cambria Math" panose="02040503050406030204" pitchFamily="18" charset="0"/>
                              <a:ea typeface="微软雅黑" panose="020B0503020204020204" pitchFamily="34" charset="-122"/>
                            </a:rPr>
                          </m:ctrlPr>
                        </m:sSubPr>
                        <m:e>
                          <m:r>
                            <a:rPr kumimoji="1" lang="en-US" altLang="zh-CN" b="0" i="1" smtClean="0">
                              <a:latin typeface="Cambria Math" panose="02040503050406030204" pitchFamily="18" charset="0"/>
                              <a:ea typeface="微软雅黑" panose="020B0503020204020204" pitchFamily="34" charset="-122"/>
                            </a:rPr>
                            <m:t>𝑓</m:t>
                          </m:r>
                        </m:e>
                        <m:sub>
                          <m:r>
                            <a:rPr kumimoji="1" lang="en-US" altLang="zh-CN" b="0" i="1" smtClean="0">
                              <a:latin typeface="Cambria Math" panose="02040503050406030204" pitchFamily="18" charset="0"/>
                              <a:ea typeface="微软雅黑" panose="020B0503020204020204" pitchFamily="34" charset="-122"/>
                            </a:rPr>
                            <m:t>𝑇</m:t>
                          </m:r>
                        </m:sub>
                      </m:sSub>
                      <m:r>
                        <a:rPr kumimoji="1" lang="en-US" altLang="zh-CN" b="0" i="1" smtClean="0">
                          <a:latin typeface="Cambria Math" panose="02040503050406030204" pitchFamily="18" charset="0"/>
                          <a:ea typeface="微软雅黑" panose="020B0503020204020204" pitchFamily="34" charset="-122"/>
                        </a:rPr>
                        <m:t>=</m:t>
                      </m:r>
                      <m:r>
                        <a:rPr kumimoji="1" lang="en-US" altLang="zh-CN" b="0" i="1" smtClean="0">
                          <a:latin typeface="Cambria Math" panose="02040503050406030204" pitchFamily="18" charset="0"/>
                          <a:ea typeface="微软雅黑" panose="020B0503020204020204" pitchFamily="34" charset="-122"/>
                        </a:rPr>
                        <m:t>𝑁</m:t>
                      </m:r>
                      <m:r>
                        <a:rPr kumimoji="1" lang="en-US" altLang="zh-CN" b="0" i="1" smtClean="0">
                          <a:latin typeface="Cambria Math" panose="02040503050406030204" pitchFamily="18" charset="0"/>
                          <a:ea typeface="微软雅黑" panose="020B0503020204020204" pitchFamily="34" charset="-122"/>
                        </a:rPr>
                        <m:t>−1,</m:t>
                      </m:r>
                      <m:sSub>
                        <m:sSubPr>
                          <m:ctrlPr>
                            <a:rPr kumimoji="1" lang="en-US" altLang="zh-CN" b="0" i="1" smtClean="0">
                              <a:latin typeface="Cambria Math" panose="02040503050406030204" pitchFamily="18" charset="0"/>
                              <a:ea typeface="微软雅黑" panose="020B0503020204020204" pitchFamily="34" charset="-122"/>
                            </a:rPr>
                          </m:ctrlPr>
                        </m:sSubPr>
                        <m:e>
                          <m:r>
                            <a:rPr kumimoji="1" lang="en-US" altLang="zh-CN" b="0" i="1" smtClean="0">
                              <a:latin typeface="Cambria Math" panose="02040503050406030204" pitchFamily="18" charset="0"/>
                              <a:ea typeface="微软雅黑" panose="020B0503020204020204" pitchFamily="34" charset="-122"/>
                            </a:rPr>
                            <m:t>𝑓</m:t>
                          </m:r>
                        </m:e>
                        <m:sub>
                          <m:r>
                            <a:rPr kumimoji="1" lang="en-US" altLang="zh-CN" b="0" i="1" smtClean="0">
                              <a:latin typeface="Cambria Math" panose="02040503050406030204" pitchFamily="18" charset="0"/>
                              <a:ea typeface="微软雅黑" panose="020B0503020204020204" pitchFamily="34" charset="-122"/>
                            </a:rPr>
                            <m:t>𝐸</m:t>
                          </m:r>
                        </m:sub>
                      </m:sSub>
                      <m:r>
                        <a:rPr kumimoji="1" lang="en-US" altLang="zh-CN" b="0" i="1" smtClean="0">
                          <a:latin typeface="Cambria Math" panose="02040503050406030204" pitchFamily="18" charset="0"/>
                          <a:ea typeface="微软雅黑" panose="020B0503020204020204" pitchFamily="34" charset="-122"/>
                        </a:rPr>
                        <m:t>=1,</m:t>
                      </m:r>
                      <m:sSub>
                        <m:sSubPr>
                          <m:ctrlPr>
                            <a:rPr kumimoji="1" lang="en-US" altLang="zh-CN" b="0" i="1" smtClean="0">
                              <a:latin typeface="Cambria Math" panose="02040503050406030204" pitchFamily="18" charset="0"/>
                              <a:ea typeface="微软雅黑" panose="020B0503020204020204" pitchFamily="34" charset="-122"/>
                            </a:rPr>
                          </m:ctrlPr>
                        </m:sSubPr>
                        <m:e>
                          <m:r>
                            <a:rPr kumimoji="1" lang="en-US" altLang="zh-CN" b="0" i="1" smtClean="0">
                              <a:latin typeface="Cambria Math" panose="02040503050406030204" pitchFamily="18" charset="0"/>
                              <a:ea typeface="微软雅黑" panose="020B0503020204020204" pitchFamily="34" charset="-122"/>
                            </a:rPr>
                            <m:t>𝑓</m:t>
                          </m:r>
                        </m:e>
                        <m:sub>
                          <m:r>
                            <a:rPr kumimoji="1" lang="en-US" altLang="zh-CN" b="0" i="1" smtClean="0">
                              <a:latin typeface="Cambria Math" panose="02040503050406030204" pitchFamily="18" charset="0"/>
                              <a:ea typeface="微软雅黑" panose="020B0503020204020204" pitchFamily="34" charset="-122"/>
                            </a:rPr>
                            <m:t>𝑟</m:t>
                          </m:r>
                        </m:sub>
                      </m:sSub>
                      <m:r>
                        <a:rPr kumimoji="1" lang="en-US" altLang="zh-CN" b="0" i="1" smtClean="0">
                          <a:latin typeface="Cambria Math" panose="02040503050406030204" pitchFamily="18" charset="0"/>
                          <a:ea typeface="微软雅黑" panose="020B0503020204020204" pitchFamily="34" charset="-122"/>
                        </a:rPr>
                        <m:t>=</m:t>
                      </m:r>
                      <m:r>
                        <a:rPr kumimoji="1" lang="en-US" altLang="zh-CN" b="0" i="1" smtClean="0">
                          <a:latin typeface="Cambria Math" panose="02040503050406030204" pitchFamily="18" charset="0"/>
                          <a:ea typeface="微软雅黑" panose="020B0503020204020204" pitchFamily="34" charset="-122"/>
                        </a:rPr>
                        <m:t>𝑁</m:t>
                      </m:r>
                      <m:r>
                        <a:rPr kumimoji="1" lang="en-US" altLang="zh-CN" b="0" i="1" smtClean="0">
                          <a:latin typeface="Cambria Math" panose="02040503050406030204" pitchFamily="18" charset="0"/>
                          <a:ea typeface="微软雅黑" panose="020B0503020204020204" pitchFamily="34" charset="-122"/>
                        </a:rPr>
                        <m:t>−2</m:t>
                      </m:r>
                    </m:oMath>
                  </a14:m>
                  <a:r>
                    <a:rPr kumimoji="1" lang="zh-CN" altLang="en-US" b="0" dirty="0">
                      <a:latin typeface="微软雅黑" panose="020B0503020204020204" pitchFamily="34" charset="-122"/>
                      <a:ea typeface="微软雅黑" panose="020B0503020204020204" pitchFamily="34" charset="-122"/>
                    </a:rPr>
                    <a:t>的</a:t>
                  </a:r>
                  <a14:m>
                    <m:oMath xmlns:m="http://schemas.openxmlformats.org/officeDocument/2006/math">
                      <m:sSup>
                        <m:sSupPr>
                          <m:ctrlPr>
                            <a:rPr kumimoji="1" lang="en-US" altLang="zh-CN" b="0" i="1" dirty="0" smtClean="0">
                              <a:latin typeface="Cambria Math" panose="02040503050406030204" pitchFamily="18" charset="0"/>
                              <a:ea typeface="微软雅黑" panose="020B0503020204020204" pitchFamily="34" charset="-122"/>
                            </a:rPr>
                          </m:ctrlPr>
                        </m:sSupPr>
                        <m:e>
                          <m:r>
                            <a:rPr kumimoji="1" lang="en-US" altLang="zh-CN" b="0" i="1" dirty="0" smtClean="0">
                              <a:latin typeface="Cambria Math" panose="02040503050406030204" pitchFamily="18" charset="0"/>
                              <a:ea typeface="微软雅黑" panose="020B0503020204020204" pitchFamily="34" charset="-122"/>
                            </a:rPr>
                            <m:t>𝜒</m:t>
                          </m:r>
                        </m:e>
                        <m:sup>
                          <m:r>
                            <a:rPr kumimoji="1" lang="en-US" altLang="zh-CN" b="0" i="1" dirty="0" smtClean="0">
                              <a:latin typeface="Cambria Math" panose="02040503050406030204" pitchFamily="18" charset="0"/>
                              <a:ea typeface="微软雅黑" panose="020B0503020204020204" pitchFamily="34" charset="-122"/>
                            </a:rPr>
                            <m:t>2</m:t>
                          </m:r>
                        </m:sup>
                      </m:sSup>
                    </m:oMath>
                  </a14:m>
                  <a:r>
                    <a:rPr kumimoji="1" lang="zh-CN" altLang="en-US" b="0" dirty="0">
                      <a:latin typeface="微软雅黑" panose="020B0503020204020204" pitchFamily="34" charset="-122"/>
                      <a:ea typeface="微软雅黑" panose="020B0503020204020204" pitchFamily="34" charset="-122"/>
                    </a:rPr>
                    <a:t>变量，并且</a:t>
                  </a:r>
                  <a:r>
                    <a:rPr kumimoji="1" lang="en-US" altLang="zh-CN" b="0" dirty="0">
                      <a:latin typeface="微软雅黑" panose="020B0503020204020204" pitchFamily="34" charset="-122"/>
                      <a:ea typeface="微软雅黑" panose="020B0503020204020204" pitchFamily="34" charset="-122"/>
                    </a:rPr>
                    <a:t>RSS</a:t>
                  </a:r>
                  <a:r>
                    <a:rPr kumimoji="1" lang="zh-CN" altLang="en-US" b="0" dirty="0">
                      <a:latin typeface="微软雅黑" panose="020B0503020204020204" pitchFamily="34" charset="-122"/>
                      <a:ea typeface="微软雅黑" panose="020B0503020204020204" pitchFamily="34" charset="-122"/>
                    </a:rPr>
                    <a:t>与</a:t>
                  </a:r>
                  <a:r>
                    <a:rPr kumimoji="1" lang="en-US" altLang="zh-CN" b="0" dirty="0">
                      <a:latin typeface="微软雅黑" panose="020B0503020204020204" pitchFamily="34" charset="-122"/>
                      <a:ea typeface="微软雅黑" panose="020B0503020204020204" pitchFamily="34" charset="-122"/>
                    </a:rPr>
                    <a:t>ESS</a:t>
                  </a:r>
                  <a:r>
                    <a:rPr kumimoji="1" lang="zh-CN" altLang="en-US" b="0" dirty="0">
                      <a:latin typeface="微软雅黑" panose="020B0503020204020204" pitchFamily="34" charset="-122"/>
                      <a:ea typeface="微软雅黑" panose="020B0503020204020204" pitchFamily="34" charset="-122"/>
                    </a:rPr>
                    <a:t>相互独立，于是统计量</a:t>
                  </a:r>
                </a:p>
              </p:txBody>
            </p:sp>
          </mc:Choice>
          <mc:Fallback xmlns="">
            <p:sp>
              <p:nvSpPr>
                <p:cNvPr id="30" name="Rectangle 5"/>
                <p:cNvSpPr>
                  <a:spLocks noRot="1" noChangeAspect="1" noMove="1" noResize="1" noEditPoints="1" noAdjustHandles="1" noChangeArrowheads="1" noChangeShapeType="1" noTextEdit="1"/>
                </p:cNvSpPr>
                <p:nvPr/>
              </p:nvSpPr>
              <p:spPr bwMode="auto">
                <a:xfrm>
                  <a:off x="1116013" y="1655763"/>
                  <a:ext cx="7272337" cy="1015663"/>
                </a:xfrm>
                <a:prstGeom prst="rect">
                  <a:avLst/>
                </a:prstGeom>
                <a:blipFill>
                  <a:blip r:embed="rId7"/>
                  <a:stretch>
                    <a:fillRect l="-873" t="-3750"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3" name="Rectangle 8"/>
            <p:cNvSpPr>
              <a:spLocks noChangeArrowheads="1"/>
            </p:cNvSpPr>
            <p:nvPr/>
          </p:nvSpPr>
          <p:spPr bwMode="auto">
            <a:xfrm>
              <a:off x="1187450" y="3419432"/>
              <a:ext cx="7559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服从自由度为             的 </a:t>
              </a:r>
              <a:r>
                <a:rPr kumimoji="1" lang="en-US" altLang="zh-CN" b="0" dirty="0">
                  <a:latin typeface="微软雅黑" panose="020B0503020204020204" pitchFamily="34" charset="-122"/>
                  <a:ea typeface="微软雅黑" panose="020B0503020204020204" pitchFamily="34" charset="-122"/>
                </a:rPr>
                <a:t>F </a:t>
              </a:r>
              <a:r>
                <a:rPr kumimoji="1" lang="zh-CN" altLang="en-US" b="0" dirty="0">
                  <a:latin typeface="微软雅黑" panose="020B0503020204020204" pitchFamily="34" charset="-122"/>
                  <a:ea typeface="微软雅黑" panose="020B0503020204020204" pitchFamily="34" charset="-122"/>
                </a:rPr>
                <a:t>分布。</a:t>
              </a:r>
            </a:p>
          </p:txBody>
        </p:sp>
        <mc:AlternateContent xmlns:mc="http://schemas.openxmlformats.org/markup-compatibility/2006" xmlns:a14="http://schemas.microsoft.com/office/drawing/2010/main">
          <mc:Choice Requires="a14">
            <p:graphicFrame>
              <p:nvGraphicFramePr>
                <p:cNvPr id="35" name="Object 12"/>
                <p:cNvGraphicFramePr>
                  <a:graphicFrameLocks/>
                </p:cNvGraphicFramePr>
                <p:nvPr>
                  <p:extLst>
                    <p:ext uri="{D42A27DB-BD31-4B8C-83A1-F6EECF244321}">
                      <p14:modId xmlns:p14="http://schemas.microsoft.com/office/powerpoint/2010/main" val="206505610"/>
                    </p:ext>
                  </p:extLst>
                </p:nvPr>
              </p:nvGraphicFramePr>
              <p:xfrm>
                <a:off x="2798697" y="3400157"/>
                <a:ext cx="1001335" cy="444437"/>
              </p:xfrm>
              <a:graphic>
                <a:graphicData uri="http://schemas.openxmlformats.org/presentationml/2006/ole">
                  <mc:AlternateContent>
                    <mc:Choice xmlns:v="urn:schemas-microsoft-com:vml" Requires="v">
                      <p:oleObj spid="_x0000_s183538" name="Equation" r:id="rId8" imgW="533160" imgH="228600" progId="Equation.DSMT4">
                        <p:embed/>
                      </p:oleObj>
                    </mc:Choice>
                    <mc:Fallback>
                      <p:oleObj name="Equation" r:id="rId8" imgW="533160" imgH="228600" progId="Equation.DSMT4">
                        <p:embed/>
                        <p:pic>
                          <p:nvPicPr>
                            <p:cNvPr id="49169" name="Object 12"/>
                            <p:cNvPicPr>
                              <a:picLocks noChangeArrowheads="1"/>
                            </p:cNvPicPr>
                            <p:nvPr/>
                          </p:nvPicPr>
                          <p:blipFill>
                            <a:blip r:embed="rId9"/>
                            <a:srcRect/>
                            <a:stretch>
                              <a:fillRect/>
                            </a:stretch>
                          </p:blipFill>
                          <p:spPr bwMode="black">
                            <a:xfrm>
                              <a:off x="2798697" y="3400157"/>
                              <a:ext cx="1001335" cy="444437"/>
                            </a:xfrm>
                            <a:prstGeom prst="rect">
                              <a:avLst/>
                            </a:prstGeom>
                            <a:noFill/>
                            <a:ln>
                              <a:noFill/>
                            </a:ln>
                            <a:effectLst/>
                          </p:spPr>
                        </p:pic>
                      </p:oleObj>
                    </mc:Fallback>
                  </mc:AlternateContent>
                </a:graphicData>
              </a:graphic>
            </p:graphicFrame>
          </mc:Choice>
          <mc:Fallback xmlns="">
            <p:graphicFrame>
              <p:nvGraphicFramePr>
                <p:cNvPr id="35" name="Object 12"/>
                <p:cNvGraphicFramePr>
                  <a:graphicFrameLocks/>
                </p:cNvGraphicFramePr>
                <p:nvPr>
                  <p:extLst>
                    <p:ext uri="{D42A27DB-BD31-4B8C-83A1-F6EECF244321}">
                      <p14:modId xmlns:p14="http://schemas.microsoft.com/office/powerpoint/2010/main" val="206505610"/>
                    </p:ext>
                  </p:extLst>
                </p:nvPr>
              </p:nvGraphicFramePr>
              <p:xfrm>
                <a:off x="2798697" y="3400157"/>
                <a:ext cx="1001335" cy="444437"/>
              </p:xfrm>
              <a:graphic>
                <a:graphicData uri="http://schemas.openxmlformats.org/presentationml/2006/ole">
                  <mc:AlternateContent>
                    <mc:Choice xmlns:v="urn:schemas-microsoft-com:vml" Requires="v">
                      <p:oleObj spid="_x0000_s183532" name="Equation" r:id="rId10" imgW="533160" imgH="228600" progId="Equation.DSMT4">
                        <p:embed/>
                      </p:oleObj>
                    </mc:Choice>
                    <mc:Fallback>
                      <p:oleObj name="Equation" r:id="rId10" imgW="533160" imgH="228600" progId="Equation.DSMT4">
                        <p:embed/>
                        <p:pic>
                          <p:nvPicPr>
                            <p:cNvPr id="49169" name="Object 12"/>
                            <p:cNvPicPr>
                              <a:picLocks noChangeArrowheads="1"/>
                            </p:cNvPicPr>
                            <p:nvPr/>
                          </p:nvPicPr>
                          <p:blipFill>
                            <a:blip r:embed="rId11"/>
                            <a:srcRect/>
                            <a:stretch>
                              <a:fillRect/>
                            </a:stretch>
                          </p:blipFill>
                          <p:spPr bwMode="black">
                            <a:xfrm>
                              <a:off x="2798697" y="3400157"/>
                              <a:ext cx="1001335" cy="444437"/>
                            </a:xfrm>
                            <a:prstGeom prst="rect">
                              <a:avLst/>
                            </a:prstGeom>
                            <a:noFill/>
                            <a:ln>
                              <a:noFill/>
                            </a:ln>
                            <a:effectLst/>
                          </p:spPr>
                        </p:pic>
                      </p:oleObj>
                    </mc:Fallback>
                  </mc:AlternateContent>
                </a:graphicData>
              </a:graphic>
            </p:graphicFrame>
          </mc:Fallback>
        </mc:AlternateContent>
      </p:grpSp>
      <p:grpSp>
        <p:nvGrpSpPr>
          <p:cNvPr id="13" name="组合 20"/>
          <p:cNvGrpSpPr>
            <a:grpSpLocks/>
          </p:cNvGrpSpPr>
          <p:nvPr/>
        </p:nvGrpSpPr>
        <p:grpSpPr bwMode="auto">
          <a:xfrm>
            <a:off x="1362695" y="4955976"/>
            <a:ext cx="8115540" cy="1200329"/>
            <a:chOff x="1071538" y="4320139"/>
            <a:chExt cx="6786610" cy="1493735"/>
          </a:xfrm>
          <a:noFill/>
        </p:grpSpPr>
        <p:sp>
          <p:nvSpPr>
            <p:cNvPr id="14" name="TextBox 15"/>
            <p:cNvSpPr txBox="1"/>
            <p:nvPr/>
          </p:nvSpPr>
          <p:spPr>
            <a:xfrm>
              <a:off x="1071538" y="4320139"/>
              <a:ext cx="6786610" cy="1493735"/>
            </a:xfrm>
            <a:prstGeom prst="rect">
              <a:avLst/>
            </a:prstGeom>
            <a:grpFill/>
            <a:ln>
              <a:solidFill>
                <a:schemeClr val="tx1"/>
              </a:solidFill>
            </a:ln>
          </p:spPr>
          <p:style>
            <a:lnRef idx="1">
              <a:schemeClr val="accent2"/>
            </a:lnRef>
            <a:fillRef idx="2">
              <a:schemeClr val="accent2"/>
            </a:fillRef>
            <a:effectRef idx="1">
              <a:schemeClr val="accent2"/>
            </a:effectRef>
            <a:fontRef idx="minor">
              <a:schemeClr val="dk1"/>
            </a:fontRef>
          </p:style>
          <p:txBody>
            <a:bodyPr>
              <a:spAutoFit/>
              <a:scene3d>
                <a:camera prst="orthographicFront"/>
                <a:lightRig rig="balanced" dir="t">
                  <a:rot lat="0" lon="0" rev="2100000"/>
                </a:lightRig>
              </a:scene3d>
              <a:sp3d extrusionH="57150" prstMaterial="metal">
                <a:bevelT w="38100" h="25400"/>
                <a:contourClr>
                  <a:schemeClr val="bg2"/>
                </a:contourClr>
              </a:sp3d>
            </a:bodyPr>
            <a:lstStyle/>
            <a:p>
              <a:pPr algn="l">
                <a:defRPr/>
              </a:pPr>
              <a:r>
                <a:rPr lang="zh-CN" altLang="en-US" dirty="0">
                  <a:ln w="50800"/>
                  <a:solidFill>
                    <a:schemeClr val="tx1"/>
                  </a:solidFill>
                  <a:latin typeface="+mn-ea"/>
                </a:rPr>
                <a:t>若</a:t>
              </a:r>
              <a:r>
                <a:rPr lang="en-US" altLang="zh-CN" dirty="0">
                  <a:ln w="50800"/>
                  <a:solidFill>
                    <a:schemeClr val="tx1"/>
                  </a:solidFill>
                  <a:latin typeface="+mn-ea"/>
                </a:rPr>
                <a:t>n</a:t>
              </a:r>
              <a:r>
                <a:rPr lang="zh-CN" altLang="en-US" dirty="0">
                  <a:ln w="50800"/>
                  <a:solidFill>
                    <a:schemeClr val="tx1"/>
                  </a:solidFill>
                  <a:latin typeface="+mn-ea"/>
                </a:rPr>
                <a:t>个相互独立的随机变量</a:t>
              </a:r>
              <a:r>
                <a:rPr lang="en-US" altLang="zh-CN" dirty="0">
                  <a:ln w="50800"/>
                  <a:solidFill>
                    <a:schemeClr val="tx1"/>
                  </a:solidFill>
                  <a:latin typeface="+mn-ea"/>
                </a:rPr>
                <a:t>ξ</a:t>
              </a:r>
              <a:r>
                <a:rPr lang="en-US" altLang="zh-CN" sz="1400" dirty="0">
                  <a:ln w="50800"/>
                  <a:solidFill>
                    <a:schemeClr val="tx1"/>
                  </a:solidFill>
                  <a:latin typeface="+mn-ea"/>
                </a:rPr>
                <a:t>1</a:t>
              </a:r>
              <a:r>
                <a:rPr lang="zh-CN" altLang="en-US" dirty="0">
                  <a:ln w="50800"/>
                  <a:solidFill>
                    <a:schemeClr val="tx1"/>
                  </a:solidFill>
                  <a:latin typeface="+mn-ea"/>
                </a:rPr>
                <a:t>，</a:t>
              </a:r>
              <a:r>
                <a:rPr lang="en-US" altLang="zh-CN" dirty="0">
                  <a:ln w="50800"/>
                  <a:solidFill>
                    <a:schemeClr val="tx1"/>
                  </a:solidFill>
                  <a:latin typeface="+mn-ea"/>
                </a:rPr>
                <a:t>ξ</a:t>
              </a:r>
              <a:r>
                <a:rPr lang="en-US" altLang="zh-CN" sz="1400" dirty="0">
                  <a:ln w="50800"/>
                  <a:solidFill>
                    <a:schemeClr val="tx1"/>
                  </a:solidFill>
                  <a:latin typeface="+mn-ea"/>
                </a:rPr>
                <a:t>2</a:t>
              </a:r>
              <a:r>
                <a:rPr lang="zh-CN" altLang="en-US" dirty="0">
                  <a:ln w="50800"/>
                  <a:solidFill>
                    <a:schemeClr val="tx1"/>
                  </a:solidFill>
                  <a:latin typeface="+mn-ea"/>
                </a:rPr>
                <a:t>，</a:t>
              </a:r>
              <a:r>
                <a:rPr lang="en-US" altLang="zh-CN" dirty="0">
                  <a:ln w="50800"/>
                  <a:solidFill>
                    <a:schemeClr val="tx1"/>
                  </a:solidFill>
                  <a:latin typeface="+mn-ea"/>
                </a:rPr>
                <a:t>…</a:t>
              </a:r>
              <a:r>
                <a:rPr lang="zh-CN" altLang="en-US" dirty="0">
                  <a:ln w="50800"/>
                  <a:solidFill>
                    <a:schemeClr val="tx1"/>
                  </a:solidFill>
                  <a:latin typeface="+mn-ea"/>
                </a:rPr>
                <a:t>，</a:t>
              </a:r>
              <a:r>
                <a:rPr lang="en-US" altLang="zh-CN" dirty="0" err="1">
                  <a:ln w="50800"/>
                  <a:solidFill>
                    <a:schemeClr val="tx1"/>
                  </a:solidFill>
                  <a:latin typeface="+mn-ea"/>
                </a:rPr>
                <a:t>ξ</a:t>
              </a:r>
              <a:r>
                <a:rPr lang="en-US" altLang="zh-CN" sz="1400" dirty="0" err="1">
                  <a:ln w="50800"/>
                  <a:solidFill>
                    <a:schemeClr val="tx1"/>
                  </a:solidFill>
                  <a:latin typeface="+mn-ea"/>
                </a:rPr>
                <a:t>n</a:t>
              </a:r>
              <a:r>
                <a:rPr lang="en-US" altLang="zh-CN" dirty="0">
                  <a:ln w="50800"/>
                  <a:solidFill>
                    <a:schemeClr val="tx1"/>
                  </a:solidFill>
                  <a:latin typeface="+mn-ea"/>
                </a:rPr>
                <a:t> </a:t>
              </a:r>
              <a:r>
                <a:rPr lang="zh-CN" altLang="en-US" dirty="0">
                  <a:ln w="50800"/>
                  <a:solidFill>
                    <a:schemeClr val="tx1"/>
                  </a:solidFill>
                  <a:latin typeface="+mn-ea"/>
                </a:rPr>
                <a:t>，均服从标准正态分布（也称独立同分布（</a:t>
              </a:r>
              <a:r>
                <a:rPr lang="en-US" altLang="zh-CN" dirty="0">
                  <a:ln w="50800"/>
                  <a:solidFill>
                    <a:schemeClr val="tx1"/>
                  </a:solidFill>
                  <a:latin typeface="+mn-ea"/>
                </a:rPr>
                <a:t>independent identically distributed, </a:t>
              </a:r>
              <a:r>
                <a:rPr lang="en-US" altLang="zh-CN" dirty="0" err="1">
                  <a:ln w="50800"/>
                  <a:solidFill>
                    <a:schemeClr val="tx1"/>
                  </a:solidFill>
                  <a:latin typeface="+mn-ea"/>
                </a:rPr>
                <a:t>iid</a:t>
              </a:r>
              <a:r>
                <a:rPr lang="zh-CN" altLang="en-US" dirty="0">
                  <a:ln w="50800"/>
                  <a:solidFill>
                    <a:schemeClr val="tx1"/>
                  </a:solidFill>
                  <a:latin typeface="+mn-ea"/>
                </a:rPr>
                <a:t>）于标准正态分布），则这</a:t>
              </a:r>
              <a:r>
                <a:rPr lang="en-US" altLang="zh-CN" dirty="0">
                  <a:ln w="50800"/>
                  <a:solidFill>
                    <a:schemeClr val="tx1"/>
                  </a:solidFill>
                  <a:latin typeface="+mn-ea"/>
                </a:rPr>
                <a:t>n</a:t>
              </a:r>
              <a:r>
                <a:rPr lang="zh-CN" altLang="en-US" dirty="0">
                  <a:ln w="50800"/>
                  <a:solidFill>
                    <a:schemeClr val="tx1"/>
                  </a:solidFill>
                  <a:latin typeface="+mn-ea"/>
                </a:rPr>
                <a:t>个服从标准正态分布的随机变量的平方和构成一新的随机变量，其分布规律称为</a:t>
              </a:r>
              <a:r>
                <a:rPr lang="en-US" altLang="zh-CN" dirty="0">
                  <a:ln w="50800"/>
                  <a:solidFill>
                    <a:schemeClr val="tx1"/>
                  </a:solidFill>
                  <a:latin typeface="+mn-ea"/>
                </a:rPr>
                <a:t>          </a:t>
              </a:r>
              <a:r>
                <a:rPr lang="zh-CN" altLang="en-US" dirty="0">
                  <a:ln w="50800"/>
                  <a:solidFill>
                    <a:schemeClr val="tx1"/>
                  </a:solidFill>
                  <a:latin typeface="+mn-ea"/>
                </a:rPr>
                <a:t>分布（</a:t>
              </a:r>
              <a:r>
                <a:rPr lang="en-US" altLang="zh-CN" dirty="0">
                  <a:ln w="50800"/>
                  <a:solidFill>
                    <a:schemeClr val="tx1"/>
                  </a:solidFill>
                  <a:latin typeface="+mn-ea"/>
                </a:rPr>
                <a:t>Chi Square Distribution</a:t>
              </a:r>
              <a:r>
                <a:rPr lang="zh-CN" altLang="en-US" dirty="0">
                  <a:ln w="50800"/>
                  <a:solidFill>
                    <a:schemeClr val="tx1"/>
                  </a:solidFill>
                  <a:latin typeface="+mn-ea"/>
                </a:rPr>
                <a:t>），其中参数 </a:t>
              </a:r>
              <a:r>
                <a:rPr lang="en-US" altLang="zh-CN" dirty="0">
                  <a:ln w="50800"/>
                  <a:solidFill>
                    <a:schemeClr val="tx1"/>
                  </a:solidFill>
                  <a:latin typeface="+mn-ea"/>
                </a:rPr>
                <a:t>n </a:t>
              </a:r>
              <a:r>
                <a:rPr lang="zh-CN" altLang="en-US" dirty="0">
                  <a:ln w="50800"/>
                  <a:solidFill>
                    <a:schemeClr val="tx1"/>
                  </a:solidFill>
                  <a:latin typeface="+mn-ea"/>
                </a:rPr>
                <a:t>称为自由度。</a:t>
              </a:r>
            </a:p>
          </p:txBody>
        </p:sp>
        <p:graphicFrame>
          <p:nvGraphicFramePr>
            <p:cNvPr id="15" name="Object 7"/>
            <p:cNvGraphicFramePr>
              <a:graphicFrameLocks/>
            </p:cNvGraphicFramePr>
            <p:nvPr>
              <p:extLst>
                <p:ext uri="{D42A27DB-BD31-4B8C-83A1-F6EECF244321}">
                  <p14:modId xmlns:p14="http://schemas.microsoft.com/office/powerpoint/2010/main" val="156558401"/>
                </p:ext>
              </p:extLst>
            </p:nvPr>
          </p:nvGraphicFramePr>
          <p:xfrm>
            <a:off x="1382566" y="5376256"/>
            <a:ext cx="477909" cy="389736"/>
          </p:xfrm>
          <a:graphic>
            <a:graphicData uri="http://schemas.openxmlformats.org/presentationml/2006/ole">
              <mc:AlternateContent xmlns:mc="http://schemas.openxmlformats.org/markup-compatibility/2006">
                <mc:Choice xmlns:v="urn:schemas-microsoft-com:vml" Requires="v">
                  <p:oleObj spid="_x0000_s183539" name="Equation" r:id="rId12" imgW="406080" imgH="228600" progId="Equation.DSMT4">
                    <p:embed/>
                  </p:oleObj>
                </mc:Choice>
                <mc:Fallback>
                  <p:oleObj name="Equation" r:id="rId12" imgW="406080" imgH="228600" progId="Equation.DSMT4">
                    <p:embed/>
                    <p:pic>
                      <p:nvPicPr>
                        <p:cNvPr id="48135" name="Object 7"/>
                        <p:cNvPicPr>
                          <a:picLocks noChangeArrowheads="1"/>
                        </p:cNvPicPr>
                        <p:nvPr/>
                      </p:nvPicPr>
                      <p:blipFill>
                        <a:blip r:embed="rId13"/>
                        <a:srcRect/>
                        <a:stretch>
                          <a:fillRect/>
                        </a:stretch>
                      </p:blipFill>
                      <p:spPr bwMode="black">
                        <a:xfrm>
                          <a:off x="1382566" y="5376256"/>
                          <a:ext cx="477909" cy="389736"/>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92787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一元线性回归</a:t>
            </a:r>
            <a:endParaRPr lang="en-US" altLang="zh-CN" sz="3200" dirty="0"/>
          </a:p>
          <a:p>
            <a:pPr marL="457200" lvl="1" indent="0">
              <a:lnSpc>
                <a:spcPct val="150000"/>
              </a:lnSpc>
              <a:buNone/>
            </a:pPr>
            <a:r>
              <a:rPr lang="zh-CN" altLang="en-US" sz="3200" dirty="0"/>
              <a:t>（</a:t>
            </a:r>
            <a:r>
              <a:rPr lang="en-US" altLang="zh-CN" sz="3200" dirty="0"/>
              <a:t>2</a:t>
            </a:r>
            <a:r>
              <a:rPr lang="zh-CN" altLang="en-US" sz="3200" dirty="0"/>
              <a:t>）回归方程检验（验证回归模型有效性）</a:t>
            </a:r>
          </a:p>
          <a:p>
            <a:pPr lvl="1">
              <a:lnSpc>
                <a:spcPct val="150000"/>
              </a:lnSpc>
            </a:pPr>
            <a:r>
              <a:rPr lang="en-US" altLang="zh-CN" dirty="0"/>
              <a:t>F </a:t>
            </a:r>
            <a:r>
              <a:rPr lang="zh-CN" altLang="en-US" dirty="0"/>
              <a:t>检验法</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46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3" name="组合 19"/>
          <p:cNvGrpSpPr>
            <a:grpSpLocks/>
          </p:cNvGrpSpPr>
          <p:nvPr/>
        </p:nvGrpSpPr>
        <p:grpSpPr bwMode="auto">
          <a:xfrm>
            <a:off x="1330845" y="2838315"/>
            <a:ext cx="9324712" cy="2248778"/>
            <a:chOff x="155592" y="4149725"/>
            <a:chExt cx="8447784" cy="2248778"/>
          </a:xfrm>
        </p:grpSpPr>
        <mc:AlternateContent xmlns:mc="http://schemas.openxmlformats.org/markup-compatibility/2006" xmlns:a14="http://schemas.microsoft.com/office/drawing/2010/main">
          <mc:Choice Requires="a14">
            <p:sp>
              <p:nvSpPr>
                <p:cNvPr id="14" name="Rectangle 9"/>
                <p:cNvSpPr>
                  <a:spLocks noChangeArrowheads="1"/>
                </p:cNvSpPr>
                <p:nvPr/>
              </p:nvSpPr>
              <p:spPr bwMode="auto">
                <a:xfrm>
                  <a:off x="155592" y="4149725"/>
                  <a:ext cx="8447784"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对于给定的显著性水平</a:t>
                  </a:r>
                  <a14:m>
                    <m:oMath xmlns:m="http://schemas.openxmlformats.org/officeDocument/2006/math">
                      <m:r>
                        <a:rPr kumimoji="1" lang="en-US" altLang="zh-CN" sz="2400" b="0" i="1" smtClean="0">
                          <a:latin typeface="Cambria Math" panose="02040503050406030204" pitchFamily="18" charset="0"/>
                          <a:ea typeface="微软雅黑" panose="020B0503020204020204" pitchFamily="34" charset="-122"/>
                        </a:rPr>
                        <m:t>𝛼</m:t>
                      </m:r>
                      <m:r>
                        <a:rPr kumimoji="1" lang="en-US" altLang="zh-CN" sz="2400" b="0" i="1" smtClean="0">
                          <a:latin typeface="Cambria Math" panose="02040503050406030204" pitchFamily="18" charset="0"/>
                          <a:ea typeface="微软雅黑" panose="020B0503020204020204" pitchFamily="34" charset="-122"/>
                        </a:rPr>
                        <m:t>(0≤</m:t>
                      </m:r>
                      <m:r>
                        <a:rPr kumimoji="1" lang="en-US" altLang="zh-CN" sz="2400" b="0" i="1" smtClean="0">
                          <a:latin typeface="Cambria Math" panose="02040503050406030204" pitchFamily="18" charset="0"/>
                          <a:ea typeface="微软雅黑" panose="020B0503020204020204" pitchFamily="34" charset="-122"/>
                        </a:rPr>
                        <m:t>𝛼</m:t>
                      </m:r>
                      <m:r>
                        <a:rPr kumimoji="1" lang="en-US" altLang="zh-CN" sz="2400" b="0" i="1" smtClean="0">
                          <a:latin typeface="Cambria Math" panose="02040503050406030204" pitchFamily="18" charset="0"/>
                          <a:ea typeface="微软雅黑" panose="020B0503020204020204" pitchFamily="34" charset="-122"/>
                        </a:rPr>
                        <m:t>≤1)</m:t>
                      </m:r>
                    </m:oMath>
                  </a14:m>
                  <a:r>
                    <a:rPr kumimoji="1" lang="zh-CN" altLang="en-US" sz="2400" b="0" dirty="0">
                      <a:latin typeface="微软雅黑" panose="020B0503020204020204" pitchFamily="34" charset="-122"/>
                      <a:ea typeface="微软雅黑" panose="020B0503020204020204" pitchFamily="34" charset="-122"/>
                    </a:rPr>
                    <a:t>，以及自由度 </a:t>
                  </a:r>
                  <a:r>
                    <a:rPr kumimoji="1" lang="en-US" altLang="zh-CN" sz="2400" b="0" dirty="0">
                      <a:latin typeface="微软雅黑" panose="020B0503020204020204" pitchFamily="34" charset="-122"/>
                      <a:ea typeface="微软雅黑" panose="020B0503020204020204" pitchFamily="34" charset="-122"/>
                    </a:rPr>
                    <a:t>(1</a:t>
                  </a: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N-2)</a:t>
                  </a:r>
                  <a:r>
                    <a:rPr kumimoji="1" lang="zh-CN" altLang="en-US" sz="2400" b="0" dirty="0">
                      <a:latin typeface="微软雅黑" panose="020B0503020204020204" pitchFamily="34" charset="-122"/>
                      <a:ea typeface="微软雅黑" panose="020B0503020204020204" pitchFamily="34" charset="-122"/>
                    </a:rPr>
                    <a:t>，查 </a:t>
                  </a:r>
                  <a:r>
                    <a:rPr kumimoji="1" lang="en-US" altLang="zh-CN" sz="2400" b="0" dirty="0">
                      <a:latin typeface="微软雅黑" panose="020B0503020204020204" pitchFamily="34" charset="-122"/>
                      <a:ea typeface="微软雅黑" panose="020B0503020204020204" pitchFamily="34" charset="-122"/>
                    </a:rPr>
                    <a:t>F</a:t>
                  </a:r>
                  <a:r>
                    <a:rPr kumimoji="1" lang="zh-CN" altLang="en-US" sz="2400" b="0" dirty="0">
                      <a:latin typeface="微软雅黑" panose="020B0503020204020204" pitchFamily="34" charset="-122"/>
                      <a:ea typeface="微软雅黑" panose="020B0503020204020204" pitchFamily="34" charset="-122"/>
                    </a:rPr>
                    <a:t>分布表，得到相应的临界值</a:t>
                  </a:r>
                  <a14:m>
                    <m:oMath xmlns:m="http://schemas.openxmlformats.org/officeDocument/2006/math">
                      <m:sSub>
                        <m:sSubPr>
                          <m:ctrlPr>
                            <a:rPr kumimoji="1" lang="en-US" altLang="zh-CN" sz="2400" b="0" i="1" smtClean="0">
                              <a:latin typeface="Cambria Math" panose="02040503050406030204" pitchFamily="18" charset="0"/>
                              <a:ea typeface="微软雅黑" panose="020B0503020204020204" pitchFamily="34" charset="-122"/>
                            </a:rPr>
                          </m:ctrlPr>
                        </m:sSubPr>
                        <m:e>
                          <m:r>
                            <a:rPr kumimoji="1" lang="en-US" altLang="zh-CN" sz="2400" b="0" i="1" smtClean="0">
                              <a:latin typeface="Cambria Math" panose="02040503050406030204" pitchFamily="18" charset="0"/>
                              <a:ea typeface="微软雅黑" panose="020B0503020204020204" pitchFamily="34" charset="-122"/>
                            </a:rPr>
                            <m:t>𝐹</m:t>
                          </m:r>
                        </m:e>
                        <m:sub>
                          <m:r>
                            <a:rPr kumimoji="1" lang="en-US" altLang="zh-CN" sz="2400" b="0" i="1" smtClean="0">
                              <a:latin typeface="Cambria Math" panose="02040503050406030204" pitchFamily="18" charset="0"/>
                              <a:ea typeface="微软雅黑" panose="020B0503020204020204" pitchFamily="34" charset="-122"/>
                            </a:rPr>
                            <m:t>𝛼</m:t>
                          </m:r>
                        </m:sub>
                      </m:sSub>
                    </m:oMath>
                  </a14:m>
                  <a:r>
                    <a:rPr kumimoji="1" lang="zh-CN" altLang="en-US" sz="2400" b="0" dirty="0">
                      <a:latin typeface="微软雅黑" panose="020B0503020204020204" pitchFamily="34" charset="-122"/>
                      <a:ea typeface="微软雅黑" panose="020B0503020204020204" pitchFamily="34" charset="-122"/>
                    </a:rPr>
                    <a:t>，从而对</a:t>
                  </a:r>
                  <a:r>
                    <a:rPr kumimoji="1" lang="en-US" altLang="zh-CN" sz="2400" b="0" dirty="0">
                      <a:latin typeface="微软雅黑" panose="020B0503020204020204" pitchFamily="34" charset="-122"/>
                      <a:ea typeface="微软雅黑" panose="020B0503020204020204" pitchFamily="34" charset="-122"/>
                    </a:rPr>
                    <a:t>H</a:t>
                  </a:r>
                  <a:r>
                    <a:rPr kumimoji="1" lang="en-US" altLang="zh-CN" sz="1600" b="0" dirty="0">
                      <a:latin typeface="微软雅黑" panose="020B0503020204020204" pitchFamily="34" charset="-122"/>
                      <a:ea typeface="微软雅黑" panose="020B0503020204020204" pitchFamily="34" charset="-122"/>
                    </a:rPr>
                    <a:t>0</a:t>
                  </a:r>
                  <a:r>
                    <a:rPr kumimoji="1" lang="zh-CN" altLang="en-US" sz="2400" b="0" dirty="0">
                      <a:latin typeface="微软雅黑" panose="020B0503020204020204" pitchFamily="34" charset="-122"/>
                      <a:ea typeface="微软雅黑" panose="020B0503020204020204" pitchFamily="34" charset="-122"/>
                    </a:rPr>
                    <a:t>进行假设检验，即：</a:t>
                  </a:r>
                </a:p>
              </p:txBody>
            </p:sp>
          </mc:Choice>
          <mc:Fallback xmlns="">
            <p:sp>
              <p:nvSpPr>
                <p:cNvPr id="14" name="Rectangle 9"/>
                <p:cNvSpPr>
                  <a:spLocks noRot="1" noChangeAspect="1" noMove="1" noResize="1" noEditPoints="1" noAdjustHandles="1" noChangeArrowheads="1" noChangeShapeType="1" noTextEdit="1"/>
                </p:cNvSpPr>
                <p:nvPr/>
              </p:nvSpPr>
              <p:spPr bwMode="auto">
                <a:xfrm>
                  <a:off x="155592" y="4149725"/>
                  <a:ext cx="8447784" cy="830997"/>
                </a:xfrm>
                <a:prstGeom prst="rect">
                  <a:avLst/>
                </a:prstGeom>
                <a:blipFill>
                  <a:blip r:embed="rId2"/>
                  <a:stretch>
                    <a:fillRect l="-951" t="-6061" b="-1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13"/>
                <p:cNvSpPr>
                  <a:spLocks noChangeArrowheads="1"/>
                </p:cNvSpPr>
                <p:nvPr/>
              </p:nvSpPr>
              <p:spPr bwMode="auto">
                <a:xfrm>
                  <a:off x="278394" y="5567506"/>
                  <a:ext cx="8088296" cy="830997"/>
                </a:xfrm>
                <a:prstGeom prst="rect">
                  <a:avLst/>
                </a:prstGeom>
                <a:noFill/>
                <a:ln w="9525">
                  <a:solidFill>
                    <a:srgbClr val="003300"/>
                  </a:solidFill>
                  <a:miter lim="800000"/>
                  <a:headEnd/>
                  <a:tailEnd/>
                </a:ln>
                <a:extLst>
                  <a:ext uri="{909E8E84-426E-40DD-AFC4-6F175D3DCCD1}">
                    <a14:hiddenFill>
                      <a:solidFill>
                        <a:srgbClr val="FFFFFF"/>
                      </a:solidFill>
                    </a14:hiddenFill>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当</a:t>
                  </a:r>
                  <a14:m>
                    <m:oMath xmlns:m="http://schemas.openxmlformats.org/officeDocument/2006/math">
                      <m:r>
                        <a:rPr kumimoji="1" lang="en-US" altLang="zh-CN" sz="2400" b="0" i="1" smtClean="0">
                          <a:latin typeface="Cambria Math" panose="02040503050406030204" pitchFamily="18" charset="0"/>
                          <a:ea typeface="微软雅黑" panose="020B0503020204020204" pitchFamily="34" charset="-122"/>
                        </a:rPr>
                        <m:t>𝐹</m:t>
                      </m:r>
                      <m:r>
                        <a:rPr kumimoji="1" lang="en-US" altLang="zh-CN" sz="2400" b="0" i="1" smtClean="0">
                          <a:latin typeface="Cambria Math" panose="02040503050406030204" pitchFamily="18" charset="0"/>
                          <a:ea typeface="微软雅黑" panose="020B0503020204020204" pitchFamily="34" charset="-122"/>
                        </a:rPr>
                        <m:t>&gt;</m:t>
                      </m:r>
                      <m:sSub>
                        <m:sSubPr>
                          <m:ctrlPr>
                            <a:rPr kumimoji="1" lang="en-US" altLang="zh-CN" sz="2400" b="0" i="1" smtClean="0">
                              <a:latin typeface="Cambria Math" panose="02040503050406030204" pitchFamily="18" charset="0"/>
                              <a:ea typeface="微软雅黑" panose="020B0503020204020204" pitchFamily="34" charset="-122"/>
                            </a:rPr>
                          </m:ctrlPr>
                        </m:sSubPr>
                        <m:e>
                          <m:r>
                            <a:rPr kumimoji="1" lang="en-US" altLang="zh-CN" sz="2400" b="0" i="1" smtClean="0">
                              <a:latin typeface="Cambria Math" panose="02040503050406030204" pitchFamily="18" charset="0"/>
                              <a:ea typeface="微软雅黑" panose="020B0503020204020204" pitchFamily="34" charset="-122"/>
                            </a:rPr>
                            <m:t>𝐹</m:t>
                          </m:r>
                        </m:e>
                        <m:sub>
                          <m:r>
                            <a:rPr kumimoji="1" lang="en-US" altLang="zh-CN" sz="2400" b="0" i="1" smtClean="0">
                              <a:latin typeface="Cambria Math" panose="02040503050406030204" pitchFamily="18" charset="0"/>
                              <a:ea typeface="微软雅黑" panose="020B0503020204020204" pitchFamily="34" charset="-122"/>
                            </a:rPr>
                            <m:t>𝛼</m:t>
                          </m:r>
                        </m:sub>
                      </m:sSub>
                    </m:oMath>
                  </a14:m>
                  <a:r>
                    <a:rPr kumimoji="1" lang="zh-CN" altLang="en-US" sz="2400" b="0" dirty="0">
                      <a:latin typeface="微软雅黑" panose="020B0503020204020204" pitchFamily="34" charset="-122"/>
                      <a:ea typeface="微软雅黑" panose="020B0503020204020204" pitchFamily="34" charset="-122"/>
                    </a:rPr>
                    <a:t>时，否定原假设，认为 </a:t>
                  </a:r>
                  <a:r>
                    <a:rPr kumimoji="1" lang="en-US" altLang="zh-CN" sz="2400" b="0" dirty="0">
                      <a:latin typeface="微软雅黑" panose="020B0503020204020204" pitchFamily="34" charset="-122"/>
                      <a:ea typeface="微软雅黑" panose="020B0503020204020204" pitchFamily="34" charset="-122"/>
                    </a:rPr>
                    <a:t>x </a:t>
                  </a:r>
                  <a:r>
                    <a:rPr kumimoji="1" lang="zh-CN" altLang="en-US" sz="2400" b="0" dirty="0">
                      <a:latin typeface="微软雅黑" panose="020B0503020204020204" pitchFamily="34" charset="-122"/>
                      <a:ea typeface="微软雅黑" panose="020B0503020204020204" pitchFamily="34" charset="-122"/>
                    </a:rPr>
                    <a:t>与 </a:t>
                  </a:r>
                  <a:r>
                    <a:rPr kumimoji="1" lang="en-US" altLang="zh-CN" sz="2400" b="0" dirty="0">
                      <a:latin typeface="微软雅黑" panose="020B0503020204020204" pitchFamily="34" charset="-122"/>
                      <a:ea typeface="微软雅黑" panose="020B0503020204020204" pitchFamily="34" charset="-122"/>
                    </a:rPr>
                    <a:t>y </a:t>
                  </a:r>
                  <a:r>
                    <a:rPr kumimoji="1" lang="zh-CN" altLang="en-US" sz="2400" b="0" dirty="0">
                      <a:latin typeface="微软雅黑" panose="020B0503020204020204" pitchFamily="34" charset="-122"/>
                      <a:ea typeface="微软雅黑" panose="020B0503020204020204" pitchFamily="34" charset="-122"/>
                    </a:rPr>
                    <a:t>存在线性关系；</a:t>
                  </a:r>
                </a:p>
                <a:p>
                  <a:pPr algn="l"/>
                  <a:r>
                    <a:rPr kumimoji="1" lang="zh-CN" altLang="en-US" sz="2400" b="0" dirty="0">
                      <a:latin typeface="微软雅黑" panose="020B0503020204020204" pitchFamily="34" charset="-122"/>
                      <a:ea typeface="微软雅黑" panose="020B0503020204020204" pitchFamily="34" charset="-122"/>
                    </a:rPr>
                    <a:t>       当</a:t>
                  </a:r>
                  <a14:m>
                    <m:oMath xmlns:m="http://schemas.openxmlformats.org/officeDocument/2006/math">
                      <m:r>
                        <a:rPr kumimoji="1" lang="en-US" altLang="zh-CN" sz="2400" b="0" i="1" smtClean="0">
                          <a:latin typeface="Cambria Math" panose="02040503050406030204" pitchFamily="18" charset="0"/>
                          <a:ea typeface="微软雅黑" panose="020B0503020204020204" pitchFamily="34" charset="-122"/>
                        </a:rPr>
                        <m:t>𝐹</m:t>
                      </m:r>
                      <m:r>
                        <a:rPr kumimoji="1" lang="en-US" altLang="zh-CN" sz="2400" b="0" i="1" smtClean="0">
                          <a:latin typeface="Cambria Math" panose="02040503050406030204" pitchFamily="18" charset="0"/>
                          <a:ea typeface="微软雅黑" panose="020B0503020204020204" pitchFamily="34" charset="-122"/>
                        </a:rPr>
                        <m:t>≤</m:t>
                      </m:r>
                      <m:sSub>
                        <m:sSubPr>
                          <m:ctrlPr>
                            <a:rPr kumimoji="1" lang="en-US" altLang="zh-CN" sz="2400" b="0" i="1" smtClean="0">
                              <a:latin typeface="Cambria Math" panose="02040503050406030204" pitchFamily="18" charset="0"/>
                              <a:ea typeface="微软雅黑" panose="020B0503020204020204" pitchFamily="34" charset="-122"/>
                            </a:rPr>
                          </m:ctrlPr>
                        </m:sSubPr>
                        <m:e>
                          <m:r>
                            <a:rPr kumimoji="1" lang="en-US" altLang="zh-CN" sz="2400" b="0" i="1" smtClean="0">
                              <a:latin typeface="Cambria Math" panose="02040503050406030204" pitchFamily="18" charset="0"/>
                              <a:ea typeface="微软雅黑" panose="020B0503020204020204" pitchFamily="34" charset="-122"/>
                            </a:rPr>
                            <m:t>𝐹</m:t>
                          </m:r>
                        </m:e>
                        <m:sub>
                          <m:r>
                            <a:rPr kumimoji="1" lang="en-US" altLang="zh-CN" sz="2400" b="0" i="1" smtClean="0">
                              <a:latin typeface="Cambria Math" panose="02040503050406030204" pitchFamily="18" charset="0"/>
                              <a:ea typeface="微软雅黑" panose="020B0503020204020204" pitchFamily="34" charset="-122"/>
                            </a:rPr>
                            <m:t>𝛼</m:t>
                          </m:r>
                        </m:sub>
                      </m:sSub>
                    </m:oMath>
                  </a14:m>
                  <a:r>
                    <a:rPr kumimoji="1" lang="zh-CN" altLang="en-US" sz="2400" b="0" dirty="0">
                      <a:latin typeface="微软雅黑" panose="020B0503020204020204" pitchFamily="34" charset="-122"/>
                      <a:ea typeface="微软雅黑" panose="020B0503020204020204" pitchFamily="34" charset="-122"/>
                    </a:rPr>
                    <a:t>时，接收原假设，认为 </a:t>
                  </a:r>
                  <a:r>
                    <a:rPr kumimoji="1" lang="en-US" altLang="zh-CN" sz="2400" b="0" dirty="0">
                      <a:latin typeface="微软雅黑" panose="020B0503020204020204" pitchFamily="34" charset="-122"/>
                      <a:ea typeface="微软雅黑" panose="020B0503020204020204" pitchFamily="34" charset="-122"/>
                    </a:rPr>
                    <a:t>x </a:t>
                  </a:r>
                  <a:r>
                    <a:rPr kumimoji="1" lang="zh-CN" altLang="en-US" sz="2400" b="0" dirty="0">
                      <a:latin typeface="微软雅黑" panose="020B0503020204020204" pitchFamily="34" charset="-122"/>
                      <a:ea typeface="微软雅黑" panose="020B0503020204020204" pitchFamily="34" charset="-122"/>
                    </a:rPr>
                    <a:t>与 </a:t>
                  </a:r>
                  <a:r>
                    <a:rPr kumimoji="1" lang="en-US" altLang="zh-CN" sz="2400" b="0" dirty="0">
                      <a:latin typeface="微软雅黑" panose="020B0503020204020204" pitchFamily="34" charset="-122"/>
                      <a:ea typeface="微软雅黑" panose="020B0503020204020204" pitchFamily="34" charset="-122"/>
                    </a:rPr>
                    <a:t>y </a:t>
                  </a:r>
                  <a:r>
                    <a:rPr kumimoji="1" lang="zh-CN" altLang="en-US" sz="2400" b="0" dirty="0">
                      <a:latin typeface="微软雅黑" panose="020B0503020204020204" pitchFamily="34" charset="-122"/>
                      <a:ea typeface="微软雅黑" panose="020B0503020204020204" pitchFamily="34" charset="-122"/>
                    </a:rPr>
                    <a:t>不存在线性关系。</a:t>
                  </a:r>
                </a:p>
              </p:txBody>
            </p:sp>
          </mc:Choice>
          <mc:Fallback xmlns="">
            <p:sp>
              <p:nvSpPr>
                <p:cNvPr id="17" name="Rectangle 13"/>
                <p:cNvSpPr>
                  <a:spLocks noRot="1" noChangeAspect="1" noMove="1" noResize="1" noEditPoints="1" noAdjustHandles="1" noChangeArrowheads="1" noChangeShapeType="1" noTextEdit="1"/>
                </p:cNvSpPr>
                <p:nvPr/>
              </p:nvSpPr>
              <p:spPr bwMode="auto">
                <a:xfrm>
                  <a:off x="278394" y="5567506"/>
                  <a:ext cx="8088296" cy="830997"/>
                </a:xfrm>
                <a:prstGeom prst="rect">
                  <a:avLst/>
                </a:prstGeom>
                <a:blipFill>
                  <a:blip r:embed="rId3"/>
                  <a:stretch>
                    <a:fillRect t="-4478" b="-16418"/>
                  </a:stretch>
                </a:blip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868556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47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pic>
        <p:nvPicPr>
          <p:cNvPr id="13" name="图片 12" descr="F分布图.bmp"/>
          <p:cNvPicPr>
            <a:picLocks noChangeAspect="1"/>
          </p:cNvPicPr>
          <p:nvPr/>
        </p:nvPicPr>
        <p:blipFill>
          <a:blip r:embed="rId3"/>
          <a:stretch>
            <a:fillRect/>
          </a:stretch>
        </p:blipFill>
        <p:spPr>
          <a:xfrm>
            <a:off x="3392024" y="1170733"/>
            <a:ext cx="5136065" cy="28575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TextBox 5"/>
          <p:cNvSpPr txBox="1"/>
          <p:nvPr/>
        </p:nvSpPr>
        <p:spPr>
          <a:xfrm>
            <a:off x="2534767" y="4385443"/>
            <a:ext cx="7072362" cy="1631216"/>
          </a:xfrm>
          <a:prstGeom prst="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a:spAutoFit/>
            <a:scene3d>
              <a:camera prst="orthographicFront"/>
              <a:lightRig rig="balanced" dir="t">
                <a:rot lat="0" lon="0" rev="2100000"/>
              </a:lightRig>
            </a:scene3d>
            <a:sp3d extrusionH="57150" prstMaterial="metal">
              <a:bevelT w="38100" h="25400"/>
              <a:contourClr>
                <a:schemeClr val="bg2"/>
              </a:contourClr>
            </a:sp3d>
          </a:bodyPr>
          <a:lstStyle/>
          <a:p>
            <a:pPr algn="l">
              <a:defRPr/>
            </a:pPr>
            <a:r>
              <a:rPr lang="en-US" altLang="zh-CN" sz="2000" dirty="0">
                <a:ln w="50800"/>
                <a:solidFill>
                  <a:schemeClr val="tx1"/>
                </a:solidFill>
                <a:latin typeface="+mn-ea"/>
              </a:rPr>
              <a:t>F</a:t>
            </a:r>
            <a:r>
              <a:rPr lang="zh-CN" altLang="en-US" sz="2000" dirty="0">
                <a:ln w="50800"/>
                <a:solidFill>
                  <a:schemeClr val="tx1"/>
                </a:solidFill>
                <a:latin typeface="+mn-ea"/>
              </a:rPr>
              <a:t>分布定义为</a:t>
            </a:r>
            <a:r>
              <a:rPr lang="en-US" altLang="zh-CN" sz="2000" dirty="0">
                <a:ln w="50800"/>
                <a:solidFill>
                  <a:schemeClr val="tx1"/>
                </a:solidFill>
                <a:latin typeface="+mn-ea"/>
              </a:rPr>
              <a:t>:</a:t>
            </a:r>
            <a:r>
              <a:rPr lang="zh-CN" altLang="en-US" sz="2000" dirty="0">
                <a:ln w="50800"/>
                <a:solidFill>
                  <a:schemeClr val="tx1"/>
                </a:solidFill>
                <a:latin typeface="+mn-ea"/>
              </a:rPr>
              <a:t>设</a:t>
            </a:r>
            <a:r>
              <a:rPr lang="en-US" altLang="zh-CN" sz="2000" dirty="0">
                <a:ln w="50800"/>
                <a:solidFill>
                  <a:schemeClr val="tx1"/>
                </a:solidFill>
                <a:latin typeface="+mn-ea"/>
              </a:rPr>
              <a:t>X</a:t>
            </a:r>
            <a:r>
              <a:rPr lang="zh-CN" altLang="en-US" sz="2000" dirty="0">
                <a:ln w="50800"/>
                <a:solidFill>
                  <a:schemeClr val="tx1"/>
                </a:solidFill>
                <a:latin typeface="+mn-ea"/>
              </a:rPr>
              <a:t>、</a:t>
            </a:r>
            <a:r>
              <a:rPr lang="en-US" altLang="zh-CN" sz="2000" dirty="0">
                <a:ln w="50800"/>
                <a:solidFill>
                  <a:schemeClr val="tx1"/>
                </a:solidFill>
                <a:latin typeface="+mn-ea"/>
              </a:rPr>
              <a:t>Y</a:t>
            </a:r>
            <a:r>
              <a:rPr lang="zh-CN" altLang="en-US" sz="2000" dirty="0">
                <a:ln w="50800"/>
                <a:solidFill>
                  <a:schemeClr val="tx1"/>
                </a:solidFill>
                <a:latin typeface="+mn-ea"/>
              </a:rPr>
              <a:t>为两个独立的随机变量，</a:t>
            </a:r>
            <a:r>
              <a:rPr lang="en-US" altLang="zh-CN" sz="2000" dirty="0">
                <a:ln w="50800"/>
                <a:solidFill>
                  <a:schemeClr val="tx1"/>
                </a:solidFill>
                <a:latin typeface="+mn-ea"/>
              </a:rPr>
              <a:t>X</a:t>
            </a:r>
            <a:r>
              <a:rPr lang="zh-CN" altLang="en-US" sz="2000" dirty="0">
                <a:ln w="50800"/>
                <a:solidFill>
                  <a:schemeClr val="tx1"/>
                </a:solidFill>
                <a:latin typeface="+mn-ea"/>
              </a:rPr>
              <a:t>服从自由度为</a:t>
            </a:r>
            <a:r>
              <a:rPr lang="en-US" altLang="zh-CN" sz="2000" dirty="0">
                <a:ln w="50800"/>
                <a:solidFill>
                  <a:schemeClr val="tx1"/>
                </a:solidFill>
                <a:latin typeface="+mn-ea"/>
              </a:rPr>
              <a:t>m</a:t>
            </a:r>
            <a:r>
              <a:rPr lang="zh-CN" altLang="en-US" sz="2000" dirty="0">
                <a:ln w="50800"/>
                <a:solidFill>
                  <a:schemeClr val="tx1"/>
                </a:solidFill>
                <a:latin typeface="+mn-ea"/>
              </a:rPr>
              <a:t>的      分布，</a:t>
            </a:r>
            <a:r>
              <a:rPr lang="en-US" altLang="zh-CN" sz="2000" dirty="0">
                <a:ln w="50800"/>
                <a:solidFill>
                  <a:schemeClr val="tx1"/>
                </a:solidFill>
                <a:latin typeface="+mn-ea"/>
              </a:rPr>
              <a:t>Y</a:t>
            </a:r>
            <a:r>
              <a:rPr lang="zh-CN" altLang="en-US" sz="2000" dirty="0">
                <a:ln w="50800"/>
                <a:solidFill>
                  <a:schemeClr val="tx1"/>
                </a:solidFill>
                <a:latin typeface="+mn-ea"/>
              </a:rPr>
              <a:t>服从自由度为</a:t>
            </a:r>
            <a:r>
              <a:rPr lang="en-US" altLang="zh-CN" sz="2000" dirty="0">
                <a:ln w="50800"/>
                <a:solidFill>
                  <a:schemeClr val="tx1"/>
                </a:solidFill>
                <a:latin typeface="+mn-ea"/>
              </a:rPr>
              <a:t>n</a:t>
            </a:r>
            <a:r>
              <a:rPr lang="zh-CN" altLang="en-US" sz="2000" dirty="0">
                <a:ln w="50800"/>
                <a:solidFill>
                  <a:schemeClr val="tx1"/>
                </a:solidFill>
                <a:latin typeface="+mn-ea"/>
              </a:rPr>
              <a:t>的    分布，这</a:t>
            </a:r>
            <a:r>
              <a:rPr lang="en-US" altLang="zh-CN" sz="2000" dirty="0">
                <a:ln w="50800"/>
                <a:solidFill>
                  <a:schemeClr val="tx1"/>
                </a:solidFill>
                <a:latin typeface="+mn-ea"/>
              </a:rPr>
              <a:t>2 </a:t>
            </a:r>
            <a:r>
              <a:rPr lang="zh-CN" altLang="en-US" sz="2000" dirty="0">
                <a:ln w="50800"/>
                <a:solidFill>
                  <a:schemeClr val="tx1"/>
                </a:solidFill>
                <a:latin typeface="+mn-ea"/>
              </a:rPr>
              <a:t>个独立的卡方分布分别除以各自的自由度以后的比率，即：</a:t>
            </a:r>
            <a:r>
              <a:rPr lang="en-US" altLang="zh-CN" sz="2000" dirty="0">
                <a:ln w="50800"/>
                <a:solidFill>
                  <a:schemeClr val="tx1"/>
                </a:solidFill>
                <a:latin typeface="+mn-ea"/>
              </a:rPr>
              <a:t>F=(x/m)/(y/n)</a:t>
            </a:r>
            <a:r>
              <a:rPr lang="zh-CN" altLang="en-US" sz="2000" dirty="0">
                <a:ln w="50800"/>
                <a:solidFill>
                  <a:schemeClr val="tx1"/>
                </a:solidFill>
                <a:latin typeface="+mn-ea"/>
              </a:rPr>
              <a:t>服从自由度为 </a:t>
            </a:r>
            <a:r>
              <a:rPr lang="en-US" altLang="zh-CN" sz="2000" dirty="0">
                <a:ln w="50800"/>
                <a:solidFill>
                  <a:schemeClr val="tx1"/>
                </a:solidFill>
                <a:latin typeface="+mn-ea"/>
              </a:rPr>
              <a:t>(m, n) </a:t>
            </a:r>
            <a:r>
              <a:rPr lang="zh-CN" altLang="en-US" sz="2000" dirty="0">
                <a:ln w="50800"/>
                <a:solidFill>
                  <a:schemeClr val="tx1"/>
                </a:solidFill>
                <a:latin typeface="+mn-ea"/>
              </a:rPr>
              <a:t>的</a:t>
            </a:r>
            <a:r>
              <a:rPr lang="en-US" altLang="zh-CN" sz="2000" dirty="0">
                <a:ln w="50800"/>
                <a:solidFill>
                  <a:schemeClr val="tx1"/>
                </a:solidFill>
                <a:latin typeface="+mn-ea"/>
              </a:rPr>
              <a:t>F-</a:t>
            </a:r>
            <a:r>
              <a:rPr lang="zh-CN" altLang="en-US" sz="2000" dirty="0">
                <a:ln w="50800"/>
                <a:solidFill>
                  <a:schemeClr val="tx1"/>
                </a:solidFill>
                <a:latin typeface="+mn-ea"/>
              </a:rPr>
              <a:t>分布，其中第一自由度为</a:t>
            </a:r>
            <a:r>
              <a:rPr lang="en-US" altLang="zh-CN" sz="2000" dirty="0">
                <a:ln w="50800"/>
                <a:solidFill>
                  <a:schemeClr val="tx1"/>
                </a:solidFill>
                <a:latin typeface="+mn-ea"/>
              </a:rPr>
              <a:t>m</a:t>
            </a:r>
            <a:r>
              <a:rPr lang="zh-CN" altLang="en-US" sz="2000" dirty="0">
                <a:ln w="50800"/>
                <a:solidFill>
                  <a:schemeClr val="tx1"/>
                </a:solidFill>
                <a:latin typeface="+mn-ea"/>
              </a:rPr>
              <a:t>，第二自由度为</a:t>
            </a:r>
            <a:r>
              <a:rPr lang="en-US" altLang="zh-CN" sz="2000" dirty="0">
                <a:ln w="50800"/>
                <a:solidFill>
                  <a:schemeClr val="tx1"/>
                </a:solidFill>
                <a:latin typeface="+mn-ea"/>
              </a:rPr>
              <a:t>n</a:t>
            </a:r>
            <a:r>
              <a:rPr lang="zh-CN" altLang="en-US" sz="2000" dirty="0">
                <a:ln w="50800"/>
                <a:solidFill>
                  <a:schemeClr val="tx1"/>
                </a:solidFill>
                <a:latin typeface="+mn-ea"/>
              </a:rPr>
              <a:t>的</a:t>
            </a:r>
            <a:r>
              <a:rPr lang="en-US" altLang="zh-CN" sz="2000" dirty="0">
                <a:ln w="50800"/>
                <a:solidFill>
                  <a:schemeClr val="tx1"/>
                </a:solidFill>
                <a:latin typeface="+mn-ea"/>
              </a:rPr>
              <a:t>F</a:t>
            </a:r>
            <a:r>
              <a:rPr lang="zh-CN" altLang="en-US" sz="2000" dirty="0">
                <a:ln w="50800"/>
                <a:solidFill>
                  <a:schemeClr val="tx1"/>
                </a:solidFill>
                <a:latin typeface="+mn-ea"/>
              </a:rPr>
              <a:t>分布</a:t>
            </a:r>
          </a:p>
        </p:txBody>
      </p:sp>
      <p:graphicFrame>
        <p:nvGraphicFramePr>
          <p:cNvPr id="15" name="Object 7"/>
          <p:cNvGraphicFramePr>
            <a:graphicFrameLocks/>
          </p:cNvGraphicFramePr>
          <p:nvPr>
            <p:extLst>
              <p:ext uri="{D42A27DB-BD31-4B8C-83A1-F6EECF244321}">
                <p14:modId xmlns:p14="http://schemas.microsoft.com/office/powerpoint/2010/main" val="982413665"/>
              </p:ext>
            </p:extLst>
          </p:nvPr>
        </p:nvGraphicFramePr>
        <p:xfrm>
          <a:off x="6427344" y="4664690"/>
          <a:ext cx="261828" cy="409640"/>
        </p:xfrm>
        <a:graphic>
          <a:graphicData uri="http://schemas.openxmlformats.org/presentationml/2006/ole">
            <mc:AlternateContent xmlns:mc="http://schemas.openxmlformats.org/markup-compatibility/2006">
              <mc:Choice xmlns:v="urn:schemas-microsoft-com:vml" Requires="v">
                <p:oleObj spid="_x0000_s99738" name="Equation" r:id="rId4" imgW="203040" imgH="228600" progId="Equation.DSMT4">
                  <p:embed/>
                </p:oleObj>
              </mc:Choice>
              <mc:Fallback>
                <p:oleObj name="Equation" r:id="rId4" imgW="203040" imgH="228600" progId="Equation.DSMT4">
                  <p:embed/>
                  <p:pic>
                    <p:nvPicPr>
                      <p:cNvPr id="50181" name="Object 7"/>
                      <p:cNvPicPr>
                        <a:picLocks noChangeArrowheads="1"/>
                      </p:cNvPicPr>
                      <p:nvPr/>
                    </p:nvPicPr>
                    <p:blipFill>
                      <a:blip r:embed="rId5"/>
                      <a:srcRect/>
                      <a:stretch>
                        <a:fillRect/>
                      </a:stretch>
                    </p:blipFill>
                    <p:spPr bwMode="black">
                      <a:xfrm>
                        <a:off x="6427344" y="4664690"/>
                        <a:ext cx="261828" cy="409640"/>
                      </a:xfrm>
                      <a:prstGeom prst="rect">
                        <a:avLst/>
                      </a:prstGeom>
                      <a:noFill/>
                      <a:ln>
                        <a:noFill/>
                      </a:ln>
                      <a:effectLst/>
                    </p:spPr>
                  </p:pic>
                </p:oleObj>
              </mc:Fallback>
            </mc:AlternateContent>
          </a:graphicData>
        </a:graphic>
      </p:graphicFrame>
      <p:graphicFrame>
        <p:nvGraphicFramePr>
          <p:cNvPr id="16" name="Object 7"/>
          <p:cNvGraphicFramePr>
            <a:graphicFrameLocks/>
          </p:cNvGraphicFramePr>
          <p:nvPr>
            <p:extLst>
              <p:ext uri="{D42A27DB-BD31-4B8C-83A1-F6EECF244321}">
                <p14:modId xmlns:p14="http://schemas.microsoft.com/office/powerpoint/2010/main" val="2798201827"/>
              </p:ext>
            </p:extLst>
          </p:nvPr>
        </p:nvGraphicFramePr>
        <p:xfrm>
          <a:off x="3210602" y="4691033"/>
          <a:ext cx="298786" cy="356957"/>
        </p:xfrm>
        <a:graphic>
          <a:graphicData uri="http://schemas.openxmlformats.org/presentationml/2006/ole">
            <mc:AlternateContent xmlns:mc="http://schemas.openxmlformats.org/markup-compatibility/2006">
              <mc:Choice xmlns:v="urn:schemas-microsoft-com:vml" Requires="v">
                <p:oleObj spid="_x0000_s99739" name="Equation" r:id="rId6" imgW="203040" imgH="228600" progId="Equation.DSMT4">
                  <p:embed/>
                </p:oleObj>
              </mc:Choice>
              <mc:Fallback>
                <p:oleObj name="Equation" r:id="rId6" imgW="203040" imgH="228600" progId="Equation.DSMT4">
                  <p:embed/>
                  <p:pic>
                    <p:nvPicPr>
                      <p:cNvPr id="50182" name="Object 7"/>
                      <p:cNvPicPr>
                        <a:picLocks noChangeArrowheads="1"/>
                      </p:cNvPicPr>
                      <p:nvPr/>
                    </p:nvPicPr>
                    <p:blipFill>
                      <a:blip r:embed="rId7"/>
                      <a:srcRect/>
                      <a:stretch>
                        <a:fillRect/>
                      </a:stretch>
                    </p:blipFill>
                    <p:spPr bwMode="black">
                      <a:xfrm>
                        <a:off x="3210602" y="4691033"/>
                        <a:ext cx="298786" cy="3569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63694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3</a:t>
            </a:r>
            <a:r>
              <a:rPr lang="zh-CN" altLang="en-US" sz="2800" dirty="0"/>
              <a:t>）精度分析</a:t>
            </a: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48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4" name="Rectangle 4"/>
          <p:cNvSpPr>
            <a:spLocks noChangeArrowheads="1"/>
          </p:cNvSpPr>
          <p:nvPr/>
        </p:nvSpPr>
        <p:spPr bwMode="auto">
          <a:xfrm>
            <a:off x="2568303" y="2182398"/>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        设    为 </a:t>
            </a:r>
            <a:r>
              <a:rPr kumimoji="1" lang="en-US" altLang="zh-CN" sz="2400" b="0">
                <a:latin typeface="微软雅黑" panose="020B0503020204020204" pitchFamily="34" charset="-122"/>
                <a:ea typeface="微软雅黑" panose="020B0503020204020204" pitchFamily="34" charset="-122"/>
              </a:rPr>
              <a:t>y </a:t>
            </a:r>
            <a:r>
              <a:rPr kumimoji="1" lang="zh-CN" altLang="en-US" sz="2400" b="0">
                <a:latin typeface="微软雅黑" panose="020B0503020204020204" pitchFamily="34" charset="-122"/>
                <a:ea typeface="微软雅黑" panose="020B0503020204020204" pitchFamily="34" charset="-122"/>
              </a:rPr>
              <a:t>的剩余均方差，它表示变量 </a:t>
            </a:r>
            <a:r>
              <a:rPr kumimoji="1" lang="en-US" altLang="zh-CN" sz="2400" b="0">
                <a:latin typeface="微软雅黑" panose="020B0503020204020204" pitchFamily="34" charset="-122"/>
                <a:ea typeface="微软雅黑" panose="020B0503020204020204" pitchFamily="34" charset="-122"/>
              </a:rPr>
              <a:t>y </a:t>
            </a:r>
            <a:r>
              <a:rPr kumimoji="1" lang="zh-CN" altLang="en-US" sz="2400" b="0">
                <a:latin typeface="微软雅黑" panose="020B0503020204020204" pitchFamily="34" charset="-122"/>
                <a:ea typeface="微软雅黑" panose="020B0503020204020204" pitchFamily="34" charset="-122"/>
              </a:rPr>
              <a:t>偏离回归直线的误差</a:t>
            </a:r>
          </a:p>
        </p:txBody>
      </p:sp>
      <p:graphicFrame>
        <p:nvGraphicFramePr>
          <p:cNvPr id="35" name="Object 5"/>
          <p:cNvGraphicFramePr>
            <a:graphicFrameLocks noChangeAspect="1"/>
          </p:cNvGraphicFramePr>
          <p:nvPr>
            <p:extLst>
              <p:ext uri="{D42A27DB-BD31-4B8C-83A1-F6EECF244321}">
                <p14:modId xmlns:p14="http://schemas.microsoft.com/office/powerpoint/2010/main" val="1169411652"/>
              </p:ext>
            </p:extLst>
          </p:nvPr>
        </p:nvGraphicFramePr>
        <p:xfrm>
          <a:off x="4275138" y="2876551"/>
          <a:ext cx="3192462" cy="1012825"/>
        </p:xfrm>
        <a:graphic>
          <a:graphicData uri="http://schemas.openxmlformats.org/presentationml/2006/ole">
            <mc:AlternateContent xmlns:mc="http://schemas.openxmlformats.org/markup-compatibility/2006">
              <mc:Choice xmlns:v="urn:schemas-microsoft-com:vml" Requires="v">
                <p:oleObj spid="_x0000_s282697" name="Equation" r:id="rId3" imgW="2082600" imgH="660240" progId="Equation.DSMT4">
                  <p:embed/>
                </p:oleObj>
              </mc:Choice>
              <mc:Fallback>
                <p:oleObj name="Equation" r:id="rId3" imgW="2082600" imgH="660240" progId="Equation.DSMT4">
                  <p:embed/>
                  <p:pic>
                    <p:nvPicPr>
                      <p:cNvPr id="51205" name="Object 5"/>
                      <p:cNvPicPr>
                        <a:picLocks noChangeAspect="1" noChangeArrowheads="1"/>
                      </p:cNvPicPr>
                      <p:nvPr/>
                    </p:nvPicPr>
                    <p:blipFill>
                      <a:blip r:embed="rId4"/>
                      <a:srcRect/>
                      <a:stretch>
                        <a:fillRect/>
                      </a:stretch>
                    </p:blipFill>
                    <p:spPr bwMode="auto">
                      <a:xfrm>
                        <a:off x="4275138" y="2876551"/>
                        <a:ext cx="3192462" cy="1012825"/>
                      </a:xfrm>
                      <a:prstGeom prst="rect">
                        <a:avLst/>
                      </a:prstGeom>
                      <a:noFill/>
                      <a:ln>
                        <a:noFill/>
                      </a:ln>
                      <a:effectLst/>
                    </p:spPr>
                  </p:pic>
                </p:oleObj>
              </mc:Fallback>
            </mc:AlternateContent>
          </a:graphicData>
        </a:graphic>
      </p:graphicFrame>
      <p:graphicFrame>
        <p:nvGraphicFramePr>
          <p:cNvPr id="36" name="Object 6"/>
          <p:cNvGraphicFramePr>
            <a:graphicFrameLocks noChangeAspect="1"/>
          </p:cNvGraphicFramePr>
          <p:nvPr>
            <p:extLst>
              <p:ext uri="{D42A27DB-BD31-4B8C-83A1-F6EECF244321}">
                <p14:modId xmlns:p14="http://schemas.microsoft.com/office/powerpoint/2010/main" val="2242839233"/>
              </p:ext>
            </p:extLst>
          </p:nvPr>
        </p:nvGraphicFramePr>
        <p:xfrm>
          <a:off x="3701624" y="2253836"/>
          <a:ext cx="292100" cy="350837"/>
        </p:xfrm>
        <a:graphic>
          <a:graphicData uri="http://schemas.openxmlformats.org/presentationml/2006/ole">
            <mc:AlternateContent xmlns:mc="http://schemas.openxmlformats.org/markup-compatibility/2006">
              <mc:Choice xmlns:v="urn:schemas-microsoft-com:vml" Requires="v">
                <p:oleObj spid="_x0000_s282698" name="Equation" r:id="rId5" imgW="190440" imgH="228600" progId="Equation.DSMT4">
                  <p:embed/>
                </p:oleObj>
              </mc:Choice>
              <mc:Fallback>
                <p:oleObj name="Equation" r:id="rId5" imgW="190440" imgH="228600" progId="Equation.DSMT4">
                  <p:embed/>
                  <p:pic>
                    <p:nvPicPr>
                      <p:cNvPr id="51206" name="Object 6"/>
                      <p:cNvPicPr>
                        <a:picLocks noChangeAspect="1" noChangeArrowheads="1"/>
                      </p:cNvPicPr>
                      <p:nvPr/>
                    </p:nvPicPr>
                    <p:blipFill>
                      <a:blip r:embed="rId6"/>
                      <a:srcRect/>
                      <a:stretch>
                        <a:fillRect/>
                      </a:stretch>
                    </p:blipFill>
                    <p:spPr bwMode="auto">
                      <a:xfrm>
                        <a:off x="3701624" y="2253836"/>
                        <a:ext cx="292100"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7" name="Rectangle 7"/>
              <p:cNvSpPr>
                <a:spLocks noChangeArrowheads="1"/>
              </p:cNvSpPr>
              <p:nvPr/>
            </p:nvSpPr>
            <p:spPr bwMode="auto">
              <a:xfrm>
                <a:off x="2639740" y="3982623"/>
                <a:ext cx="8023778"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r>
                  <a:rPr kumimoji="1" lang="zh-CN" altLang="en-US" sz="2400" b="0" dirty="0">
                    <a:latin typeface="微软雅黑" panose="020B0503020204020204" pitchFamily="34" charset="-122"/>
                    <a:ea typeface="微软雅黑" panose="020B0503020204020204" pitchFamily="34" charset="-122"/>
                  </a:rPr>
                  <a:t>        给定显著性水平</a:t>
                </a:r>
                <a14:m>
                  <m:oMath xmlns:m="http://schemas.openxmlformats.org/officeDocument/2006/math">
                    <m:r>
                      <a:rPr kumimoji="1" lang="en-US" altLang="zh-CN" sz="2400" b="0" i="1" smtClean="0">
                        <a:latin typeface="Cambria Math" panose="02040503050406030204" pitchFamily="18" charset="0"/>
                        <a:ea typeface="微软雅黑" panose="020B0503020204020204" pitchFamily="34" charset="-122"/>
                      </a:rPr>
                      <m:t>𝛼</m:t>
                    </m:r>
                  </m:oMath>
                </a14:m>
                <a:r>
                  <a:rPr kumimoji="1" lang="zh-CN" altLang="en-US" sz="2400" b="0" dirty="0">
                    <a:latin typeface="微软雅黑" panose="020B0503020204020204" pitchFamily="34" charset="-122"/>
                    <a:ea typeface="微软雅黑" panose="020B0503020204020204" pitchFamily="34" charset="-122"/>
                  </a:rPr>
                  <a:t>，对某一</a:t>
                </a:r>
                <a14:m>
                  <m:oMath xmlns:m="http://schemas.openxmlformats.org/officeDocument/2006/math">
                    <m:sSub>
                      <m:sSubPr>
                        <m:ctrlPr>
                          <a:rPr kumimoji="1" lang="en-US" altLang="zh-CN" sz="2400" b="0" i="1" dirty="0">
                            <a:latin typeface="Cambria Math" panose="02040503050406030204" pitchFamily="18" charset="0"/>
                            <a:ea typeface="微软雅黑" panose="020B0503020204020204" pitchFamily="34" charset="-122"/>
                          </a:rPr>
                        </m:ctrlPr>
                      </m:sSubPr>
                      <m:e>
                        <m:r>
                          <m:rPr>
                            <m:sty m:val="p"/>
                          </m:rPr>
                          <a:rPr kumimoji="1" lang="en-US" altLang="zh-CN" sz="2400" b="0" i="1" dirty="0">
                            <a:latin typeface="Cambria Math" panose="02040503050406030204" pitchFamily="18" charset="0"/>
                            <a:ea typeface="微软雅黑" panose="020B0503020204020204" pitchFamily="34" charset="-122"/>
                          </a:rPr>
                          <m:t>x</m:t>
                        </m:r>
                      </m:e>
                      <m:sub>
                        <m:r>
                          <a:rPr kumimoji="1" lang="en-US" altLang="zh-CN" sz="2400" b="0" i="1" dirty="0">
                            <a:latin typeface="Cambria Math" panose="02040503050406030204" pitchFamily="18" charset="0"/>
                            <a:ea typeface="微软雅黑" panose="020B0503020204020204" pitchFamily="34" charset="-122"/>
                          </a:rPr>
                          <m:t>0</m:t>
                        </m:r>
                      </m:sub>
                    </m:sSub>
                  </m:oMath>
                </a14:m>
                <a:r>
                  <a:rPr kumimoji="1" lang="zh-CN" altLang="en-US" sz="2400" b="0" dirty="0">
                    <a:latin typeface="微软雅黑" panose="020B0503020204020204" pitchFamily="34" charset="-122"/>
                    <a:ea typeface="微软雅黑" panose="020B0503020204020204" pitchFamily="34" charset="-122"/>
                  </a:rPr>
                  <a:t>，相应的</a:t>
                </a:r>
                <a14:m>
                  <m:oMath xmlns:m="http://schemas.openxmlformats.org/officeDocument/2006/math">
                    <m:sSub>
                      <m:sSubPr>
                        <m:ctrlPr>
                          <a:rPr kumimoji="1" lang="en-US" altLang="zh-CN" sz="2400" b="0" i="1" dirty="0">
                            <a:latin typeface="Cambria Math" panose="02040503050406030204" pitchFamily="18" charset="0"/>
                            <a:ea typeface="微软雅黑" panose="020B0503020204020204" pitchFamily="34" charset="-122"/>
                          </a:rPr>
                        </m:ctrlPr>
                      </m:sSubPr>
                      <m:e>
                        <m:r>
                          <m:rPr>
                            <m:sty m:val="p"/>
                          </m:rPr>
                          <a:rPr kumimoji="1" lang="en-US" altLang="zh-CN" sz="2400" b="0" i="1" dirty="0" smtClean="0">
                            <a:latin typeface="Cambria Math" panose="02040503050406030204" pitchFamily="18" charset="0"/>
                            <a:ea typeface="微软雅黑" panose="020B0503020204020204" pitchFamily="34" charset="-122"/>
                          </a:rPr>
                          <m:t>y</m:t>
                        </m:r>
                      </m:e>
                      <m:sub>
                        <m:r>
                          <a:rPr kumimoji="1" lang="en-US" altLang="zh-CN" sz="2400" b="0" i="1" dirty="0">
                            <a:latin typeface="Cambria Math" panose="02040503050406030204" pitchFamily="18" charset="0"/>
                            <a:ea typeface="微软雅黑" panose="020B0503020204020204" pitchFamily="34" charset="-122"/>
                          </a:rPr>
                          <m:t>0</m:t>
                        </m:r>
                      </m:sub>
                    </m:sSub>
                  </m:oMath>
                </a14:m>
                <a:r>
                  <a:rPr kumimoji="1" lang="zh-CN" altLang="en-US" sz="2400" b="0" dirty="0">
                    <a:latin typeface="微软雅黑" panose="020B0503020204020204" pitchFamily="34" charset="-122"/>
                    <a:ea typeface="微软雅黑" panose="020B0503020204020204" pitchFamily="34" charset="-122"/>
                  </a:rPr>
                  <a:t>将以</a:t>
                </a:r>
                <a:r>
                  <a:rPr kumimoji="1" lang="en-US" altLang="zh-CN" sz="2400" b="0" dirty="0">
                    <a:ea typeface="微软雅黑" panose="020B0503020204020204" pitchFamily="34" charset="-122"/>
                  </a:rPr>
                  <a:t> </a:t>
                </a:r>
                <a14:m>
                  <m:oMath xmlns:m="http://schemas.openxmlformats.org/officeDocument/2006/math">
                    <m:r>
                      <a:rPr kumimoji="1" lang="en-US" altLang="zh-CN" sz="2400" b="0" i="0" dirty="0" smtClean="0">
                        <a:latin typeface="Cambria Math" panose="02040503050406030204" pitchFamily="18" charset="0"/>
                        <a:ea typeface="微软雅黑" panose="020B0503020204020204" pitchFamily="34" charset="-122"/>
                      </a:rPr>
                      <m:t>(1−</m:t>
                    </m:r>
                    <m:r>
                      <a:rPr kumimoji="1" lang="en-US" altLang="zh-CN" sz="2400" b="0" i="1" dirty="0" smtClean="0">
                        <a:latin typeface="Cambria Math" panose="02040503050406030204" pitchFamily="18" charset="0"/>
                        <a:ea typeface="微软雅黑" panose="020B0503020204020204" pitchFamily="34" charset="-122"/>
                      </a:rPr>
                      <m:t>𝛼</m:t>
                    </m:r>
                    <m:r>
                      <a:rPr kumimoji="1" lang="en-US" altLang="zh-CN" sz="2400" b="0" i="1" dirty="0" smtClean="0">
                        <a:latin typeface="Cambria Math" panose="02040503050406030204" pitchFamily="18" charset="0"/>
                        <a:ea typeface="微软雅黑" panose="020B0503020204020204" pitchFamily="34" charset="-122"/>
                      </a:rPr>
                      <m:t>)</m:t>
                    </m:r>
                  </m:oMath>
                </a14:m>
                <a:r>
                  <a:rPr kumimoji="1" lang="zh-CN" altLang="en-US" sz="2400" b="0" dirty="0">
                    <a:latin typeface="微软雅黑" panose="020B0503020204020204" pitchFamily="34" charset="-122"/>
                    <a:ea typeface="微软雅黑" panose="020B0503020204020204" pitchFamily="34" charset="-122"/>
                  </a:rPr>
                  <a:t>的概率落在下述区间（称为置信区间）</a:t>
                </a:r>
                <a:endParaRPr kumimoji="1" lang="en-US" altLang="zh-CN" sz="2400" b="0" dirty="0">
                  <a:latin typeface="微软雅黑" panose="020B0503020204020204" pitchFamily="34" charset="-122"/>
                  <a:ea typeface="微软雅黑" panose="020B0503020204020204" pitchFamily="34" charset="-122"/>
                </a:endParaRPr>
              </a:p>
            </p:txBody>
          </p:sp>
        </mc:Choice>
        <mc:Fallback xmlns="">
          <p:sp>
            <p:nvSpPr>
              <p:cNvPr id="37" name="Rectangle 7"/>
              <p:cNvSpPr>
                <a:spLocks noRot="1" noChangeAspect="1" noMove="1" noResize="1" noEditPoints="1" noAdjustHandles="1" noChangeArrowheads="1" noChangeShapeType="1" noTextEdit="1"/>
              </p:cNvSpPr>
              <p:nvPr/>
            </p:nvSpPr>
            <p:spPr bwMode="auto">
              <a:xfrm>
                <a:off x="2639740" y="3982623"/>
                <a:ext cx="8023778" cy="830997"/>
              </a:xfrm>
              <a:prstGeom prst="rect">
                <a:avLst/>
              </a:prstGeom>
              <a:blipFill>
                <a:blip r:embed="rId7"/>
                <a:stretch>
                  <a:fillRect l="-1106" t="-5970" b="-149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42" name="Object 12"/>
          <p:cNvGraphicFramePr>
            <a:graphicFrameLocks noChangeAspect="1"/>
          </p:cNvGraphicFramePr>
          <p:nvPr>
            <p:extLst>
              <p:ext uri="{D42A27DB-BD31-4B8C-83A1-F6EECF244321}">
                <p14:modId xmlns:p14="http://schemas.microsoft.com/office/powerpoint/2010/main" val="549747046"/>
              </p:ext>
            </p:extLst>
          </p:nvPr>
        </p:nvGraphicFramePr>
        <p:xfrm>
          <a:off x="4441552" y="4917661"/>
          <a:ext cx="3167062" cy="433387"/>
        </p:xfrm>
        <a:graphic>
          <a:graphicData uri="http://schemas.openxmlformats.org/presentationml/2006/ole">
            <mc:AlternateContent xmlns:mc="http://schemas.openxmlformats.org/markup-compatibility/2006">
              <mc:Choice xmlns:v="urn:schemas-microsoft-com:vml" Requires="v">
                <p:oleObj spid="_x0000_s282699" name="Equation" r:id="rId8" imgW="1562040" imgH="241200" progId="Equation.DSMT4">
                  <p:embed/>
                </p:oleObj>
              </mc:Choice>
              <mc:Fallback>
                <p:oleObj name="Equation" r:id="rId8" imgW="1562040" imgH="241200" progId="Equation.DSMT4">
                  <p:embed/>
                  <p:pic>
                    <p:nvPicPr>
                      <p:cNvPr id="51212" name="Object 12"/>
                      <p:cNvPicPr>
                        <a:picLocks noChangeAspect="1" noChangeArrowheads="1"/>
                      </p:cNvPicPr>
                      <p:nvPr/>
                    </p:nvPicPr>
                    <p:blipFill>
                      <a:blip r:embed="rId9"/>
                      <a:srcRect/>
                      <a:stretch>
                        <a:fillRect/>
                      </a:stretch>
                    </p:blipFill>
                    <p:spPr bwMode="auto">
                      <a:xfrm>
                        <a:off x="4441552" y="4917661"/>
                        <a:ext cx="316706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Rectangle 13"/>
          <p:cNvSpPr>
            <a:spLocks noChangeArrowheads="1"/>
          </p:cNvSpPr>
          <p:nvPr/>
        </p:nvSpPr>
        <p:spPr bwMode="auto">
          <a:xfrm>
            <a:off x="2639740" y="5422486"/>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式中，   是对应于    的    的预测值，     是标准正态分布上       百分位点的值。</a:t>
            </a:r>
            <a:endParaRPr kumimoji="1" lang="en-US" altLang="zh-CN" sz="2400" b="0" dirty="0">
              <a:latin typeface="微软雅黑" panose="020B0503020204020204" pitchFamily="34" charset="-122"/>
              <a:ea typeface="微软雅黑" panose="020B0503020204020204" pitchFamily="34" charset="-122"/>
            </a:endParaRPr>
          </a:p>
        </p:txBody>
      </p:sp>
      <p:graphicFrame>
        <p:nvGraphicFramePr>
          <p:cNvPr id="44" name="Object 14"/>
          <p:cNvGraphicFramePr>
            <a:graphicFrameLocks noChangeAspect="1"/>
          </p:cNvGraphicFramePr>
          <p:nvPr>
            <p:extLst>
              <p:ext uri="{D42A27DB-BD31-4B8C-83A1-F6EECF244321}">
                <p14:modId xmlns:p14="http://schemas.microsoft.com/office/powerpoint/2010/main" val="2699554131"/>
              </p:ext>
            </p:extLst>
          </p:nvPr>
        </p:nvGraphicFramePr>
        <p:xfrm>
          <a:off x="5162820" y="5495510"/>
          <a:ext cx="254000" cy="347662"/>
        </p:xfrm>
        <a:graphic>
          <a:graphicData uri="http://schemas.openxmlformats.org/presentationml/2006/ole">
            <mc:AlternateContent xmlns:mc="http://schemas.openxmlformats.org/markup-compatibility/2006">
              <mc:Choice xmlns:v="urn:schemas-microsoft-com:vml" Requires="v">
                <p:oleObj spid="_x0000_s282700" name="Equation" r:id="rId10" imgW="164880" imgH="228600" progId="Equation.DSMT4">
                  <p:embed/>
                </p:oleObj>
              </mc:Choice>
              <mc:Fallback>
                <p:oleObj name="Equation" r:id="rId10" imgW="164880" imgH="228600" progId="Equation.DSMT4">
                  <p:embed/>
                  <p:pic>
                    <p:nvPicPr>
                      <p:cNvPr id="51214" name="Object 14"/>
                      <p:cNvPicPr>
                        <a:picLocks noChangeAspect="1" noChangeArrowheads="1"/>
                      </p:cNvPicPr>
                      <p:nvPr/>
                    </p:nvPicPr>
                    <p:blipFill>
                      <a:blip r:embed="rId11"/>
                      <a:srcRect/>
                      <a:stretch>
                        <a:fillRect/>
                      </a:stretch>
                    </p:blipFill>
                    <p:spPr bwMode="auto">
                      <a:xfrm>
                        <a:off x="5162820" y="5495510"/>
                        <a:ext cx="25400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5"/>
          <p:cNvGraphicFramePr>
            <a:graphicFrameLocks noChangeAspect="1"/>
          </p:cNvGraphicFramePr>
          <p:nvPr>
            <p:extLst>
              <p:ext uri="{D42A27DB-BD31-4B8C-83A1-F6EECF244321}">
                <p14:modId xmlns:p14="http://schemas.microsoft.com/office/powerpoint/2010/main" val="917381058"/>
              </p:ext>
            </p:extLst>
          </p:nvPr>
        </p:nvGraphicFramePr>
        <p:xfrm>
          <a:off x="5823046" y="5495510"/>
          <a:ext cx="273050" cy="347662"/>
        </p:xfrm>
        <a:graphic>
          <a:graphicData uri="http://schemas.openxmlformats.org/presentationml/2006/ole">
            <mc:AlternateContent xmlns:mc="http://schemas.openxmlformats.org/markup-compatibility/2006">
              <mc:Choice xmlns:v="urn:schemas-microsoft-com:vml" Requires="v">
                <p:oleObj spid="_x0000_s282701" name="Equation" r:id="rId12" imgW="177480" imgH="228600" progId="Equation.DSMT4">
                  <p:embed/>
                </p:oleObj>
              </mc:Choice>
              <mc:Fallback>
                <p:oleObj name="Equation" r:id="rId12" imgW="177480" imgH="228600" progId="Equation.DSMT4">
                  <p:embed/>
                  <p:pic>
                    <p:nvPicPr>
                      <p:cNvPr id="51215" name="Object 15"/>
                      <p:cNvPicPr>
                        <a:picLocks noChangeAspect="1" noChangeArrowheads="1"/>
                      </p:cNvPicPr>
                      <p:nvPr/>
                    </p:nvPicPr>
                    <p:blipFill>
                      <a:blip r:embed="rId13"/>
                      <a:srcRect/>
                      <a:stretch>
                        <a:fillRect/>
                      </a:stretch>
                    </p:blipFill>
                    <p:spPr bwMode="auto">
                      <a:xfrm>
                        <a:off x="5823046" y="5495510"/>
                        <a:ext cx="27305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6"/>
          <p:cNvGraphicFramePr>
            <a:graphicFrameLocks noChangeAspect="1"/>
          </p:cNvGraphicFramePr>
          <p:nvPr>
            <p:extLst>
              <p:ext uri="{D42A27DB-BD31-4B8C-83A1-F6EECF244321}">
                <p14:modId xmlns:p14="http://schemas.microsoft.com/office/powerpoint/2010/main" val="828840343"/>
              </p:ext>
            </p:extLst>
          </p:nvPr>
        </p:nvGraphicFramePr>
        <p:xfrm>
          <a:off x="3576364" y="5495510"/>
          <a:ext cx="273050" cy="347662"/>
        </p:xfrm>
        <a:graphic>
          <a:graphicData uri="http://schemas.openxmlformats.org/presentationml/2006/ole">
            <mc:AlternateContent xmlns:mc="http://schemas.openxmlformats.org/markup-compatibility/2006">
              <mc:Choice xmlns:v="urn:schemas-microsoft-com:vml" Requires="v">
                <p:oleObj spid="_x0000_s282702" name="Equation" r:id="rId14" imgW="177480" imgH="228600" progId="Equation.DSMT4">
                  <p:embed/>
                </p:oleObj>
              </mc:Choice>
              <mc:Fallback>
                <p:oleObj name="Equation" r:id="rId14" imgW="177480" imgH="228600" progId="Equation.DSMT4">
                  <p:embed/>
                  <p:pic>
                    <p:nvPicPr>
                      <p:cNvPr id="51216" name="Object 16"/>
                      <p:cNvPicPr>
                        <a:picLocks noChangeAspect="1" noChangeArrowheads="1"/>
                      </p:cNvPicPr>
                      <p:nvPr/>
                    </p:nvPicPr>
                    <p:blipFill>
                      <a:blip r:embed="rId15"/>
                      <a:srcRect/>
                      <a:stretch>
                        <a:fillRect/>
                      </a:stretch>
                    </p:blipFill>
                    <p:spPr bwMode="auto">
                      <a:xfrm>
                        <a:off x="3576364" y="5495510"/>
                        <a:ext cx="27305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17"/>
          <p:cNvGraphicFramePr>
            <a:graphicFrameLocks noChangeAspect="1"/>
          </p:cNvGraphicFramePr>
          <p:nvPr>
            <p:extLst>
              <p:ext uri="{D42A27DB-BD31-4B8C-83A1-F6EECF244321}">
                <p14:modId xmlns:p14="http://schemas.microsoft.com/office/powerpoint/2010/main" val="391763926"/>
              </p:ext>
            </p:extLst>
          </p:nvPr>
        </p:nvGraphicFramePr>
        <p:xfrm>
          <a:off x="7539407" y="5448126"/>
          <a:ext cx="528638" cy="412750"/>
        </p:xfrm>
        <a:graphic>
          <a:graphicData uri="http://schemas.openxmlformats.org/presentationml/2006/ole">
            <mc:AlternateContent xmlns:mc="http://schemas.openxmlformats.org/markup-compatibility/2006">
              <mc:Choice xmlns:v="urn:schemas-microsoft-com:vml" Requires="v">
                <p:oleObj spid="_x0000_s282703" name="Equation" r:id="rId16" imgW="291960" imgH="228600" progId="Equation.DSMT4">
                  <p:embed/>
                </p:oleObj>
              </mc:Choice>
              <mc:Fallback>
                <p:oleObj name="Equation" r:id="rId16" imgW="291960" imgH="228600" progId="Equation.DSMT4">
                  <p:embed/>
                  <p:pic>
                    <p:nvPicPr>
                      <p:cNvPr id="51217" name="Object 17"/>
                      <p:cNvPicPr>
                        <a:picLocks noChangeAspect="1" noChangeArrowheads="1"/>
                      </p:cNvPicPr>
                      <p:nvPr/>
                    </p:nvPicPr>
                    <p:blipFill>
                      <a:blip r:embed="rId17"/>
                      <a:srcRect/>
                      <a:stretch>
                        <a:fillRect/>
                      </a:stretch>
                    </p:blipFill>
                    <p:spPr bwMode="auto">
                      <a:xfrm>
                        <a:off x="7539407" y="5448126"/>
                        <a:ext cx="528638"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18"/>
          <p:cNvGraphicFramePr>
            <a:graphicFrameLocks noChangeAspect="1"/>
          </p:cNvGraphicFramePr>
          <p:nvPr>
            <p:extLst>
              <p:ext uri="{D42A27DB-BD31-4B8C-83A1-F6EECF244321}">
                <p14:modId xmlns:p14="http://schemas.microsoft.com/office/powerpoint/2010/main" val="3585667572"/>
              </p:ext>
            </p:extLst>
          </p:nvPr>
        </p:nvGraphicFramePr>
        <p:xfrm>
          <a:off x="3406566" y="5910914"/>
          <a:ext cx="508000" cy="269875"/>
        </p:xfrm>
        <a:graphic>
          <a:graphicData uri="http://schemas.openxmlformats.org/presentationml/2006/ole">
            <mc:AlternateContent xmlns:mc="http://schemas.openxmlformats.org/markup-compatibility/2006">
              <mc:Choice xmlns:v="urn:schemas-microsoft-com:vml" Requires="v">
                <p:oleObj spid="_x0000_s282704" name="Equation" r:id="rId18" imgW="330120" imgH="177480" progId="Equation.DSMT4">
                  <p:embed/>
                </p:oleObj>
              </mc:Choice>
              <mc:Fallback>
                <p:oleObj name="Equation" r:id="rId18" imgW="330120" imgH="177480" progId="Equation.DSMT4">
                  <p:embed/>
                  <p:pic>
                    <p:nvPicPr>
                      <p:cNvPr id="51218" name="Object 18"/>
                      <p:cNvPicPr>
                        <a:picLocks noChangeAspect="1" noChangeArrowheads="1"/>
                      </p:cNvPicPr>
                      <p:nvPr/>
                    </p:nvPicPr>
                    <p:blipFill>
                      <a:blip r:embed="rId19"/>
                      <a:srcRect/>
                      <a:stretch>
                        <a:fillRect/>
                      </a:stretch>
                    </p:blipFill>
                    <p:spPr bwMode="auto">
                      <a:xfrm>
                        <a:off x="3406566" y="5910914"/>
                        <a:ext cx="508000"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4630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3</a:t>
            </a:r>
            <a:r>
              <a:rPr lang="zh-CN" altLang="en-US" sz="2800" dirty="0"/>
              <a:t>）精度分析</a:t>
            </a: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49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1" name="Group 3"/>
          <p:cNvGrpSpPr>
            <a:grpSpLocks/>
          </p:cNvGrpSpPr>
          <p:nvPr/>
        </p:nvGrpSpPr>
        <p:grpSpPr bwMode="auto">
          <a:xfrm>
            <a:off x="2065696" y="2131505"/>
            <a:ext cx="7559675" cy="708025"/>
            <a:chOff x="431" y="845"/>
            <a:chExt cx="4762" cy="446"/>
          </a:xfrm>
        </p:grpSpPr>
        <p:sp>
          <p:nvSpPr>
            <p:cNvPr id="22" name="Rectangle 4"/>
            <p:cNvSpPr>
              <a:spLocks noChangeArrowheads="1"/>
            </p:cNvSpPr>
            <p:nvPr/>
          </p:nvSpPr>
          <p:spPr bwMode="auto">
            <a:xfrm>
              <a:off x="431" y="845"/>
              <a:ext cx="476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        以线性回归预测方程                 为中心线，上下做两条平行直线如下图所示</a:t>
              </a:r>
            </a:p>
          </p:txBody>
        </p:sp>
        <p:graphicFrame>
          <p:nvGraphicFramePr>
            <p:cNvPr id="23" name="Object 5"/>
            <p:cNvGraphicFramePr>
              <a:graphicFrameLocks noChangeAspect="1"/>
            </p:cNvGraphicFramePr>
            <p:nvPr>
              <p:extLst>
                <p:ext uri="{D42A27DB-BD31-4B8C-83A1-F6EECF244321}">
                  <p14:modId xmlns:p14="http://schemas.microsoft.com/office/powerpoint/2010/main" val="130477637"/>
                </p:ext>
              </p:extLst>
            </p:nvPr>
          </p:nvGraphicFramePr>
          <p:xfrm>
            <a:off x="2314" y="861"/>
            <a:ext cx="771" cy="242"/>
          </p:xfrm>
          <a:graphic>
            <a:graphicData uri="http://schemas.openxmlformats.org/presentationml/2006/ole">
              <mc:AlternateContent xmlns:mc="http://schemas.openxmlformats.org/markup-compatibility/2006">
                <mc:Choice xmlns:v="urn:schemas-microsoft-com:vml" Requires="v">
                  <p:oleObj spid="_x0000_s169796" name="Equation" r:id="rId3" imgW="647419" imgH="203112" progId="Equation.DSMT4">
                    <p:embed/>
                  </p:oleObj>
                </mc:Choice>
                <mc:Fallback>
                  <p:oleObj name="Equation" r:id="rId3" imgW="647419" imgH="203112" progId="Equation.DSMT4">
                    <p:embed/>
                    <p:pic>
                      <p:nvPicPr>
                        <p:cNvPr id="5224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 y="861"/>
                          <a:ext cx="77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 name="Object 6"/>
          <p:cNvGraphicFramePr>
            <a:graphicFrameLocks noChangeAspect="1"/>
          </p:cNvGraphicFramePr>
          <p:nvPr>
            <p:extLst>
              <p:ext uri="{D42A27DB-BD31-4B8C-83A1-F6EECF244321}">
                <p14:modId xmlns:p14="http://schemas.microsoft.com/office/powerpoint/2010/main" val="471770073"/>
              </p:ext>
            </p:extLst>
          </p:nvPr>
        </p:nvGraphicFramePr>
        <p:xfrm>
          <a:off x="2424471" y="3426904"/>
          <a:ext cx="2935287" cy="866775"/>
        </p:xfrm>
        <a:graphic>
          <a:graphicData uri="http://schemas.openxmlformats.org/presentationml/2006/ole">
            <mc:AlternateContent xmlns:mc="http://schemas.openxmlformats.org/markup-compatibility/2006">
              <mc:Choice xmlns:v="urn:schemas-microsoft-com:vml" Requires="v">
                <p:oleObj spid="_x0000_s169797" name="Equation" r:id="rId5" imgW="1447560" imgH="482400" progId="Equation.DSMT4">
                  <p:embed/>
                </p:oleObj>
              </mc:Choice>
              <mc:Fallback>
                <p:oleObj name="Equation" r:id="rId5" imgW="1447560" imgH="482400" progId="Equation.DSMT4">
                  <p:embed/>
                  <p:pic>
                    <p:nvPicPr>
                      <p:cNvPr id="454662" name="Object 6"/>
                      <p:cNvPicPr>
                        <a:picLocks noChangeAspect="1" noChangeArrowheads="1"/>
                      </p:cNvPicPr>
                      <p:nvPr/>
                    </p:nvPicPr>
                    <p:blipFill>
                      <a:blip r:embed="rId6"/>
                      <a:srcRect/>
                      <a:stretch>
                        <a:fillRect/>
                      </a:stretch>
                    </p:blipFill>
                    <p:spPr bwMode="auto">
                      <a:xfrm>
                        <a:off x="2424471" y="3426904"/>
                        <a:ext cx="2935287"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 name="Group 7"/>
          <p:cNvGrpSpPr>
            <a:grpSpLocks/>
          </p:cNvGrpSpPr>
          <p:nvPr/>
        </p:nvGrpSpPr>
        <p:grpSpPr bwMode="auto">
          <a:xfrm>
            <a:off x="2137133" y="5557329"/>
            <a:ext cx="7777163" cy="720725"/>
            <a:chOff x="476" y="3003"/>
            <a:chExt cx="4899" cy="454"/>
          </a:xfrm>
        </p:grpSpPr>
        <p:sp>
          <p:nvSpPr>
            <p:cNvPr id="26" name="Rectangle 8"/>
            <p:cNvSpPr>
              <a:spLocks noChangeArrowheads="1"/>
            </p:cNvSpPr>
            <p:nvPr/>
          </p:nvSpPr>
          <p:spPr bwMode="auto">
            <a:xfrm>
              <a:off x="476" y="3003"/>
              <a:ext cx="489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这表明，在全部可能出现的观察值     中，大约有      </a:t>
              </a: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的点落在     和     之间的范围内。显然，   和     越靠近，预测精度越高。</a:t>
              </a:r>
              <a:endParaRPr kumimoji="1" lang="en-US" altLang="zh-CN" b="0" dirty="0">
                <a:latin typeface="微软雅黑" panose="020B0503020204020204" pitchFamily="34" charset="-122"/>
                <a:ea typeface="微软雅黑" panose="020B0503020204020204" pitchFamily="34" charset="-122"/>
              </a:endParaRPr>
            </a:p>
          </p:txBody>
        </p:sp>
        <p:graphicFrame>
          <p:nvGraphicFramePr>
            <p:cNvPr id="27" name="Object 9"/>
            <p:cNvGraphicFramePr>
              <a:graphicFrameLocks noChangeAspect="1"/>
            </p:cNvGraphicFramePr>
            <p:nvPr>
              <p:extLst>
                <p:ext uri="{D42A27DB-BD31-4B8C-83A1-F6EECF244321}">
                  <p14:modId xmlns:p14="http://schemas.microsoft.com/office/powerpoint/2010/main" val="198204867"/>
                </p:ext>
              </p:extLst>
            </p:nvPr>
          </p:nvGraphicFramePr>
          <p:xfrm>
            <a:off x="2983" y="3022"/>
            <a:ext cx="148" cy="219"/>
          </p:xfrm>
          <a:graphic>
            <a:graphicData uri="http://schemas.openxmlformats.org/presentationml/2006/ole">
              <mc:AlternateContent xmlns:mc="http://schemas.openxmlformats.org/markup-compatibility/2006">
                <mc:Choice xmlns:v="urn:schemas-microsoft-com:vml" Requires="v">
                  <p:oleObj spid="_x0000_s169798" name="Equation" r:id="rId7" imgW="152280" imgH="228600" progId="Equation.DSMT4">
                    <p:embed/>
                  </p:oleObj>
                </mc:Choice>
                <mc:Fallback>
                  <p:oleObj name="Equation" r:id="rId7" imgW="152280" imgH="228600" progId="Equation.DSMT4">
                    <p:embed/>
                    <p:pic>
                      <p:nvPicPr>
                        <p:cNvPr id="52242" name="Object 9"/>
                        <p:cNvPicPr>
                          <a:picLocks noChangeAspect="1" noChangeArrowheads="1"/>
                        </p:cNvPicPr>
                        <p:nvPr/>
                      </p:nvPicPr>
                      <p:blipFill>
                        <a:blip r:embed="rId8"/>
                        <a:srcRect/>
                        <a:stretch>
                          <a:fillRect/>
                        </a:stretch>
                      </p:blipFill>
                      <p:spPr bwMode="auto">
                        <a:xfrm>
                          <a:off x="2983" y="3022"/>
                          <a:ext cx="148"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0"/>
            <p:cNvGraphicFramePr>
              <a:graphicFrameLocks noChangeAspect="1"/>
            </p:cNvGraphicFramePr>
            <p:nvPr>
              <p:extLst>
                <p:ext uri="{D42A27DB-BD31-4B8C-83A1-F6EECF244321}">
                  <p14:modId xmlns:p14="http://schemas.microsoft.com/office/powerpoint/2010/main" val="2476518330"/>
                </p:ext>
              </p:extLst>
            </p:nvPr>
          </p:nvGraphicFramePr>
          <p:xfrm>
            <a:off x="3982" y="3046"/>
            <a:ext cx="750" cy="194"/>
          </p:xfrm>
          <a:graphic>
            <a:graphicData uri="http://schemas.openxmlformats.org/presentationml/2006/ole">
              <mc:AlternateContent xmlns:mc="http://schemas.openxmlformats.org/markup-compatibility/2006">
                <mc:Choice xmlns:v="urn:schemas-microsoft-com:vml" Requires="v">
                  <p:oleObj spid="_x0000_s169799" name="Equation" r:id="rId9" imgW="774360" imgH="203040" progId="Equation.DSMT4">
                    <p:embed/>
                  </p:oleObj>
                </mc:Choice>
                <mc:Fallback>
                  <p:oleObj name="Equation" r:id="rId9" imgW="774360" imgH="203040" progId="Equation.DSMT4">
                    <p:embed/>
                    <p:pic>
                      <p:nvPicPr>
                        <p:cNvPr id="52243" name="Object 10"/>
                        <p:cNvPicPr>
                          <a:picLocks noChangeAspect="1" noChangeArrowheads="1"/>
                        </p:cNvPicPr>
                        <p:nvPr/>
                      </p:nvPicPr>
                      <p:blipFill>
                        <a:blip r:embed="rId10"/>
                        <a:srcRect/>
                        <a:stretch>
                          <a:fillRect/>
                        </a:stretch>
                      </p:blipFill>
                      <p:spPr bwMode="auto">
                        <a:xfrm>
                          <a:off x="3982" y="3046"/>
                          <a:ext cx="750"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1"/>
            <p:cNvGraphicFramePr>
              <a:graphicFrameLocks noChangeAspect="1"/>
            </p:cNvGraphicFramePr>
            <p:nvPr>
              <p:extLst>
                <p:ext uri="{D42A27DB-BD31-4B8C-83A1-F6EECF244321}">
                  <p14:modId xmlns:p14="http://schemas.microsoft.com/office/powerpoint/2010/main" val="1210580812"/>
                </p:ext>
              </p:extLst>
            </p:nvPr>
          </p:nvGraphicFramePr>
          <p:xfrm>
            <a:off x="667" y="3192"/>
            <a:ext cx="194" cy="265"/>
          </p:xfrm>
          <a:graphic>
            <a:graphicData uri="http://schemas.openxmlformats.org/presentationml/2006/ole">
              <mc:AlternateContent xmlns:mc="http://schemas.openxmlformats.org/markup-compatibility/2006">
                <mc:Choice xmlns:v="urn:schemas-microsoft-com:vml" Requires="v">
                  <p:oleObj spid="_x0000_s169800" name="Equation" r:id="rId11" imgW="164880" imgH="228600" progId="Equation.DSMT4">
                    <p:embed/>
                  </p:oleObj>
                </mc:Choice>
                <mc:Fallback>
                  <p:oleObj name="Equation" r:id="rId11" imgW="164880" imgH="228600" progId="Equation.DSMT4">
                    <p:embed/>
                    <p:pic>
                      <p:nvPicPr>
                        <p:cNvPr id="52244" name="Object 11"/>
                        <p:cNvPicPr>
                          <a:picLocks noChangeAspect="1" noChangeArrowheads="1"/>
                        </p:cNvPicPr>
                        <p:nvPr/>
                      </p:nvPicPr>
                      <p:blipFill>
                        <a:blip r:embed="rId12"/>
                        <a:srcRect/>
                        <a:stretch>
                          <a:fillRect/>
                        </a:stretch>
                      </p:blipFill>
                      <p:spPr bwMode="auto">
                        <a:xfrm>
                          <a:off x="667" y="3192"/>
                          <a:ext cx="194"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2"/>
            <p:cNvGraphicFramePr>
              <a:graphicFrameLocks noChangeAspect="1"/>
            </p:cNvGraphicFramePr>
            <p:nvPr>
              <p:extLst>
                <p:ext uri="{D42A27DB-BD31-4B8C-83A1-F6EECF244321}">
                  <p14:modId xmlns:p14="http://schemas.microsoft.com/office/powerpoint/2010/main" val="1061430472"/>
                </p:ext>
              </p:extLst>
            </p:nvPr>
          </p:nvGraphicFramePr>
          <p:xfrm>
            <a:off x="1114" y="3185"/>
            <a:ext cx="214" cy="272"/>
          </p:xfrm>
          <a:graphic>
            <a:graphicData uri="http://schemas.openxmlformats.org/presentationml/2006/ole">
              <mc:AlternateContent xmlns:mc="http://schemas.openxmlformats.org/markup-compatibility/2006">
                <mc:Choice xmlns:v="urn:schemas-microsoft-com:vml" Requires="v">
                  <p:oleObj spid="_x0000_s169801" name="Equation" r:id="rId13" imgW="177480" imgH="228600" progId="Equation.DSMT4">
                    <p:embed/>
                  </p:oleObj>
                </mc:Choice>
                <mc:Fallback>
                  <p:oleObj name="Equation" r:id="rId13" imgW="177480" imgH="228600" progId="Equation.DSMT4">
                    <p:embed/>
                    <p:pic>
                      <p:nvPicPr>
                        <p:cNvPr id="52245" name="Object 12"/>
                        <p:cNvPicPr>
                          <a:picLocks noChangeAspect="1" noChangeArrowheads="1"/>
                        </p:cNvPicPr>
                        <p:nvPr/>
                      </p:nvPicPr>
                      <p:blipFill>
                        <a:blip r:embed="rId14"/>
                        <a:srcRect/>
                        <a:stretch>
                          <a:fillRect/>
                        </a:stretch>
                      </p:blipFill>
                      <p:spPr bwMode="auto">
                        <a:xfrm>
                          <a:off x="1114" y="3185"/>
                          <a:ext cx="21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3" name="Group 15"/>
          <p:cNvGrpSpPr>
            <a:grpSpLocks/>
          </p:cNvGrpSpPr>
          <p:nvPr/>
        </p:nvGrpSpPr>
        <p:grpSpPr bwMode="auto">
          <a:xfrm>
            <a:off x="6240820" y="2563304"/>
            <a:ext cx="3744912" cy="2808287"/>
            <a:chOff x="3061" y="1117"/>
            <a:chExt cx="2359" cy="1769"/>
          </a:xfrm>
        </p:grpSpPr>
        <p:sp>
          <p:nvSpPr>
            <p:cNvPr id="49" name="Line 16"/>
            <p:cNvSpPr>
              <a:spLocks noChangeShapeType="1"/>
            </p:cNvSpPr>
            <p:nvPr/>
          </p:nvSpPr>
          <p:spPr bwMode="auto">
            <a:xfrm flipV="1">
              <a:off x="3424" y="1162"/>
              <a:ext cx="0" cy="1542"/>
            </a:xfrm>
            <a:prstGeom prst="line">
              <a:avLst/>
            </a:prstGeom>
            <a:noFill/>
            <a:ln w="19050">
              <a:solidFill>
                <a:srgbClr val="0033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sz="1600">
                <a:latin typeface="微软雅黑" panose="020B0503020204020204" pitchFamily="34" charset="-122"/>
                <a:ea typeface="微软雅黑" panose="020B0503020204020204" pitchFamily="34" charset="-122"/>
              </a:endParaRPr>
            </a:p>
          </p:txBody>
        </p:sp>
        <p:sp>
          <p:nvSpPr>
            <p:cNvPr id="50" name="Line 17"/>
            <p:cNvSpPr>
              <a:spLocks noChangeShapeType="1"/>
            </p:cNvSpPr>
            <p:nvPr/>
          </p:nvSpPr>
          <p:spPr bwMode="auto">
            <a:xfrm flipV="1">
              <a:off x="3288" y="2614"/>
              <a:ext cx="1905" cy="0"/>
            </a:xfrm>
            <a:prstGeom prst="line">
              <a:avLst/>
            </a:prstGeom>
            <a:noFill/>
            <a:ln w="19050">
              <a:solidFill>
                <a:srgbClr val="003300"/>
              </a:solidFill>
              <a:round/>
              <a:headEnd/>
              <a:tailEnd type="triangle" w="med" len="lg"/>
            </a:ln>
            <a:extLst>
              <a:ext uri="{909E8E84-426E-40DD-AFC4-6F175D3DCCD1}">
                <a14:hiddenFill xmlns:a14="http://schemas.microsoft.com/office/drawing/2010/main">
                  <a:noFill/>
                </a14:hiddenFill>
              </a:ext>
            </a:extLst>
          </p:spPr>
          <p:txBody>
            <a:bodyPr anchor="ctr"/>
            <a:lstStyle/>
            <a:p>
              <a:endParaRPr lang="zh-CN" altLang="en-US" sz="1600">
                <a:latin typeface="微软雅黑" panose="020B0503020204020204" pitchFamily="34" charset="-122"/>
                <a:ea typeface="微软雅黑" panose="020B0503020204020204" pitchFamily="34" charset="-122"/>
              </a:endParaRPr>
            </a:p>
          </p:txBody>
        </p:sp>
        <p:sp>
          <p:nvSpPr>
            <p:cNvPr id="51" name="Line 18"/>
            <p:cNvSpPr>
              <a:spLocks noChangeShapeType="1"/>
            </p:cNvSpPr>
            <p:nvPr/>
          </p:nvSpPr>
          <p:spPr bwMode="auto">
            <a:xfrm flipH="1">
              <a:off x="3243" y="1480"/>
              <a:ext cx="1361" cy="1089"/>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nchor="ctr"/>
            <a:lstStyle/>
            <a:p>
              <a:endParaRPr lang="zh-CN" altLang="en-US" sz="1600">
                <a:latin typeface="微软雅黑" panose="020B0503020204020204" pitchFamily="34" charset="-122"/>
                <a:ea typeface="微软雅黑" panose="020B0503020204020204" pitchFamily="34" charset="-122"/>
              </a:endParaRPr>
            </a:p>
          </p:txBody>
        </p:sp>
        <p:sp>
          <p:nvSpPr>
            <p:cNvPr id="52" name="Line 19"/>
            <p:cNvSpPr>
              <a:spLocks noChangeShapeType="1"/>
            </p:cNvSpPr>
            <p:nvPr/>
          </p:nvSpPr>
          <p:spPr bwMode="auto">
            <a:xfrm flipH="1">
              <a:off x="3061" y="1162"/>
              <a:ext cx="1361" cy="1089"/>
            </a:xfrm>
            <a:prstGeom prst="line">
              <a:avLst/>
            </a:prstGeom>
            <a:noFill/>
            <a:ln w="19050">
              <a:solidFill>
                <a:srgbClr val="000066"/>
              </a:solidFill>
              <a:round/>
              <a:headEnd/>
              <a:tailEnd/>
            </a:ln>
            <a:extLst>
              <a:ext uri="{909E8E84-426E-40DD-AFC4-6F175D3DCCD1}">
                <a14:hiddenFill xmlns:a14="http://schemas.microsoft.com/office/drawing/2010/main">
                  <a:noFill/>
                </a14:hiddenFill>
              </a:ext>
            </a:extLst>
          </p:spPr>
          <p:txBody>
            <a:bodyPr anchor="ctr"/>
            <a:lstStyle/>
            <a:p>
              <a:endParaRPr lang="zh-CN" altLang="en-US" sz="1600">
                <a:latin typeface="微软雅黑" panose="020B0503020204020204" pitchFamily="34" charset="-122"/>
                <a:ea typeface="微软雅黑" panose="020B0503020204020204" pitchFamily="34" charset="-122"/>
              </a:endParaRPr>
            </a:p>
          </p:txBody>
        </p:sp>
        <p:sp>
          <p:nvSpPr>
            <p:cNvPr id="53" name="Line 20"/>
            <p:cNvSpPr>
              <a:spLocks noChangeShapeType="1"/>
            </p:cNvSpPr>
            <p:nvPr/>
          </p:nvSpPr>
          <p:spPr bwMode="auto">
            <a:xfrm flipH="1">
              <a:off x="3424" y="1797"/>
              <a:ext cx="1361" cy="1089"/>
            </a:xfrm>
            <a:prstGeom prst="line">
              <a:avLst/>
            </a:prstGeom>
            <a:noFill/>
            <a:ln w="19050">
              <a:solidFill>
                <a:srgbClr val="000066"/>
              </a:solidFill>
              <a:round/>
              <a:headEnd/>
              <a:tailEnd/>
            </a:ln>
            <a:extLst>
              <a:ext uri="{909E8E84-426E-40DD-AFC4-6F175D3DCCD1}">
                <a14:hiddenFill xmlns:a14="http://schemas.microsoft.com/office/drawing/2010/main">
                  <a:noFill/>
                </a14:hiddenFill>
              </a:ext>
            </a:extLst>
          </p:spPr>
          <p:txBody>
            <a:bodyPr anchor="ctr"/>
            <a:lstStyle/>
            <a:p>
              <a:endParaRPr lang="zh-CN" altLang="en-US" sz="1600">
                <a:latin typeface="微软雅黑" panose="020B0503020204020204" pitchFamily="34" charset="-122"/>
                <a:ea typeface="微软雅黑" panose="020B0503020204020204" pitchFamily="34" charset="-122"/>
              </a:endParaRPr>
            </a:p>
          </p:txBody>
        </p:sp>
        <p:sp>
          <p:nvSpPr>
            <p:cNvPr id="54" name="Line 21"/>
            <p:cNvSpPr>
              <a:spLocks noChangeShapeType="1"/>
            </p:cNvSpPr>
            <p:nvPr/>
          </p:nvSpPr>
          <p:spPr bwMode="auto">
            <a:xfrm>
              <a:off x="3833" y="1616"/>
              <a:ext cx="0" cy="499"/>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nchor="ctr"/>
            <a:lstStyle/>
            <a:p>
              <a:endParaRPr lang="zh-CN" altLang="en-US" sz="1600">
                <a:latin typeface="微软雅黑" panose="020B0503020204020204" pitchFamily="34" charset="-122"/>
                <a:ea typeface="微软雅黑" panose="020B0503020204020204" pitchFamily="34" charset="-122"/>
              </a:endParaRPr>
            </a:p>
          </p:txBody>
        </p:sp>
        <p:sp>
          <p:nvSpPr>
            <p:cNvPr id="55" name="Line 22"/>
            <p:cNvSpPr>
              <a:spLocks noChangeShapeType="1"/>
            </p:cNvSpPr>
            <p:nvPr/>
          </p:nvSpPr>
          <p:spPr bwMode="auto">
            <a:xfrm>
              <a:off x="3833" y="2069"/>
              <a:ext cx="0" cy="499"/>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txBody>
            <a:bodyPr anchor="ctr"/>
            <a:lstStyle/>
            <a:p>
              <a:endParaRPr lang="zh-CN" altLang="en-US" sz="1600">
                <a:latin typeface="微软雅黑" panose="020B0503020204020204" pitchFamily="34" charset="-122"/>
                <a:ea typeface="微软雅黑" panose="020B0503020204020204" pitchFamily="34" charset="-122"/>
              </a:endParaRPr>
            </a:p>
          </p:txBody>
        </p:sp>
        <p:graphicFrame>
          <p:nvGraphicFramePr>
            <p:cNvPr id="56" name="Object 23"/>
            <p:cNvGraphicFramePr>
              <a:graphicFrameLocks noChangeAspect="1"/>
            </p:cNvGraphicFramePr>
            <p:nvPr/>
          </p:nvGraphicFramePr>
          <p:xfrm>
            <a:off x="4694" y="1842"/>
            <a:ext cx="194" cy="265"/>
          </p:xfrm>
          <a:graphic>
            <a:graphicData uri="http://schemas.openxmlformats.org/presentationml/2006/ole">
              <mc:AlternateContent xmlns:mc="http://schemas.openxmlformats.org/markup-compatibility/2006">
                <mc:Choice xmlns:v="urn:schemas-microsoft-com:vml" Requires="v">
                  <p:oleObj spid="_x0000_s169802" name="Equation" r:id="rId15" imgW="165028" imgH="228501" progId="Equation.DSMT4">
                    <p:embed/>
                  </p:oleObj>
                </mc:Choice>
                <mc:Fallback>
                  <p:oleObj name="Equation" r:id="rId15" imgW="165028" imgH="228501" progId="Equation.DSMT4">
                    <p:embed/>
                    <p:pic>
                      <p:nvPicPr>
                        <p:cNvPr id="52238"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94" y="1842"/>
                          <a:ext cx="194"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24"/>
            <p:cNvGraphicFramePr>
              <a:graphicFrameLocks noChangeAspect="1"/>
            </p:cNvGraphicFramePr>
            <p:nvPr/>
          </p:nvGraphicFramePr>
          <p:xfrm>
            <a:off x="4422" y="1117"/>
            <a:ext cx="214" cy="272"/>
          </p:xfrm>
          <a:graphic>
            <a:graphicData uri="http://schemas.openxmlformats.org/presentationml/2006/ole">
              <mc:AlternateContent xmlns:mc="http://schemas.openxmlformats.org/markup-compatibility/2006">
                <mc:Choice xmlns:v="urn:schemas-microsoft-com:vml" Requires="v">
                  <p:oleObj spid="_x0000_s169803" name="Equation" r:id="rId17" imgW="177646" imgH="228402" progId="Equation.DSMT4">
                    <p:embed/>
                  </p:oleObj>
                </mc:Choice>
                <mc:Fallback>
                  <p:oleObj name="Equation" r:id="rId17" imgW="177646" imgH="228402" progId="Equation.DSMT4">
                    <p:embed/>
                    <p:pic>
                      <p:nvPicPr>
                        <p:cNvPr id="52239"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22" y="1117"/>
                          <a:ext cx="21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25"/>
            <p:cNvGraphicFramePr>
              <a:graphicFrameLocks noChangeAspect="1"/>
            </p:cNvGraphicFramePr>
            <p:nvPr/>
          </p:nvGraphicFramePr>
          <p:xfrm>
            <a:off x="4649" y="1389"/>
            <a:ext cx="771" cy="242"/>
          </p:xfrm>
          <a:graphic>
            <a:graphicData uri="http://schemas.openxmlformats.org/presentationml/2006/ole">
              <mc:AlternateContent xmlns:mc="http://schemas.openxmlformats.org/markup-compatibility/2006">
                <mc:Choice xmlns:v="urn:schemas-microsoft-com:vml" Requires="v">
                  <p:oleObj spid="_x0000_s169804" name="Equation" r:id="rId19" imgW="647419" imgH="203112" progId="Equation.DSMT4">
                    <p:embed/>
                  </p:oleObj>
                </mc:Choice>
                <mc:Fallback>
                  <p:oleObj name="Equation" r:id="rId19" imgW="647419" imgH="203112" progId="Equation.DSMT4">
                    <p:embed/>
                    <p:pic>
                      <p:nvPicPr>
                        <p:cNvPr id="5224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49" y="1389"/>
                          <a:ext cx="77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9" name="Object 11"/>
          <p:cNvGraphicFramePr>
            <a:graphicFrameLocks noChangeAspect="1"/>
          </p:cNvGraphicFramePr>
          <p:nvPr>
            <p:extLst>
              <p:ext uri="{D42A27DB-BD31-4B8C-83A1-F6EECF244321}">
                <p14:modId xmlns:p14="http://schemas.microsoft.com/office/powerpoint/2010/main" val="1010946839"/>
              </p:ext>
            </p:extLst>
          </p:nvPr>
        </p:nvGraphicFramePr>
        <p:xfrm>
          <a:off x="5879383" y="5869892"/>
          <a:ext cx="307975" cy="420688"/>
        </p:xfrm>
        <a:graphic>
          <a:graphicData uri="http://schemas.openxmlformats.org/presentationml/2006/ole">
            <mc:AlternateContent xmlns:mc="http://schemas.openxmlformats.org/markup-compatibility/2006">
              <mc:Choice xmlns:v="urn:schemas-microsoft-com:vml" Requires="v">
                <p:oleObj spid="_x0000_s169805" name="Equation" r:id="rId21" imgW="164880" imgH="228600" progId="Equation.DSMT4">
                  <p:embed/>
                </p:oleObj>
              </mc:Choice>
              <mc:Fallback>
                <p:oleObj name="Equation" r:id="rId21" imgW="164880" imgH="228600" progId="Equation.DSMT4">
                  <p:embed/>
                  <p:pic>
                    <p:nvPicPr>
                      <p:cNvPr id="29" name="Object 11"/>
                      <p:cNvPicPr>
                        <a:picLocks noChangeAspect="1" noChangeArrowheads="1"/>
                      </p:cNvPicPr>
                      <p:nvPr/>
                    </p:nvPicPr>
                    <p:blipFill>
                      <a:blip r:embed="rId12"/>
                      <a:srcRect/>
                      <a:stretch>
                        <a:fillRect/>
                      </a:stretch>
                    </p:blipFill>
                    <p:spPr bwMode="auto">
                      <a:xfrm>
                        <a:off x="5879383" y="5869892"/>
                        <a:ext cx="307975"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12"/>
          <p:cNvGraphicFramePr>
            <a:graphicFrameLocks noChangeAspect="1"/>
          </p:cNvGraphicFramePr>
          <p:nvPr>
            <p:extLst>
              <p:ext uri="{D42A27DB-BD31-4B8C-83A1-F6EECF244321}">
                <p14:modId xmlns:p14="http://schemas.microsoft.com/office/powerpoint/2010/main" val="2823998990"/>
              </p:ext>
            </p:extLst>
          </p:nvPr>
        </p:nvGraphicFramePr>
        <p:xfrm>
          <a:off x="6588995" y="5858779"/>
          <a:ext cx="339725" cy="431800"/>
        </p:xfrm>
        <a:graphic>
          <a:graphicData uri="http://schemas.openxmlformats.org/presentationml/2006/ole">
            <mc:AlternateContent xmlns:mc="http://schemas.openxmlformats.org/markup-compatibility/2006">
              <mc:Choice xmlns:v="urn:schemas-microsoft-com:vml" Requires="v">
                <p:oleObj spid="_x0000_s169806" name="Equation" r:id="rId22" imgW="177480" imgH="228600" progId="Equation.DSMT4">
                  <p:embed/>
                </p:oleObj>
              </mc:Choice>
              <mc:Fallback>
                <p:oleObj name="Equation" r:id="rId22" imgW="177480" imgH="228600" progId="Equation.DSMT4">
                  <p:embed/>
                  <p:pic>
                    <p:nvPicPr>
                      <p:cNvPr id="30" name="Object 12"/>
                      <p:cNvPicPr>
                        <a:picLocks noChangeAspect="1" noChangeArrowheads="1"/>
                      </p:cNvPicPr>
                      <p:nvPr/>
                    </p:nvPicPr>
                    <p:blipFill>
                      <a:blip r:embed="rId14"/>
                      <a:srcRect/>
                      <a:stretch>
                        <a:fillRect/>
                      </a:stretch>
                    </p:blipFill>
                    <p:spPr bwMode="auto">
                      <a:xfrm>
                        <a:off x="6588995" y="5858779"/>
                        <a:ext cx="3397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7270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ox(in)">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基本概念</a:t>
            </a:r>
            <a:endParaRPr lang="en-US" altLang="zh-CN" sz="3200" dirty="0"/>
          </a:p>
          <a:p>
            <a:pPr marL="457200" lvl="1" indent="0">
              <a:lnSpc>
                <a:spcPct val="150000"/>
              </a:lnSpc>
              <a:buNone/>
            </a:pPr>
            <a:r>
              <a:rPr lang="zh-CN" altLang="en-US" sz="2800" dirty="0"/>
              <a:t>（</a:t>
            </a:r>
            <a:r>
              <a:rPr lang="en-US" altLang="zh-CN" sz="2800" dirty="0"/>
              <a:t>3</a:t>
            </a:r>
            <a:r>
              <a:rPr lang="zh-CN" altLang="en-US" sz="2800" dirty="0"/>
              <a:t>）黑箱建模的数学描述</a:t>
            </a:r>
            <a:endParaRPr lang="en-US" altLang="zh-CN" sz="2800" dirty="0"/>
          </a:p>
          <a:p>
            <a:pPr marL="457200" lvl="1" indent="0">
              <a:lnSpc>
                <a:spcPct val="150000"/>
              </a:lnSpc>
              <a:buNone/>
            </a:pPr>
            <a:endParaRPr lang="en-US" altLang="zh-CN" sz="2400" dirty="0"/>
          </a:p>
          <a:p>
            <a:pPr marL="457200" lvl="1" indent="0">
              <a:lnSpc>
                <a:spcPct val="150000"/>
              </a:lnSpc>
              <a:buNone/>
            </a:pPr>
            <a:r>
              <a:rPr lang="zh-CN" altLang="en-US" sz="2800" dirty="0"/>
              <a:t>（</a:t>
            </a:r>
            <a:r>
              <a:rPr lang="en-US" altLang="zh-CN" sz="2800" dirty="0"/>
              <a:t>4</a:t>
            </a:r>
            <a:r>
              <a:rPr lang="zh-CN" altLang="en-US" sz="2800" dirty="0"/>
              <a:t>）黑箱建模（曲面拟合、回归）方法</a:t>
            </a:r>
          </a:p>
          <a:p>
            <a:pPr marL="914400" lvl="2" indent="0">
              <a:lnSpc>
                <a:spcPct val="150000"/>
              </a:lnSpc>
              <a:buNone/>
            </a:pPr>
            <a:endParaRPr lang="zh-CN" altLang="en-US"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5</a:t>
            </a:fld>
            <a:endParaRPr lang="zh-CN" altLang="en-US" dirty="0"/>
          </a:p>
        </p:txBody>
      </p:sp>
      <p:sp>
        <p:nvSpPr>
          <p:cNvPr id="10" name="标题 1"/>
          <p:cNvSpPr>
            <a:spLocks noGrp="1"/>
          </p:cNvSpPr>
          <p:nvPr>
            <p:ph type="title"/>
          </p:nvPr>
        </p:nvSpPr>
        <p:spPr/>
        <p:txBody>
          <a:bodyPr/>
          <a:lstStyle/>
          <a:p>
            <a:r>
              <a:rPr lang="zh-CN" altLang="en-US" dirty="0"/>
              <a:t>黑箱建模</a:t>
            </a:r>
          </a:p>
        </p:txBody>
      </p:sp>
      <p:cxnSp>
        <p:nvCxnSpPr>
          <p:cNvPr id="7" name="直接连接符 6"/>
          <p:cNvCxnSpPr>
            <a:stCxn id="10" idx="3"/>
          </p:cNvCxnSpPr>
          <p:nvPr/>
        </p:nvCxnSpPr>
        <p:spPr>
          <a:xfrm>
            <a:off x="3260725" y="500857"/>
            <a:ext cx="50831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2" name="Group 26"/>
          <p:cNvGrpSpPr>
            <a:grpSpLocks/>
          </p:cNvGrpSpPr>
          <p:nvPr/>
        </p:nvGrpSpPr>
        <p:grpSpPr bwMode="auto">
          <a:xfrm>
            <a:off x="2402205" y="2064781"/>
            <a:ext cx="5553076" cy="874603"/>
            <a:chOff x="523" y="890"/>
            <a:chExt cx="3867" cy="673"/>
          </a:xfrm>
        </p:grpSpPr>
        <p:sp>
          <p:nvSpPr>
            <p:cNvPr id="13" name="Rectangle 2"/>
            <p:cNvSpPr>
              <a:spLocks noChangeArrowheads="1"/>
            </p:cNvSpPr>
            <p:nvPr/>
          </p:nvSpPr>
          <p:spPr bwMode="black">
            <a:xfrm>
              <a:off x="2883" y="981"/>
              <a:ext cx="768" cy="48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nvGrpSpPr>
            <p:cNvPr id="14" name="Group 3"/>
            <p:cNvGrpSpPr>
              <a:grpSpLocks/>
            </p:cNvGrpSpPr>
            <p:nvPr/>
          </p:nvGrpSpPr>
          <p:grpSpPr bwMode="auto">
            <a:xfrm>
              <a:off x="523" y="890"/>
              <a:ext cx="3867" cy="673"/>
              <a:chOff x="1219" y="530"/>
              <a:chExt cx="4107" cy="860"/>
            </a:xfrm>
          </p:grpSpPr>
          <p:graphicFrame>
            <p:nvGraphicFramePr>
              <p:cNvPr id="15" name="Object 4"/>
              <p:cNvGraphicFramePr>
                <a:graphicFrameLocks/>
              </p:cNvGraphicFramePr>
              <p:nvPr>
                <p:extLst>
                  <p:ext uri="{D42A27DB-BD31-4B8C-83A1-F6EECF244321}">
                    <p14:modId xmlns:p14="http://schemas.microsoft.com/office/powerpoint/2010/main" val="2815589573"/>
                  </p:ext>
                </p:extLst>
              </p:nvPr>
            </p:nvGraphicFramePr>
            <p:xfrm>
              <a:off x="1219" y="530"/>
              <a:ext cx="2219" cy="860"/>
            </p:xfrm>
            <a:graphic>
              <a:graphicData uri="http://schemas.openxmlformats.org/presentationml/2006/ole">
                <mc:AlternateContent xmlns:mc="http://schemas.openxmlformats.org/markup-compatibility/2006">
                  <mc:Choice xmlns:v="urn:schemas-microsoft-com:vml" Requires="v">
                    <p:oleObj spid="_x0000_s284691" name="Equation" r:id="rId3" imgW="1028520" imgH="279360" progId="Equation.DSMT4">
                      <p:embed/>
                    </p:oleObj>
                  </mc:Choice>
                  <mc:Fallback>
                    <p:oleObj name="Equation" r:id="rId3" imgW="1028520" imgH="279360" progId="Equation.DSMT4">
                      <p:embed/>
                      <p:pic>
                        <p:nvPicPr>
                          <p:cNvPr id="7185" name="Object 4"/>
                          <p:cNvPicPr>
                            <a:picLocks noChangeArrowheads="1"/>
                          </p:cNvPicPr>
                          <p:nvPr/>
                        </p:nvPicPr>
                        <p:blipFill>
                          <a:blip r:embed="rId4"/>
                          <a:srcRect/>
                          <a:stretch>
                            <a:fillRect/>
                          </a:stretch>
                        </p:blipFill>
                        <p:spPr bwMode="black">
                          <a:xfrm>
                            <a:off x="1219" y="530"/>
                            <a:ext cx="2219" cy="8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5"/>
              <p:cNvGraphicFramePr>
                <a:graphicFrameLocks/>
              </p:cNvGraphicFramePr>
              <p:nvPr>
                <p:extLst>
                  <p:ext uri="{D42A27DB-BD31-4B8C-83A1-F6EECF244321}">
                    <p14:modId xmlns:p14="http://schemas.microsoft.com/office/powerpoint/2010/main" val="1542837376"/>
                  </p:ext>
                </p:extLst>
              </p:nvPr>
            </p:nvGraphicFramePr>
            <p:xfrm>
              <a:off x="4829" y="728"/>
              <a:ext cx="497" cy="451"/>
            </p:xfrm>
            <a:graphic>
              <a:graphicData uri="http://schemas.openxmlformats.org/presentationml/2006/ole">
                <mc:AlternateContent xmlns:mc="http://schemas.openxmlformats.org/markup-compatibility/2006">
                  <mc:Choice xmlns:v="urn:schemas-microsoft-com:vml" Requires="v">
                    <p:oleObj spid="_x0000_s284692" name="Equation" r:id="rId5" imgW="139680" imgH="164880" progId="Equation.DSMT4">
                      <p:embed/>
                    </p:oleObj>
                  </mc:Choice>
                  <mc:Fallback>
                    <p:oleObj name="Equation" r:id="rId5" imgW="139680" imgH="164880" progId="Equation.DSMT4">
                      <p:embed/>
                      <p:pic>
                        <p:nvPicPr>
                          <p:cNvPr id="7186" name="Object 5"/>
                          <p:cNvPicPr>
                            <a:picLocks noChangeArrowheads="1"/>
                          </p:cNvPicPr>
                          <p:nvPr/>
                        </p:nvPicPr>
                        <p:blipFill>
                          <a:blip r:embed="rId6"/>
                          <a:srcRect/>
                          <a:stretch>
                            <a:fillRect/>
                          </a:stretch>
                        </p:blipFill>
                        <p:spPr bwMode="black">
                          <a:xfrm>
                            <a:off x="4829" y="728"/>
                            <a:ext cx="497" cy="451"/>
                          </a:xfrm>
                          <a:prstGeom prst="rect">
                            <a:avLst/>
                          </a:prstGeom>
                          <a:noFill/>
                          <a:ln>
                            <a:noFill/>
                          </a:ln>
                          <a:effectLst/>
                        </p:spPr>
                      </p:pic>
                    </p:oleObj>
                  </mc:Fallback>
                </mc:AlternateContent>
              </a:graphicData>
            </a:graphic>
          </p:graphicFrame>
          <p:graphicFrame>
            <p:nvGraphicFramePr>
              <p:cNvPr id="17" name="Object 6"/>
              <p:cNvGraphicFramePr>
                <a:graphicFrameLocks/>
              </p:cNvGraphicFramePr>
              <p:nvPr>
                <p:extLst>
                  <p:ext uri="{D42A27DB-BD31-4B8C-83A1-F6EECF244321}">
                    <p14:modId xmlns:p14="http://schemas.microsoft.com/office/powerpoint/2010/main" val="1382499321"/>
                  </p:ext>
                </p:extLst>
              </p:nvPr>
            </p:nvGraphicFramePr>
            <p:xfrm>
              <a:off x="3779" y="792"/>
              <a:ext cx="652" cy="409"/>
            </p:xfrm>
            <a:graphic>
              <a:graphicData uri="http://schemas.openxmlformats.org/presentationml/2006/ole">
                <mc:AlternateContent xmlns:mc="http://schemas.openxmlformats.org/markup-compatibility/2006">
                  <mc:Choice xmlns:v="urn:schemas-microsoft-com:vml" Requires="v">
                    <p:oleObj spid="_x0000_s284693" name="Equation" r:id="rId7" imgW="368280" imgH="203040" progId="Equation.DSMT4">
                      <p:embed/>
                    </p:oleObj>
                  </mc:Choice>
                  <mc:Fallback>
                    <p:oleObj name="Equation" r:id="rId7" imgW="368280" imgH="203040" progId="Equation.DSMT4">
                      <p:embed/>
                      <p:pic>
                        <p:nvPicPr>
                          <p:cNvPr id="7187" name="Object 6"/>
                          <p:cNvPicPr>
                            <a:picLocks noChangeArrowheads="1"/>
                          </p:cNvPicPr>
                          <p:nvPr/>
                        </p:nvPicPr>
                        <p:blipFill>
                          <a:blip r:embed="rId8"/>
                          <a:srcRect/>
                          <a:stretch>
                            <a:fillRect/>
                          </a:stretch>
                        </p:blipFill>
                        <p:spPr bwMode="black">
                          <a:xfrm>
                            <a:off x="3779" y="792"/>
                            <a:ext cx="652" cy="409"/>
                          </a:xfrm>
                          <a:prstGeom prst="rect">
                            <a:avLst/>
                          </a:prstGeom>
                          <a:noFill/>
                          <a:ln>
                            <a:noFill/>
                          </a:ln>
                          <a:effectLst/>
                        </p:spPr>
                      </p:pic>
                    </p:oleObj>
                  </mc:Fallback>
                </mc:AlternateContent>
              </a:graphicData>
            </a:graphic>
          </p:graphicFrame>
          <p:sp>
            <p:nvSpPr>
              <p:cNvPr id="18" name="Line 7"/>
              <p:cNvSpPr>
                <a:spLocks noChangeShapeType="1"/>
              </p:cNvSpPr>
              <p:nvPr/>
            </p:nvSpPr>
            <p:spPr bwMode="black">
              <a:xfrm>
                <a:off x="3360" y="960"/>
                <a:ext cx="336"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9" name="Line 8"/>
              <p:cNvSpPr>
                <a:spLocks noChangeShapeType="1"/>
              </p:cNvSpPr>
              <p:nvPr/>
            </p:nvSpPr>
            <p:spPr bwMode="black">
              <a:xfrm>
                <a:off x="4560" y="960"/>
                <a:ext cx="336"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0" name="Group 25"/>
          <p:cNvGrpSpPr>
            <a:grpSpLocks/>
          </p:cNvGrpSpPr>
          <p:nvPr/>
        </p:nvGrpSpPr>
        <p:grpSpPr bwMode="auto">
          <a:xfrm>
            <a:off x="2129156" y="3665517"/>
            <a:ext cx="6444961" cy="2490788"/>
            <a:chOff x="385" y="2160"/>
            <a:chExt cx="3670" cy="1569"/>
          </a:xfrm>
        </p:grpSpPr>
        <p:sp>
          <p:nvSpPr>
            <p:cNvPr id="21" name="Rectangle 11"/>
            <p:cNvSpPr>
              <a:spLocks noChangeArrowheads="1"/>
            </p:cNvSpPr>
            <p:nvPr/>
          </p:nvSpPr>
          <p:spPr bwMode="black">
            <a:xfrm>
              <a:off x="385" y="2160"/>
              <a:ext cx="28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marL="457200" indent="-457200">
                <a:spcBef>
                  <a:spcPct val="50000"/>
                </a:spcBef>
                <a:buFont typeface="Arial" panose="020B0604020202020204" pitchFamily="34" charset="0"/>
                <a:buChar char="•"/>
              </a:pPr>
              <a:r>
                <a:rPr kumimoji="1" lang="zh-CN" altLang="en-US" sz="2400" b="0" dirty="0">
                  <a:latin typeface="微软雅黑" panose="020B0503020204020204" pitchFamily="34" charset="-122"/>
                  <a:ea typeface="微软雅黑" panose="020B0503020204020204" pitchFamily="34" charset="-122"/>
                </a:rPr>
                <a:t>选择由待定参数决定的一类函数</a:t>
              </a:r>
            </a:p>
          </p:txBody>
        </p:sp>
        <p:graphicFrame>
          <p:nvGraphicFramePr>
            <p:cNvPr id="22" name="Object 12"/>
            <p:cNvGraphicFramePr>
              <a:graphicFrameLocks/>
            </p:cNvGraphicFramePr>
            <p:nvPr>
              <p:extLst>
                <p:ext uri="{D42A27DB-BD31-4B8C-83A1-F6EECF244321}">
                  <p14:modId xmlns:p14="http://schemas.microsoft.com/office/powerpoint/2010/main" val="2944067012"/>
                </p:ext>
              </p:extLst>
            </p:nvPr>
          </p:nvGraphicFramePr>
          <p:xfrm>
            <a:off x="3478" y="2184"/>
            <a:ext cx="577" cy="332"/>
          </p:xfrm>
          <a:graphic>
            <a:graphicData uri="http://schemas.openxmlformats.org/presentationml/2006/ole">
              <mc:AlternateContent xmlns:mc="http://schemas.openxmlformats.org/markup-compatibility/2006">
                <mc:Choice xmlns:v="urn:schemas-microsoft-com:vml" Requires="v">
                  <p:oleObj spid="_x0000_s284694" name="Equation" r:id="rId9" imgW="507960" imgH="203040" progId="Equation.DSMT4">
                    <p:embed/>
                  </p:oleObj>
                </mc:Choice>
                <mc:Fallback>
                  <p:oleObj name="Equation" r:id="rId9" imgW="507960" imgH="203040" progId="Equation.DSMT4">
                    <p:embed/>
                    <p:pic>
                      <p:nvPicPr>
                        <p:cNvPr id="7176" name="Object 12"/>
                        <p:cNvPicPr>
                          <a:picLocks noChangeArrowheads="1"/>
                        </p:cNvPicPr>
                        <p:nvPr/>
                      </p:nvPicPr>
                      <p:blipFill>
                        <a:blip r:embed="rId10"/>
                        <a:srcRect/>
                        <a:stretch>
                          <a:fillRect/>
                        </a:stretch>
                      </p:blipFill>
                      <p:spPr bwMode="black">
                        <a:xfrm>
                          <a:off x="3478" y="2184"/>
                          <a:ext cx="577" cy="332"/>
                        </a:xfrm>
                        <a:prstGeom prst="rect">
                          <a:avLst/>
                        </a:prstGeom>
                        <a:noFill/>
                        <a:ln>
                          <a:noFill/>
                        </a:ln>
                        <a:effectLst/>
                      </p:spPr>
                    </p:pic>
                  </p:oleObj>
                </mc:Fallback>
              </mc:AlternateContent>
            </a:graphicData>
          </a:graphic>
        </p:graphicFrame>
        <p:sp>
          <p:nvSpPr>
            <p:cNvPr id="23" name="Rectangle 14"/>
            <p:cNvSpPr>
              <a:spLocks noChangeArrowheads="1"/>
            </p:cNvSpPr>
            <p:nvPr/>
          </p:nvSpPr>
          <p:spPr bwMode="black">
            <a:xfrm>
              <a:off x="385" y="2591"/>
              <a:ext cx="14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marL="457200" indent="-457200">
                <a:spcBef>
                  <a:spcPct val="50000"/>
                </a:spcBef>
                <a:buFont typeface="Arial" panose="020B0604020202020204" pitchFamily="34" charset="0"/>
                <a:buChar char="•"/>
              </a:pPr>
              <a:r>
                <a:rPr kumimoji="1" lang="zh-CN" altLang="en-US" sz="2400" b="0" dirty="0">
                  <a:latin typeface="微软雅黑" panose="020B0503020204020204" pitchFamily="34" charset="-122"/>
                  <a:ea typeface="微软雅黑" panose="020B0503020204020204" pitchFamily="34" charset="-122"/>
                </a:rPr>
                <a:t>获取样本数据</a:t>
              </a:r>
            </a:p>
          </p:txBody>
        </p:sp>
        <p:graphicFrame>
          <p:nvGraphicFramePr>
            <p:cNvPr id="24" name="Object 15"/>
            <p:cNvGraphicFramePr>
              <a:graphicFrameLocks/>
            </p:cNvGraphicFramePr>
            <p:nvPr>
              <p:extLst>
                <p:ext uri="{D42A27DB-BD31-4B8C-83A1-F6EECF244321}">
                  <p14:modId xmlns:p14="http://schemas.microsoft.com/office/powerpoint/2010/main" val="839592411"/>
                </p:ext>
              </p:extLst>
            </p:nvPr>
          </p:nvGraphicFramePr>
          <p:xfrm>
            <a:off x="1982" y="2545"/>
            <a:ext cx="1624" cy="381"/>
          </p:xfrm>
          <a:graphic>
            <a:graphicData uri="http://schemas.openxmlformats.org/presentationml/2006/ole">
              <mc:AlternateContent xmlns:mc="http://schemas.openxmlformats.org/markup-compatibility/2006">
                <mc:Choice xmlns:v="urn:schemas-microsoft-com:vml" Requires="v">
                  <p:oleObj spid="_x0000_s284695" name="Equation" r:id="rId11" imgW="1244520" imgH="203040" progId="Equation.DSMT4">
                    <p:embed/>
                  </p:oleObj>
                </mc:Choice>
                <mc:Fallback>
                  <p:oleObj name="Equation" r:id="rId11" imgW="1244520" imgH="203040" progId="Equation.DSMT4">
                    <p:embed/>
                    <p:pic>
                      <p:nvPicPr>
                        <p:cNvPr id="7178" name="Object 15"/>
                        <p:cNvPicPr>
                          <a:picLocks noChangeArrowheads="1"/>
                        </p:cNvPicPr>
                        <p:nvPr/>
                      </p:nvPicPr>
                      <p:blipFill>
                        <a:blip r:embed="rId12"/>
                        <a:srcRect/>
                        <a:stretch>
                          <a:fillRect/>
                        </a:stretch>
                      </p:blipFill>
                      <p:spPr bwMode="black">
                        <a:xfrm>
                          <a:off x="1982" y="2545"/>
                          <a:ext cx="1624" cy="381"/>
                        </a:xfrm>
                        <a:prstGeom prst="rect">
                          <a:avLst/>
                        </a:prstGeom>
                        <a:noFill/>
                        <a:ln>
                          <a:noFill/>
                        </a:ln>
                        <a:effectLst/>
                      </p:spPr>
                    </p:pic>
                  </p:oleObj>
                </mc:Fallback>
              </mc:AlternateContent>
            </a:graphicData>
          </a:graphic>
        </p:graphicFrame>
        <p:sp>
          <p:nvSpPr>
            <p:cNvPr id="25" name="Rectangle 17"/>
            <p:cNvSpPr>
              <a:spLocks noChangeArrowheads="1"/>
            </p:cNvSpPr>
            <p:nvPr/>
          </p:nvSpPr>
          <p:spPr bwMode="black">
            <a:xfrm>
              <a:off x="385" y="2960"/>
              <a:ext cx="13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marL="342900" indent="-342900">
                <a:spcBef>
                  <a:spcPct val="50000"/>
                </a:spcBef>
                <a:buFont typeface="Arial" panose="020B0604020202020204" pitchFamily="34" charset="0"/>
                <a:buChar char="•"/>
              </a:pPr>
              <a:r>
                <a:rPr kumimoji="1" lang="zh-CN" altLang="en-US" sz="2400" b="0" dirty="0">
                  <a:latin typeface="微软雅黑" panose="020B0503020204020204" pitchFamily="34" charset="-122"/>
                  <a:ea typeface="微软雅黑" panose="020B0503020204020204" pitchFamily="34" charset="-122"/>
                </a:rPr>
                <a:t>拟合样本数据</a:t>
              </a:r>
            </a:p>
          </p:txBody>
        </p:sp>
        <p:graphicFrame>
          <p:nvGraphicFramePr>
            <p:cNvPr id="26" name="Object 18"/>
            <p:cNvGraphicFramePr>
              <a:graphicFrameLocks/>
            </p:cNvGraphicFramePr>
            <p:nvPr>
              <p:extLst>
                <p:ext uri="{D42A27DB-BD31-4B8C-83A1-F6EECF244321}">
                  <p14:modId xmlns:p14="http://schemas.microsoft.com/office/powerpoint/2010/main" val="3594011240"/>
                </p:ext>
              </p:extLst>
            </p:nvPr>
          </p:nvGraphicFramePr>
          <p:xfrm>
            <a:off x="1883" y="2905"/>
            <a:ext cx="1858" cy="530"/>
          </p:xfrm>
          <a:graphic>
            <a:graphicData uri="http://schemas.openxmlformats.org/presentationml/2006/ole">
              <mc:AlternateContent xmlns:mc="http://schemas.openxmlformats.org/markup-compatibility/2006">
                <mc:Choice xmlns:v="urn:schemas-microsoft-com:vml" Requires="v">
                  <p:oleObj spid="_x0000_s284696" name="Equation" r:id="rId13" imgW="1663560" imgH="368280" progId="Equation.DSMT4">
                    <p:embed/>
                  </p:oleObj>
                </mc:Choice>
                <mc:Fallback>
                  <p:oleObj name="Equation" r:id="rId13" imgW="1663560" imgH="368280" progId="Equation.DSMT4">
                    <p:embed/>
                    <p:pic>
                      <p:nvPicPr>
                        <p:cNvPr id="7180" name="Object 18"/>
                        <p:cNvPicPr>
                          <a:picLocks noChangeArrowheads="1"/>
                        </p:cNvPicPr>
                        <p:nvPr/>
                      </p:nvPicPr>
                      <p:blipFill>
                        <a:blip r:embed="rId14"/>
                        <a:srcRect/>
                        <a:stretch>
                          <a:fillRect/>
                        </a:stretch>
                      </p:blipFill>
                      <p:spPr bwMode="black">
                        <a:xfrm>
                          <a:off x="1883" y="2905"/>
                          <a:ext cx="1858" cy="530"/>
                        </a:xfrm>
                        <a:prstGeom prst="rect">
                          <a:avLst/>
                        </a:prstGeom>
                        <a:noFill/>
                        <a:ln>
                          <a:noFill/>
                        </a:ln>
                        <a:effectLst/>
                      </p:spPr>
                    </p:pic>
                  </p:oleObj>
                </mc:Fallback>
              </mc:AlternateContent>
            </a:graphicData>
          </a:graphic>
        </p:graphicFrame>
        <p:graphicFrame>
          <p:nvGraphicFramePr>
            <p:cNvPr id="27" name="Object 20"/>
            <p:cNvGraphicFramePr>
              <a:graphicFrameLocks/>
            </p:cNvGraphicFramePr>
            <p:nvPr>
              <p:extLst>
                <p:ext uri="{D42A27DB-BD31-4B8C-83A1-F6EECF244321}">
                  <p14:modId xmlns:p14="http://schemas.microsoft.com/office/powerpoint/2010/main" val="2083858188"/>
                </p:ext>
              </p:extLst>
            </p:nvPr>
          </p:nvGraphicFramePr>
          <p:xfrm>
            <a:off x="1955" y="3274"/>
            <a:ext cx="1042" cy="455"/>
          </p:xfrm>
          <a:graphic>
            <a:graphicData uri="http://schemas.openxmlformats.org/presentationml/2006/ole">
              <mc:AlternateContent xmlns:mc="http://schemas.openxmlformats.org/markup-compatibility/2006">
                <mc:Choice xmlns:v="urn:schemas-microsoft-com:vml" Requires="v">
                  <p:oleObj spid="_x0000_s284697" name="Equation" r:id="rId15" imgW="749160" imgH="241200" progId="Equation.DSMT4">
                    <p:embed/>
                  </p:oleObj>
                </mc:Choice>
                <mc:Fallback>
                  <p:oleObj name="Equation" r:id="rId15" imgW="749160" imgH="241200" progId="Equation.DSMT4">
                    <p:embed/>
                    <p:pic>
                      <p:nvPicPr>
                        <p:cNvPr id="7181" name="Object 20"/>
                        <p:cNvPicPr>
                          <a:picLocks noChangeArrowheads="1"/>
                        </p:cNvPicPr>
                        <p:nvPr/>
                      </p:nvPicPr>
                      <p:blipFill>
                        <a:blip r:embed="rId16"/>
                        <a:srcRect/>
                        <a:stretch>
                          <a:fillRect/>
                        </a:stretch>
                      </p:blipFill>
                      <p:spPr bwMode="black">
                        <a:xfrm>
                          <a:off x="1955" y="3274"/>
                          <a:ext cx="1042" cy="455"/>
                        </a:xfrm>
                        <a:prstGeom prst="rect">
                          <a:avLst/>
                        </a:prstGeom>
                        <a:noFill/>
                        <a:ln>
                          <a:noFill/>
                        </a:ln>
                        <a:effectLst/>
                      </p:spPr>
                    </p:pic>
                  </p:oleObj>
                </mc:Fallback>
              </mc:AlternateContent>
            </a:graphicData>
          </a:graphic>
        </p:graphicFrame>
        <p:sp>
          <p:nvSpPr>
            <p:cNvPr id="28" name="Rectangle 21"/>
            <p:cNvSpPr>
              <a:spLocks noChangeArrowheads="1"/>
            </p:cNvSpPr>
            <p:nvPr/>
          </p:nvSpPr>
          <p:spPr bwMode="black">
            <a:xfrm>
              <a:off x="385" y="3363"/>
              <a:ext cx="13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marL="342900" indent="-342900">
                <a:spcBef>
                  <a:spcPct val="50000"/>
                </a:spcBef>
                <a:buFont typeface="Arial" panose="020B0604020202020204" pitchFamily="34" charset="0"/>
                <a:buChar char="•"/>
              </a:pPr>
              <a:r>
                <a:rPr kumimoji="1" lang="zh-CN" altLang="en-US" sz="2400" b="0" dirty="0">
                  <a:latin typeface="微软雅黑" panose="020B0503020204020204" pitchFamily="34" charset="-122"/>
                  <a:ea typeface="微软雅黑" panose="020B0503020204020204" pitchFamily="34" charset="-122"/>
                </a:rPr>
                <a:t>获得经验模型</a:t>
              </a:r>
            </a:p>
          </p:txBody>
        </p:sp>
      </p:grpSp>
    </p:spTree>
    <p:extLst>
      <p:ext uri="{BB962C8B-B14F-4D97-AF65-F5344CB8AC3E}">
        <p14:creationId xmlns:p14="http://schemas.microsoft.com/office/powerpoint/2010/main" val="5085858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一元线性回归</a:t>
            </a:r>
            <a:endParaRPr lang="en-US" altLang="zh-CN" sz="2800" dirty="0"/>
          </a:p>
          <a:p>
            <a:pPr marL="457200" lvl="1" indent="0">
              <a:lnSpc>
                <a:spcPct val="150000"/>
              </a:lnSpc>
              <a:buNone/>
            </a:pPr>
            <a:r>
              <a:rPr lang="zh-CN" altLang="en-US" sz="2800" dirty="0"/>
              <a:t>（</a:t>
            </a:r>
            <a:r>
              <a:rPr lang="en-US" altLang="zh-CN" sz="2800" dirty="0"/>
              <a:t>4</a:t>
            </a:r>
            <a:r>
              <a:rPr lang="zh-CN" altLang="en-US" sz="2800" dirty="0"/>
              <a:t>）一元线性回归的步骤</a:t>
            </a:r>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50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1" name="Rectangle 4"/>
          <p:cNvSpPr>
            <a:spLocks noChangeArrowheads="1"/>
          </p:cNvSpPr>
          <p:nvPr/>
        </p:nvSpPr>
        <p:spPr bwMode="auto">
          <a:xfrm>
            <a:off x="2984065" y="2066425"/>
            <a:ext cx="7559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a:latin typeface="微软雅黑" panose="020B0503020204020204" pitchFamily="34" charset="-122"/>
                <a:ea typeface="微软雅黑" panose="020B0503020204020204" pitchFamily="34" charset="-122"/>
              </a:rPr>
              <a:t>① </a:t>
            </a:r>
            <a:r>
              <a:rPr kumimoji="1" lang="zh-CN" altLang="en-US" b="0">
                <a:latin typeface="微软雅黑" panose="020B0503020204020204" pitchFamily="34" charset="-122"/>
                <a:ea typeface="微软雅黑" panose="020B0503020204020204" pitchFamily="34" charset="-122"/>
              </a:rPr>
              <a:t>数据平移和归一化压缩变换，得到新变量</a:t>
            </a:r>
          </a:p>
        </p:txBody>
      </p:sp>
      <p:sp>
        <p:nvSpPr>
          <p:cNvPr id="32" name="Rectangle 5"/>
          <p:cNvSpPr>
            <a:spLocks noChangeArrowheads="1"/>
          </p:cNvSpPr>
          <p:nvPr/>
        </p:nvSpPr>
        <p:spPr bwMode="auto">
          <a:xfrm>
            <a:off x="2985653" y="2977650"/>
            <a:ext cx="7559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a:latin typeface="微软雅黑" panose="020B0503020204020204" pitchFamily="34" charset="-122"/>
                <a:ea typeface="微软雅黑" panose="020B0503020204020204" pitchFamily="34" charset="-122"/>
              </a:rPr>
              <a:t>② </a:t>
            </a:r>
            <a:r>
              <a:rPr kumimoji="1" lang="zh-CN" altLang="en-US" b="0">
                <a:latin typeface="微软雅黑" panose="020B0503020204020204" pitchFamily="34" charset="-122"/>
                <a:ea typeface="微软雅黑" panose="020B0503020204020204" pitchFamily="34" charset="-122"/>
              </a:rPr>
              <a:t>计算新变量的</a:t>
            </a:r>
          </a:p>
        </p:txBody>
      </p:sp>
      <p:sp>
        <p:nvSpPr>
          <p:cNvPr id="34" name="Rectangle 6"/>
          <p:cNvSpPr>
            <a:spLocks noChangeArrowheads="1"/>
          </p:cNvSpPr>
          <p:nvPr/>
        </p:nvSpPr>
        <p:spPr bwMode="auto">
          <a:xfrm>
            <a:off x="2984065" y="3434850"/>
            <a:ext cx="7559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dirty="0">
                <a:latin typeface="微软雅黑" panose="020B0503020204020204" pitchFamily="34" charset="-122"/>
                <a:ea typeface="微软雅黑" panose="020B0503020204020204" pitchFamily="34" charset="-122"/>
              </a:rPr>
              <a:t>③ </a:t>
            </a:r>
            <a:r>
              <a:rPr kumimoji="1" lang="zh-CN" altLang="en-US" b="0" dirty="0">
                <a:latin typeface="微软雅黑" panose="020B0503020204020204" pitchFamily="34" charset="-122"/>
                <a:ea typeface="微软雅黑" panose="020B0503020204020204" pitchFamily="34" charset="-122"/>
              </a:rPr>
              <a:t>带回原变量，得到 </a:t>
            </a:r>
            <a:r>
              <a:rPr kumimoji="1" lang="en-US" altLang="zh-CN" b="0" dirty="0">
                <a:latin typeface="微软雅黑" panose="020B0503020204020204" pitchFamily="34" charset="-122"/>
                <a:ea typeface="微软雅黑" panose="020B0503020204020204" pitchFamily="34" charset="-122"/>
              </a:rPr>
              <a:t>x </a:t>
            </a:r>
            <a:r>
              <a:rPr kumimoji="1" lang="zh-CN" altLang="en-US" b="0" dirty="0">
                <a:latin typeface="微软雅黑" panose="020B0503020204020204" pitchFamily="34" charset="-122"/>
                <a:ea typeface="微软雅黑" panose="020B0503020204020204" pitchFamily="34" charset="-122"/>
              </a:rPr>
              <a:t>和 </a:t>
            </a:r>
            <a:r>
              <a:rPr kumimoji="1" lang="en-US" altLang="zh-CN" b="0" dirty="0">
                <a:latin typeface="微软雅黑" panose="020B0503020204020204" pitchFamily="34" charset="-122"/>
                <a:ea typeface="微软雅黑" panose="020B0503020204020204" pitchFamily="34" charset="-122"/>
              </a:rPr>
              <a:t>y </a:t>
            </a:r>
            <a:r>
              <a:rPr kumimoji="1" lang="zh-CN" altLang="en-US" b="0" dirty="0">
                <a:latin typeface="微软雅黑" panose="020B0503020204020204" pitchFamily="34" charset="-122"/>
                <a:ea typeface="微软雅黑" panose="020B0503020204020204" pitchFamily="34" charset="-122"/>
              </a:rPr>
              <a:t>的回归方程</a:t>
            </a:r>
          </a:p>
        </p:txBody>
      </p:sp>
      <p:sp>
        <p:nvSpPr>
          <p:cNvPr id="35" name="Rectangle 7"/>
          <p:cNvSpPr>
            <a:spLocks noChangeArrowheads="1"/>
          </p:cNvSpPr>
          <p:nvPr/>
        </p:nvSpPr>
        <p:spPr bwMode="auto">
          <a:xfrm>
            <a:off x="2984065" y="3939675"/>
            <a:ext cx="7559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a:latin typeface="微软雅黑" panose="020B0503020204020204" pitchFamily="34" charset="-122"/>
                <a:ea typeface="微软雅黑" panose="020B0503020204020204" pitchFamily="34" charset="-122"/>
              </a:rPr>
              <a:t>④ </a:t>
            </a:r>
            <a:r>
              <a:rPr kumimoji="1" lang="zh-CN" altLang="en-US" b="0">
                <a:latin typeface="微软雅黑" panose="020B0503020204020204" pitchFamily="34" charset="-122"/>
                <a:ea typeface="微软雅黑" panose="020B0503020204020204" pitchFamily="34" charset="-122"/>
              </a:rPr>
              <a:t>按下述公式进行统计检验</a:t>
            </a:r>
          </a:p>
        </p:txBody>
      </p:sp>
      <p:sp>
        <p:nvSpPr>
          <p:cNvPr id="36" name="Rectangle 8"/>
          <p:cNvSpPr>
            <a:spLocks noChangeArrowheads="1"/>
          </p:cNvSpPr>
          <p:nvPr/>
        </p:nvSpPr>
        <p:spPr bwMode="auto">
          <a:xfrm>
            <a:off x="2984065" y="5811337"/>
            <a:ext cx="7559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a:latin typeface="微软雅黑" panose="020B0503020204020204" pitchFamily="34" charset="-122"/>
                <a:ea typeface="微软雅黑" panose="020B0503020204020204" pitchFamily="34" charset="-122"/>
              </a:rPr>
              <a:t>⑤ </a:t>
            </a:r>
            <a:r>
              <a:rPr kumimoji="1" lang="zh-CN" altLang="en-US" b="0">
                <a:latin typeface="微软雅黑" panose="020B0503020204020204" pitchFamily="34" charset="-122"/>
                <a:ea typeface="微软雅黑" panose="020B0503020204020204" pitchFamily="34" charset="-122"/>
              </a:rPr>
              <a:t>求置信区间，对回归直线进行预测。</a:t>
            </a:r>
          </a:p>
        </p:txBody>
      </p:sp>
      <p:graphicFrame>
        <p:nvGraphicFramePr>
          <p:cNvPr id="37" name="Object 9"/>
          <p:cNvGraphicFramePr>
            <a:graphicFrameLocks noChangeAspect="1"/>
          </p:cNvGraphicFramePr>
          <p:nvPr>
            <p:extLst>
              <p:ext uri="{D42A27DB-BD31-4B8C-83A1-F6EECF244321}">
                <p14:modId xmlns:p14="http://schemas.microsoft.com/office/powerpoint/2010/main" val="2229797894"/>
              </p:ext>
            </p:extLst>
          </p:nvPr>
        </p:nvGraphicFramePr>
        <p:xfrm>
          <a:off x="5144653" y="2426788"/>
          <a:ext cx="2497137" cy="696913"/>
        </p:xfrm>
        <a:graphic>
          <a:graphicData uri="http://schemas.openxmlformats.org/presentationml/2006/ole">
            <mc:AlternateContent xmlns:mc="http://schemas.openxmlformats.org/markup-compatibility/2006">
              <mc:Choice xmlns:v="urn:schemas-microsoft-com:vml" Requires="v">
                <p:oleObj spid="_x0000_s179483" name="Equation" r:id="rId3" imgW="1371600" imgH="431640" progId="Equation.DSMT4">
                  <p:embed/>
                </p:oleObj>
              </mc:Choice>
              <mc:Fallback>
                <p:oleObj name="Equation" r:id="rId3" imgW="1371600" imgH="431640" progId="Equation.DSMT4">
                  <p:embed/>
                  <p:pic>
                    <p:nvPicPr>
                      <p:cNvPr id="455689" name="Object 9"/>
                      <p:cNvPicPr>
                        <a:picLocks noChangeAspect="1" noChangeArrowheads="1"/>
                      </p:cNvPicPr>
                      <p:nvPr/>
                    </p:nvPicPr>
                    <p:blipFill>
                      <a:blip r:embed="rId4"/>
                      <a:srcRect/>
                      <a:stretch>
                        <a:fillRect/>
                      </a:stretch>
                    </p:blipFill>
                    <p:spPr bwMode="auto">
                      <a:xfrm>
                        <a:off x="5144653" y="2426788"/>
                        <a:ext cx="2497137" cy="69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0"/>
          <p:cNvGraphicFramePr>
            <a:graphicFrameLocks noChangeAspect="1"/>
          </p:cNvGraphicFramePr>
          <p:nvPr>
            <p:extLst>
              <p:ext uri="{D42A27DB-BD31-4B8C-83A1-F6EECF244321}">
                <p14:modId xmlns:p14="http://schemas.microsoft.com/office/powerpoint/2010/main" val="1157119991"/>
              </p:ext>
            </p:extLst>
          </p:nvPr>
        </p:nvGraphicFramePr>
        <p:xfrm>
          <a:off x="4918424" y="3028102"/>
          <a:ext cx="5159375" cy="430212"/>
        </p:xfrm>
        <a:graphic>
          <a:graphicData uri="http://schemas.openxmlformats.org/presentationml/2006/ole">
            <mc:AlternateContent xmlns:mc="http://schemas.openxmlformats.org/markup-compatibility/2006">
              <mc:Choice xmlns:v="urn:schemas-microsoft-com:vml" Requires="v">
                <p:oleObj spid="_x0000_s179484" name="Equation" r:id="rId5" imgW="2831760" imgH="266400" progId="Equation.DSMT4">
                  <p:embed/>
                </p:oleObj>
              </mc:Choice>
              <mc:Fallback>
                <p:oleObj name="Equation" r:id="rId5" imgW="2831760" imgH="266400" progId="Equation.DSMT4">
                  <p:embed/>
                  <p:pic>
                    <p:nvPicPr>
                      <p:cNvPr id="455690" name="Object 10"/>
                      <p:cNvPicPr>
                        <a:picLocks noChangeAspect="1" noChangeArrowheads="1"/>
                      </p:cNvPicPr>
                      <p:nvPr/>
                    </p:nvPicPr>
                    <p:blipFill>
                      <a:blip r:embed="rId6"/>
                      <a:srcRect/>
                      <a:stretch>
                        <a:fillRect/>
                      </a:stretch>
                    </p:blipFill>
                    <p:spPr bwMode="auto">
                      <a:xfrm>
                        <a:off x="4918424" y="3028102"/>
                        <a:ext cx="5159375"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11"/>
          <p:cNvGraphicFramePr>
            <a:graphicFrameLocks noChangeAspect="1"/>
          </p:cNvGraphicFramePr>
          <p:nvPr>
            <p:extLst>
              <p:ext uri="{D42A27DB-BD31-4B8C-83A1-F6EECF244321}">
                <p14:modId xmlns:p14="http://schemas.microsoft.com/office/powerpoint/2010/main" val="1587850964"/>
              </p:ext>
            </p:extLst>
          </p:nvPr>
        </p:nvGraphicFramePr>
        <p:xfrm>
          <a:off x="7545498" y="3372220"/>
          <a:ext cx="2359025" cy="696912"/>
        </p:xfrm>
        <a:graphic>
          <a:graphicData uri="http://schemas.openxmlformats.org/presentationml/2006/ole">
            <mc:AlternateContent xmlns:mc="http://schemas.openxmlformats.org/markup-compatibility/2006">
              <mc:Choice xmlns:v="urn:schemas-microsoft-com:vml" Requires="v">
                <p:oleObj spid="_x0000_s179485" name="Equation" r:id="rId7" imgW="1295280" imgH="431640" progId="Equation.DSMT4">
                  <p:embed/>
                </p:oleObj>
              </mc:Choice>
              <mc:Fallback>
                <p:oleObj name="Equation" r:id="rId7" imgW="1295280" imgH="431640" progId="Equation.DSMT4">
                  <p:embed/>
                  <p:pic>
                    <p:nvPicPr>
                      <p:cNvPr id="455691" name="Object 11"/>
                      <p:cNvPicPr>
                        <a:picLocks noChangeAspect="1" noChangeArrowheads="1"/>
                      </p:cNvPicPr>
                      <p:nvPr/>
                    </p:nvPicPr>
                    <p:blipFill>
                      <a:blip r:embed="rId8"/>
                      <a:srcRect/>
                      <a:stretch>
                        <a:fillRect/>
                      </a:stretch>
                    </p:blipFill>
                    <p:spPr bwMode="auto">
                      <a:xfrm>
                        <a:off x="7545498" y="3372220"/>
                        <a:ext cx="2359025"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2"/>
          <p:cNvGraphicFramePr>
            <a:graphicFrameLocks noChangeAspect="1"/>
          </p:cNvGraphicFramePr>
          <p:nvPr>
            <p:extLst>
              <p:ext uri="{D42A27DB-BD31-4B8C-83A1-F6EECF244321}">
                <p14:modId xmlns:p14="http://schemas.microsoft.com/office/powerpoint/2010/main" val="1681974016"/>
              </p:ext>
            </p:extLst>
          </p:nvPr>
        </p:nvGraphicFramePr>
        <p:xfrm>
          <a:off x="3992128" y="4371475"/>
          <a:ext cx="2447925" cy="1498600"/>
        </p:xfrm>
        <a:graphic>
          <a:graphicData uri="http://schemas.openxmlformats.org/presentationml/2006/ole">
            <mc:AlternateContent xmlns:mc="http://schemas.openxmlformats.org/markup-compatibility/2006">
              <mc:Choice xmlns:v="urn:schemas-microsoft-com:vml" Requires="v">
                <p:oleObj spid="_x0000_s179486" name="Equation" r:id="rId9" imgW="1346040" imgH="927000" progId="Equation.DSMT4">
                  <p:embed/>
                </p:oleObj>
              </mc:Choice>
              <mc:Fallback>
                <p:oleObj name="Equation" r:id="rId9" imgW="1346040" imgH="927000" progId="Equation.DSMT4">
                  <p:embed/>
                  <p:pic>
                    <p:nvPicPr>
                      <p:cNvPr id="455692" name="Object 12"/>
                      <p:cNvPicPr>
                        <a:picLocks noChangeAspect="1" noChangeArrowheads="1"/>
                      </p:cNvPicPr>
                      <p:nvPr/>
                    </p:nvPicPr>
                    <p:blipFill>
                      <a:blip r:embed="rId10"/>
                      <a:srcRect/>
                      <a:stretch>
                        <a:fillRect/>
                      </a:stretch>
                    </p:blipFill>
                    <p:spPr bwMode="auto">
                      <a:xfrm>
                        <a:off x="3992128" y="4371475"/>
                        <a:ext cx="2447925"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3"/>
          <p:cNvGraphicFramePr>
            <a:graphicFrameLocks noChangeAspect="1"/>
          </p:cNvGraphicFramePr>
          <p:nvPr>
            <p:extLst>
              <p:ext uri="{D42A27DB-BD31-4B8C-83A1-F6EECF244321}">
                <p14:modId xmlns:p14="http://schemas.microsoft.com/office/powerpoint/2010/main" val="326428299"/>
              </p:ext>
            </p:extLst>
          </p:nvPr>
        </p:nvGraphicFramePr>
        <p:xfrm>
          <a:off x="7399044" y="5610005"/>
          <a:ext cx="2435225" cy="681037"/>
        </p:xfrm>
        <a:graphic>
          <a:graphicData uri="http://schemas.openxmlformats.org/presentationml/2006/ole">
            <mc:AlternateContent xmlns:mc="http://schemas.openxmlformats.org/markup-compatibility/2006">
              <mc:Choice xmlns:v="urn:schemas-microsoft-com:vml" Requires="v">
                <p:oleObj spid="_x0000_s179487" name="Equation" r:id="rId11" imgW="1587240" imgH="444240" progId="Equation.DSMT4">
                  <p:embed/>
                </p:oleObj>
              </mc:Choice>
              <mc:Fallback>
                <p:oleObj name="Equation" r:id="rId11" imgW="1587240" imgH="444240" progId="Equation.DSMT4">
                  <p:embed/>
                  <p:pic>
                    <p:nvPicPr>
                      <p:cNvPr id="455693" name="Object 13"/>
                      <p:cNvPicPr>
                        <a:picLocks noChangeAspect="1" noChangeArrowheads="1"/>
                      </p:cNvPicPr>
                      <p:nvPr/>
                    </p:nvPicPr>
                    <p:blipFill>
                      <a:blip r:embed="rId12"/>
                      <a:srcRect/>
                      <a:stretch>
                        <a:fillRect/>
                      </a:stretch>
                    </p:blipFill>
                    <p:spPr bwMode="auto">
                      <a:xfrm>
                        <a:off x="7399044" y="5610005"/>
                        <a:ext cx="2435225" cy="681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3002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par>
                                <p:cTn id="16" presetID="3" presetClass="entr" presetSubtype="1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blinds(horizontal)">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linds(horizontal)">
                                      <p:cBhvr>
                                        <p:cTn id="23" dur="500"/>
                                        <p:tgtEl>
                                          <p:spTgt spid="34"/>
                                        </p:tgtEl>
                                      </p:cBhvr>
                                    </p:animEffect>
                                  </p:childTnLst>
                                </p:cTn>
                              </p:par>
                              <p:par>
                                <p:cTn id="24" presetID="3" presetClass="entr" presetSubtype="1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blinds(horizontal)">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linds(horizontal)">
                                      <p:cBhvr>
                                        <p:cTn id="31" dur="500"/>
                                        <p:tgtEl>
                                          <p:spTgt spid="4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linds(horizontal)">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par>
                                <p:cTn id="40" presetID="3" presetClass="entr" presetSubtype="1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blinds(horizontal)">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一元非线性回归</a:t>
            </a:r>
            <a:endParaRPr lang="en-US" altLang="zh-CN" sz="2800" dirty="0"/>
          </a:p>
          <a:p>
            <a:pPr marL="457200" lvl="1" indent="0">
              <a:lnSpc>
                <a:spcPct val="150000"/>
              </a:lnSpc>
              <a:buNone/>
            </a:pPr>
            <a:r>
              <a:rPr lang="zh-CN" altLang="en-US" sz="2800" dirty="0"/>
              <a:t>（</a:t>
            </a:r>
            <a:r>
              <a:rPr lang="en-US" altLang="zh-CN" sz="2800" dirty="0"/>
              <a:t>1</a:t>
            </a:r>
            <a:r>
              <a:rPr lang="zh-CN" altLang="en-US" sz="2800" dirty="0"/>
              <a:t>）函数变换线性化方法</a:t>
            </a:r>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51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p:nvSpPr>
        <p:spPr bwMode="auto">
          <a:xfrm>
            <a:off x="2728761" y="2223893"/>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① </a:t>
            </a:r>
            <a:r>
              <a:rPr kumimoji="1" lang="zh-CN" altLang="en-US" sz="2400" b="0" dirty="0">
                <a:latin typeface="微软雅黑" panose="020B0503020204020204" pitchFamily="34" charset="-122"/>
                <a:ea typeface="微软雅黑" panose="020B0503020204020204" pitchFamily="34" charset="-122"/>
              </a:rPr>
              <a:t>根据机理或测点图形判断，选择一种易于线性化的非线性函数；</a:t>
            </a:r>
          </a:p>
        </p:txBody>
      </p:sp>
      <p:sp>
        <p:nvSpPr>
          <p:cNvPr id="17" name="Rectangle 6"/>
          <p:cNvSpPr>
            <a:spLocks noChangeArrowheads="1"/>
          </p:cNvSpPr>
          <p:nvPr/>
        </p:nvSpPr>
        <p:spPr bwMode="auto">
          <a:xfrm>
            <a:off x="2730348" y="3041455"/>
            <a:ext cx="8062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② </a:t>
            </a:r>
            <a:r>
              <a:rPr kumimoji="1" lang="zh-CN" altLang="en-US" sz="2400" b="0">
                <a:latin typeface="微软雅黑" panose="020B0503020204020204" pitchFamily="34" charset="-122"/>
                <a:ea typeface="微软雅黑" panose="020B0503020204020204" pitchFamily="34" charset="-122"/>
              </a:rPr>
              <a:t>将自变量和因变量通过适当的数学变换得到线性关系；</a:t>
            </a:r>
            <a:endParaRPr kumimoji="1" lang="en-US" altLang="zh-CN" sz="2400" b="0">
              <a:latin typeface="微软雅黑" panose="020B0503020204020204" pitchFamily="34" charset="-122"/>
              <a:ea typeface="微软雅黑" panose="020B0503020204020204" pitchFamily="34" charset="-122"/>
            </a:endParaRPr>
          </a:p>
        </p:txBody>
      </p:sp>
      <p:sp>
        <p:nvSpPr>
          <p:cNvPr id="18" name="Rectangle 7"/>
          <p:cNvSpPr>
            <a:spLocks noChangeArrowheads="1"/>
          </p:cNvSpPr>
          <p:nvPr/>
        </p:nvSpPr>
        <p:spPr bwMode="auto">
          <a:xfrm>
            <a:off x="2728761" y="3498655"/>
            <a:ext cx="755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③ </a:t>
            </a:r>
            <a:r>
              <a:rPr kumimoji="1" lang="zh-CN" altLang="en-US" sz="2400" b="0">
                <a:latin typeface="微软雅黑" panose="020B0503020204020204" pitchFamily="34" charset="-122"/>
                <a:ea typeface="微软雅黑" panose="020B0503020204020204" pitchFamily="34" charset="-122"/>
              </a:rPr>
              <a:t>对变换后的自变量和因变量做线性回归分析；</a:t>
            </a:r>
          </a:p>
        </p:txBody>
      </p:sp>
      <p:sp>
        <p:nvSpPr>
          <p:cNvPr id="19" name="Rectangle 8"/>
          <p:cNvSpPr>
            <a:spLocks noChangeArrowheads="1"/>
          </p:cNvSpPr>
          <p:nvPr/>
        </p:nvSpPr>
        <p:spPr bwMode="auto">
          <a:xfrm>
            <a:off x="2728761" y="4003481"/>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④ </a:t>
            </a:r>
            <a:r>
              <a:rPr kumimoji="1" lang="zh-CN" altLang="en-US" sz="2400" b="0" dirty="0">
                <a:latin typeface="微软雅黑" panose="020B0503020204020204" pitchFamily="34" charset="-122"/>
                <a:ea typeface="微软雅黑" panose="020B0503020204020204" pitchFamily="34" charset="-122"/>
              </a:rPr>
              <a:t>将得到的线性回归分析方程通过逆变换得到自变量和因变量的非线性关系。</a:t>
            </a:r>
          </a:p>
        </p:txBody>
      </p:sp>
      <p:grpSp>
        <p:nvGrpSpPr>
          <p:cNvPr id="20" name="Group 9"/>
          <p:cNvGrpSpPr>
            <a:grpSpLocks/>
          </p:cNvGrpSpPr>
          <p:nvPr/>
        </p:nvGrpSpPr>
        <p:grpSpPr bwMode="auto">
          <a:xfrm>
            <a:off x="2512861" y="4913117"/>
            <a:ext cx="7559675" cy="1200150"/>
            <a:chOff x="476" y="3139"/>
            <a:chExt cx="4762" cy="756"/>
          </a:xfrm>
        </p:grpSpPr>
        <p:sp>
          <p:nvSpPr>
            <p:cNvPr id="21" name="Rectangle 10"/>
            <p:cNvSpPr>
              <a:spLocks noChangeArrowheads="1"/>
            </p:cNvSpPr>
            <p:nvPr/>
          </p:nvSpPr>
          <p:spPr bwMode="auto">
            <a:xfrm>
              <a:off x="476" y="3139"/>
              <a:ext cx="476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常用的、易于线性化的非线性函数有幂函数、指数函数、双曲函数等。如幂函数              可以等号两端取对数，并令                                 ，则有</a:t>
              </a:r>
              <a:endParaRPr kumimoji="1" lang="en-US" altLang="zh-CN" sz="2400" b="0" dirty="0">
                <a:latin typeface="微软雅黑" panose="020B0503020204020204" pitchFamily="34" charset="-122"/>
                <a:ea typeface="微软雅黑" panose="020B0503020204020204" pitchFamily="34" charset="-122"/>
              </a:endParaRPr>
            </a:p>
          </p:txBody>
        </p:sp>
        <p:graphicFrame>
          <p:nvGraphicFramePr>
            <p:cNvPr id="22" name="Object 11"/>
            <p:cNvGraphicFramePr>
              <a:graphicFrameLocks noChangeAspect="1"/>
            </p:cNvGraphicFramePr>
            <p:nvPr>
              <p:extLst>
                <p:ext uri="{D42A27DB-BD31-4B8C-83A1-F6EECF244321}">
                  <p14:modId xmlns:p14="http://schemas.microsoft.com/office/powerpoint/2010/main" val="2722406886"/>
                </p:ext>
              </p:extLst>
            </p:nvPr>
          </p:nvGraphicFramePr>
          <p:xfrm>
            <a:off x="3289" y="3406"/>
            <a:ext cx="626" cy="245"/>
          </p:xfrm>
          <a:graphic>
            <a:graphicData uri="http://schemas.openxmlformats.org/presentationml/2006/ole">
              <mc:AlternateContent xmlns:mc="http://schemas.openxmlformats.org/markup-compatibility/2006">
                <mc:Choice xmlns:v="urn:schemas-microsoft-com:vml" Requires="v">
                  <p:oleObj spid="_x0000_s59353" name="Equation" r:id="rId3" imgW="545760" imgH="241200" progId="Equation.DSMT4">
                    <p:embed/>
                  </p:oleObj>
                </mc:Choice>
                <mc:Fallback>
                  <p:oleObj name="Equation" r:id="rId3" imgW="545760" imgH="241200" progId="Equation.DSMT4">
                    <p:embed/>
                    <p:pic>
                      <p:nvPicPr>
                        <p:cNvPr id="54284" name="Object 11"/>
                        <p:cNvPicPr>
                          <a:picLocks noChangeAspect="1" noChangeArrowheads="1"/>
                        </p:cNvPicPr>
                        <p:nvPr/>
                      </p:nvPicPr>
                      <p:blipFill>
                        <a:blip r:embed="rId4"/>
                        <a:srcRect/>
                        <a:stretch>
                          <a:fillRect/>
                        </a:stretch>
                      </p:blipFill>
                      <p:spPr bwMode="auto">
                        <a:xfrm>
                          <a:off x="3289" y="3406"/>
                          <a:ext cx="62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2280999219"/>
                </p:ext>
              </p:extLst>
            </p:nvPr>
          </p:nvGraphicFramePr>
          <p:xfrm>
            <a:off x="1710" y="3662"/>
            <a:ext cx="1892" cy="232"/>
          </p:xfrm>
          <a:graphic>
            <a:graphicData uri="http://schemas.openxmlformats.org/presentationml/2006/ole">
              <mc:AlternateContent xmlns:mc="http://schemas.openxmlformats.org/markup-compatibility/2006">
                <mc:Choice xmlns:v="urn:schemas-microsoft-com:vml" Requires="v">
                  <p:oleObj spid="_x0000_s59354" name="Equation" r:id="rId5" imgW="1650960" imgH="228600" progId="Equation.DSMT4">
                    <p:embed/>
                  </p:oleObj>
                </mc:Choice>
                <mc:Fallback>
                  <p:oleObj name="Equation" r:id="rId5" imgW="1650960" imgH="228600" progId="Equation.DSMT4">
                    <p:embed/>
                    <p:pic>
                      <p:nvPicPr>
                        <p:cNvPr id="54285" name="Object 12"/>
                        <p:cNvPicPr>
                          <a:picLocks noChangeAspect="1" noChangeArrowheads="1"/>
                        </p:cNvPicPr>
                        <p:nvPr/>
                      </p:nvPicPr>
                      <p:blipFill>
                        <a:blip r:embed="rId6"/>
                        <a:srcRect/>
                        <a:stretch>
                          <a:fillRect/>
                        </a:stretch>
                      </p:blipFill>
                      <p:spPr bwMode="auto">
                        <a:xfrm>
                          <a:off x="1710" y="3662"/>
                          <a:ext cx="189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3"/>
            <p:cNvGraphicFramePr>
              <a:graphicFrameLocks noChangeAspect="1"/>
            </p:cNvGraphicFramePr>
            <p:nvPr>
              <p:extLst>
                <p:ext uri="{D42A27DB-BD31-4B8C-83A1-F6EECF244321}">
                  <p14:modId xmlns:p14="http://schemas.microsoft.com/office/powerpoint/2010/main" val="3905258351"/>
                </p:ext>
              </p:extLst>
            </p:nvPr>
          </p:nvGraphicFramePr>
          <p:xfrm>
            <a:off x="4233" y="3682"/>
            <a:ext cx="800" cy="181"/>
          </p:xfrm>
          <a:graphic>
            <a:graphicData uri="http://schemas.openxmlformats.org/presentationml/2006/ole">
              <mc:AlternateContent xmlns:mc="http://schemas.openxmlformats.org/markup-compatibility/2006">
                <mc:Choice xmlns:v="urn:schemas-microsoft-com:vml" Requires="v">
                  <p:oleObj spid="_x0000_s59355" name="Equation" r:id="rId7" imgW="698400" imgH="177480" progId="Equation.DSMT4">
                    <p:embed/>
                  </p:oleObj>
                </mc:Choice>
                <mc:Fallback>
                  <p:oleObj name="Equation" r:id="rId7" imgW="698400" imgH="177480" progId="Equation.DSMT4">
                    <p:embed/>
                    <p:pic>
                      <p:nvPicPr>
                        <p:cNvPr id="54286" name="Object 13"/>
                        <p:cNvPicPr>
                          <a:picLocks noChangeAspect="1" noChangeArrowheads="1"/>
                        </p:cNvPicPr>
                        <p:nvPr/>
                      </p:nvPicPr>
                      <p:blipFill>
                        <a:blip r:embed="rId8"/>
                        <a:srcRect/>
                        <a:stretch>
                          <a:fillRect/>
                        </a:stretch>
                      </p:blipFill>
                      <p:spPr bwMode="auto">
                        <a:xfrm>
                          <a:off x="4233" y="3682"/>
                          <a:ext cx="800"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5" name="Object 14"/>
          <p:cNvGraphicFramePr>
            <a:graphicFrameLocks noChangeAspect="1"/>
          </p:cNvGraphicFramePr>
          <p:nvPr>
            <p:extLst>
              <p:ext uri="{D42A27DB-BD31-4B8C-83A1-F6EECF244321}">
                <p14:modId xmlns:p14="http://schemas.microsoft.com/office/powerpoint/2010/main" val="459690327"/>
              </p:ext>
            </p:extLst>
          </p:nvPr>
        </p:nvGraphicFramePr>
        <p:xfrm>
          <a:off x="7475385" y="1169941"/>
          <a:ext cx="2497138" cy="752475"/>
        </p:xfrm>
        <a:graphic>
          <a:graphicData uri="http://schemas.openxmlformats.org/presentationml/2006/ole">
            <mc:AlternateContent xmlns:mc="http://schemas.openxmlformats.org/markup-compatibility/2006">
              <mc:Choice xmlns:v="urn:schemas-microsoft-com:vml" Requires="v">
                <p:oleObj spid="_x0000_s59356" name="Equation" r:id="rId9" imgW="1231560" imgH="419040" progId="Equation.DSMT4">
                  <p:embed/>
                </p:oleObj>
              </mc:Choice>
              <mc:Fallback>
                <p:oleObj name="Equation" r:id="rId9" imgW="1231560" imgH="419040" progId="Equation.DSMT4">
                  <p:embed/>
                  <p:pic>
                    <p:nvPicPr>
                      <p:cNvPr id="456718" name="Object 14"/>
                      <p:cNvPicPr>
                        <a:picLocks noChangeAspect="1" noChangeArrowheads="1"/>
                      </p:cNvPicPr>
                      <p:nvPr/>
                    </p:nvPicPr>
                    <p:blipFill>
                      <a:blip r:embed="rId10"/>
                      <a:srcRect/>
                      <a:stretch>
                        <a:fillRect/>
                      </a:stretch>
                    </p:blipFill>
                    <p:spPr bwMode="auto">
                      <a:xfrm>
                        <a:off x="7475385" y="1169941"/>
                        <a:ext cx="2497138" cy="752475"/>
                      </a:xfrm>
                      <a:prstGeom prst="rect">
                        <a:avLst/>
                      </a:prstGeom>
                      <a:noFill/>
                      <a:ln>
                        <a:solidFill>
                          <a:schemeClr val="tx1"/>
                        </a:solidFill>
                      </a:ln>
                      <a:effectLst/>
                    </p:spPr>
                  </p:pic>
                </p:oleObj>
              </mc:Fallback>
            </mc:AlternateContent>
          </a:graphicData>
        </a:graphic>
      </p:graphicFrame>
    </p:spTree>
    <p:extLst>
      <p:ext uri="{BB962C8B-B14F-4D97-AF65-F5344CB8AC3E}">
        <p14:creationId xmlns:p14="http://schemas.microsoft.com/office/powerpoint/2010/main" val="28817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一元非线性回归</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）多项式变换线性化方法</a:t>
            </a:r>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52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2718062" y="2264712"/>
            <a:ext cx="75596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当已知变量间存在某种非线性函数关系，但这种非线性函数关系又无法确定时，运用非线性函数的函数逼近论原理，可以采用多项式作为近似模型。</a:t>
            </a:r>
            <a:endParaRPr kumimoji="1" lang="en-US" altLang="zh-CN" sz="2400" b="0" dirty="0">
              <a:latin typeface="微软雅黑" panose="020B0503020204020204" pitchFamily="34" charset="-122"/>
              <a:ea typeface="微软雅黑" panose="020B0503020204020204" pitchFamily="34" charset="-122"/>
            </a:endParaRPr>
          </a:p>
        </p:txBody>
      </p:sp>
      <p:graphicFrame>
        <p:nvGraphicFramePr>
          <p:cNvPr id="25" name="Object 5"/>
          <p:cNvGraphicFramePr>
            <a:graphicFrameLocks noChangeAspect="1"/>
          </p:cNvGraphicFramePr>
          <p:nvPr>
            <p:extLst>
              <p:ext uri="{D42A27DB-BD31-4B8C-83A1-F6EECF244321}">
                <p14:modId xmlns:p14="http://schemas.microsoft.com/office/powerpoint/2010/main" val="2563591423"/>
              </p:ext>
            </p:extLst>
          </p:nvPr>
        </p:nvGraphicFramePr>
        <p:xfrm>
          <a:off x="4253174" y="3569637"/>
          <a:ext cx="3211512" cy="388937"/>
        </p:xfrm>
        <a:graphic>
          <a:graphicData uri="http://schemas.openxmlformats.org/presentationml/2006/ole">
            <mc:AlternateContent xmlns:mc="http://schemas.openxmlformats.org/markup-compatibility/2006">
              <mc:Choice xmlns:v="urn:schemas-microsoft-com:vml" Requires="v">
                <p:oleObj spid="_x0000_s285706" name="Equation" r:id="rId3" imgW="1765080" imgH="241200" progId="Equation.DSMT4">
                  <p:embed/>
                </p:oleObj>
              </mc:Choice>
              <mc:Fallback>
                <p:oleObj name="Equation" r:id="rId3" imgW="1765080" imgH="241200" progId="Equation.DSMT4">
                  <p:embed/>
                  <p:pic>
                    <p:nvPicPr>
                      <p:cNvPr id="457733" name="Object 5"/>
                      <p:cNvPicPr>
                        <a:picLocks noChangeAspect="1" noChangeArrowheads="1"/>
                      </p:cNvPicPr>
                      <p:nvPr/>
                    </p:nvPicPr>
                    <p:blipFill>
                      <a:blip r:embed="rId4"/>
                      <a:srcRect/>
                      <a:stretch>
                        <a:fillRect/>
                      </a:stretch>
                    </p:blipFill>
                    <p:spPr bwMode="auto">
                      <a:xfrm>
                        <a:off x="4253174" y="3569637"/>
                        <a:ext cx="3211512"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Rectangle 6"/>
          <p:cNvSpPr>
            <a:spLocks noChangeArrowheads="1"/>
          </p:cNvSpPr>
          <p:nvPr/>
        </p:nvSpPr>
        <p:spPr bwMode="auto">
          <a:xfrm>
            <a:off x="3438786" y="3991911"/>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令</a:t>
            </a:r>
            <a:endParaRPr kumimoji="1" lang="en-US" altLang="zh-CN" sz="2400" b="0" dirty="0">
              <a:latin typeface="微软雅黑" panose="020B0503020204020204" pitchFamily="34" charset="-122"/>
              <a:ea typeface="微软雅黑" panose="020B0503020204020204" pitchFamily="34" charset="-122"/>
            </a:endParaRPr>
          </a:p>
        </p:txBody>
      </p:sp>
      <p:graphicFrame>
        <p:nvGraphicFramePr>
          <p:cNvPr id="27" name="Object 7"/>
          <p:cNvGraphicFramePr>
            <a:graphicFrameLocks noChangeAspect="1"/>
          </p:cNvGraphicFramePr>
          <p:nvPr>
            <p:extLst>
              <p:ext uri="{D42A27DB-BD31-4B8C-83A1-F6EECF244321}">
                <p14:modId xmlns:p14="http://schemas.microsoft.com/office/powerpoint/2010/main" val="524140272"/>
              </p:ext>
            </p:extLst>
          </p:nvPr>
        </p:nvGraphicFramePr>
        <p:xfrm>
          <a:off x="4311912" y="4074462"/>
          <a:ext cx="2657475" cy="388937"/>
        </p:xfrm>
        <a:graphic>
          <a:graphicData uri="http://schemas.openxmlformats.org/presentationml/2006/ole">
            <mc:AlternateContent xmlns:mc="http://schemas.openxmlformats.org/markup-compatibility/2006">
              <mc:Choice xmlns:v="urn:schemas-microsoft-com:vml" Requires="v">
                <p:oleObj spid="_x0000_s285707" name="Equation" r:id="rId5" imgW="1460160" imgH="241200" progId="Equation.DSMT4">
                  <p:embed/>
                </p:oleObj>
              </mc:Choice>
              <mc:Fallback>
                <p:oleObj name="Equation" r:id="rId5" imgW="1460160" imgH="241200" progId="Equation.DSMT4">
                  <p:embed/>
                  <p:pic>
                    <p:nvPicPr>
                      <p:cNvPr id="457735" name="Object 7"/>
                      <p:cNvPicPr>
                        <a:picLocks noChangeAspect="1" noChangeArrowheads="1"/>
                      </p:cNvPicPr>
                      <p:nvPr/>
                    </p:nvPicPr>
                    <p:blipFill>
                      <a:blip r:embed="rId6"/>
                      <a:srcRect/>
                      <a:stretch>
                        <a:fillRect/>
                      </a:stretch>
                    </p:blipFill>
                    <p:spPr bwMode="auto">
                      <a:xfrm>
                        <a:off x="4311912" y="4074462"/>
                        <a:ext cx="2657475"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Rectangle 8"/>
          <p:cNvSpPr>
            <a:spLocks noChangeArrowheads="1"/>
          </p:cNvSpPr>
          <p:nvPr/>
        </p:nvSpPr>
        <p:spPr bwMode="auto">
          <a:xfrm>
            <a:off x="2789499" y="4568173"/>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则上式化为</a:t>
            </a:r>
            <a:endParaRPr kumimoji="1" lang="en-US" altLang="zh-CN" sz="2400" b="0">
              <a:latin typeface="微软雅黑" panose="020B0503020204020204" pitchFamily="34" charset="-122"/>
              <a:ea typeface="微软雅黑" panose="020B0503020204020204" pitchFamily="34" charset="-122"/>
            </a:endParaRPr>
          </a:p>
        </p:txBody>
      </p:sp>
      <p:graphicFrame>
        <p:nvGraphicFramePr>
          <p:cNvPr id="29" name="Object 9"/>
          <p:cNvGraphicFramePr>
            <a:graphicFrameLocks noChangeAspect="1"/>
          </p:cNvGraphicFramePr>
          <p:nvPr>
            <p:extLst>
              <p:ext uri="{D42A27DB-BD31-4B8C-83A1-F6EECF244321}">
                <p14:modId xmlns:p14="http://schemas.microsoft.com/office/powerpoint/2010/main" val="1992639919"/>
              </p:ext>
            </p:extLst>
          </p:nvPr>
        </p:nvGraphicFramePr>
        <p:xfrm>
          <a:off x="4537336" y="4660248"/>
          <a:ext cx="3073400" cy="368300"/>
        </p:xfrm>
        <a:graphic>
          <a:graphicData uri="http://schemas.openxmlformats.org/presentationml/2006/ole">
            <mc:AlternateContent xmlns:mc="http://schemas.openxmlformats.org/markup-compatibility/2006">
              <mc:Choice xmlns:v="urn:schemas-microsoft-com:vml" Requires="v">
                <p:oleObj spid="_x0000_s285708" name="Equation" r:id="rId7" imgW="1688760" imgH="228600" progId="Equation.DSMT4">
                  <p:embed/>
                </p:oleObj>
              </mc:Choice>
              <mc:Fallback>
                <p:oleObj name="Equation" r:id="rId7" imgW="1688760" imgH="228600" progId="Equation.DSMT4">
                  <p:embed/>
                  <p:pic>
                    <p:nvPicPr>
                      <p:cNvPr id="457737" name="Object 9"/>
                      <p:cNvPicPr>
                        <a:picLocks noChangeAspect="1" noChangeArrowheads="1"/>
                      </p:cNvPicPr>
                      <p:nvPr/>
                    </p:nvPicPr>
                    <p:blipFill>
                      <a:blip r:embed="rId8"/>
                      <a:srcRect/>
                      <a:stretch>
                        <a:fillRect/>
                      </a:stretch>
                    </p:blipFill>
                    <p:spPr bwMode="auto">
                      <a:xfrm>
                        <a:off x="4537336" y="4660248"/>
                        <a:ext cx="3073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1"/>
          <p:cNvGraphicFramePr>
            <a:graphicFrameLocks noChangeAspect="1"/>
          </p:cNvGraphicFramePr>
          <p:nvPr>
            <p:extLst>
              <p:ext uri="{D42A27DB-BD31-4B8C-83A1-F6EECF244321}">
                <p14:modId xmlns:p14="http://schemas.microsoft.com/office/powerpoint/2010/main" val="1651268249"/>
              </p:ext>
            </p:extLst>
          </p:nvPr>
        </p:nvGraphicFramePr>
        <p:xfrm>
          <a:off x="5466024" y="5196823"/>
          <a:ext cx="1155700" cy="368300"/>
        </p:xfrm>
        <a:graphic>
          <a:graphicData uri="http://schemas.openxmlformats.org/presentationml/2006/ole">
            <mc:AlternateContent xmlns:mc="http://schemas.openxmlformats.org/markup-compatibility/2006">
              <mc:Choice xmlns:v="urn:schemas-microsoft-com:vml" Requires="v">
                <p:oleObj spid="_x0000_s285709" name="Equation" r:id="rId9" imgW="634680" imgH="228600" progId="Equation.DSMT4">
                  <p:embed/>
                </p:oleObj>
              </mc:Choice>
              <mc:Fallback>
                <p:oleObj name="Equation" r:id="rId9" imgW="634680" imgH="228600" progId="Equation.DSMT4">
                  <p:embed/>
                  <p:pic>
                    <p:nvPicPr>
                      <p:cNvPr id="457739" name="Object 11"/>
                      <p:cNvPicPr>
                        <a:picLocks noChangeAspect="1" noChangeArrowheads="1"/>
                      </p:cNvPicPr>
                      <p:nvPr/>
                    </p:nvPicPr>
                    <p:blipFill>
                      <a:blip r:embed="rId10"/>
                      <a:srcRect/>
                      <a:stretch>
                        <a:fillRect/>
                      </a:stretch>
                    </p:blipFill>
                    <p:spPr bwMode="auto">
                      <a:xfrm>
                        <a:off x="5466024" y="5196823"/>
                        <a:ext cx="1155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10"/>
          <p:cNvSpPr>
            <a:spLocks noChangeArrowheads="1"/>
          </p:cNvSpPr>
          <p:nvPr/>
        </p:nvSpPr>
        <p:spPr bwMode="auto">
          <a:xfrm>
            <a:off x="2777526" y="5096290"/>
            <a:ext cx="741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即 </a:t>
            </a:r>
            <a:r>
              <a:rPr kumimoji="1" lang="en-US" altLang="zh-CN" sz="2400" b="0" dirty="0">
                <a:latin typeface="+mn-ea"/>
                <a:ea typeface="+mn-ea"/>
              </a:rPr>
              <a:t>y </a:t>
            </a:r>
            <a:r>
              <a:rPr kumimoji="1" lang="zh-CN" altLang="en-US" sz="2400" b="0" dirty="0">
                <a:latin typeface="+mn-ea"/>
                <a:ea typeface="+mn-ea"/>
              </a:rPr>
              <a:t>关于 </a:t>
            </a:r>
            <a:r>
              <a:rPr kumimoji="1" lang="en-US" altLang="zh-CN" sz="2400" b="0" dirty="0">
                <a:latin typeface="+mn-ea"/>
                <a:ea typeface="+mn-ea"/>
              </a:rPr>
              <a:t>n </a:t>
            </a:r>
            <a:r>
              <a:rPr kumimoji="1" lang="zh-CN" altLang="en-US" sz="2400" b="0" dirty="0">
                <a:latin typeface="+mn-ea"/>
                <a:ea typeface="+mn-ea"/>
              </a:rPr>
              <a:t>个变量              多元线性回归模型。</a:t>
            </a:r>
          </a:p>
          <a:p>
            <a:pPr algn="l"/>
            <a:endParaRPr kumimoji="1" lang="zh-CN" altLang="en-US" sz="2400" b="0" dirty="0">
              <a:latin typeface="+mn-ea"/>
              <a:ea typeface="+mn-ea"/>
            </a:endParaRPr>
          </a:p>
        </p:txBody>
      </p:sp>
    </p:spTree>
    <p:extLst>
      <p:ext uri="{BB962C8B-B14F-4D97-AF65-F5344CB8AC3E}">
        <p14:creationId xmlns:p14="http://schemas.microsoft.com/office/powerpoint/2010/main" val="204899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500"/>
                                        <p:tgtEl>
                                          <p:spTgt spid="28"/>
                                        </p:tgtEl>
                                      </p:cBhvr>
                                    </p:animEffect>
                                  </p:childTnLst>
                                </p:cTn>
                              </p:par>
                              <p:par>
                                <p:cTn id="22" presetID="3" presetClass="entr" presetSubtype="1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linds(horizontal)">
                                      <p:cBhvr>
                                        <p:cTn id="24" dur="500"/>
                                        <p:tgtEl>
                                          <p:spTgt spid="29"/>
                                        </p:tgtEl>
                                      </p:cBhvr>
                                    </p:animEffect>
                                  </p:childTnLst>
                                </p:cTn>
                              </p:par>
                              <p:par>
                                <p:cTn id="25" presetID="22" presetClass="entr" presetSubtype="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一元非线性回归</a:t>
            </a:r>
            <a:endParaRPr lang="en-US" altLang="zh-CN" sz="2800" dirty="0"/>
          </a:p>
          <a:p>
            <a:pPr marL="457200" lvl="1" indent="0">
              <a:lnSpc>
                <a:spcPct val="150000"/>
              </a:lnSpc>
              <a:buNone/>
            </a:pPr>
            <a:r>
              <a:rPr lang="zh-CN" altLang="en-US" sz="2800" dirty="0"/>
              <a:t>（</a:t>
            </a:r>
            <a:r>
              <a:rPr lang="en-US" altLang="zh-CN" sz="2800" dirty="0"/>
              <a:t>3</a:t>
            </a:r>
            <a:r>
              <a:rPr lang="zh-CN" altLang="en-US" sz="2800" dirty="0"/>
              <a:t>）分段线性化方法</a:t>
            </a:r>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53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3" name="Group 4"/>
          <p:cNvGrpSpPr>
            <a:grpSpLocks/>
          </p:cNvGrpSpPr>
          <p:nvPr/>
        </p:nvGrpSpPr>
        <p:grpSpPr bwMode="auto">
          <a:xfrm>
            <a:off x="2757836" y="2357800"/>
            <a:ext cx="3313113" cy="2967037"/>
            <a:chOff x="748" y="1230"/>
            <a:chExt cx="2087" cy="1869"/>
          </a:xfrm>
          <a:noFill/>
        </p:grpSpPr>
        <p:sp>
          <p:nvSpPr>
            <p:cNvPr id="14" name="Line 5"/>
            <p:cNvSpPr>
              <a:spLocks noChangeShapeType="1"/>
            </p:cNvSpPr>
            <p:nvPr/>
          </p:nvSpPr>
          <p:spPr bwMode="auto">
            <a:xfrm flipV="1">
              <a:off x="930" y="1252"/>
              <a:ext cx="0" cy="1542"/>
            </a:xfrm>
            <a:prstGeom prst="line">
              <a:avLst/>
            </a:prstGeom>
            <a:grpFill/>
            <a:ln w="19050">
              <a:solidFill>
                <a:srgbClr val="003300"/>
              </a:solidFill>
              <a:round/>
              <a:headEnd/>
              <a:tailEnd type="triangle" w="med" len="lg"/>
            </a:ln>
          </p:spPr>
          <p:txBody>
            <a:bodyPr anchor="ctr"/>
            <a:lstStyle/>
            <a:p>
              <a:endParaRPr lang="zh-CN" altLang="en-US"/>
            </a:p>
          </p:txBody>
        </p:sp>
        <p:sp>
          <p:nvSpPr>
            <p:cNvPr id="16" name="Line 6"/>
            <p:cNvSpPr>
              <a:spLocks noChangeShapeType="1"/>
            </p:cNvSpPr>
            <p:nvPr/>
          </p:nvSpPr>
          <p:spPr bwMode="auto">
            <a:xfrm flipV="1">
              <a:off x="930" y="2795"/>
              <a:ext cx="1905" cy="0"/>
            </a:xfrm>
            <a:prstGeom prst="line">
              <a:avLst/>
            </a:prstGeom>
            <a:grpFill/>
            <a:ln w="19050">
              <a:solidFill>
                <a:srgbClr val="003300"/>
              </a:solidFill>
              <a:round/>
              <a:headEnd/>
              <a:tailEnd type="triangle" w="med" len="lg"/>
            </a:ln>
          </p:spPr>
          <p:txBody>
            <a:bodyPr anchor="ctr"/>
            <a:lstStyle/>
            <a:p>
              <a:endParaRPr lang="zh-CN" altLang="en-US"/>
            </a:p>
          </p:txBody>
        </p:sp>
        <p:sp>
          <p:nvSpPr>
            <p:cNvPr id="17" name="Line 7"/>
            <p:cNvSpPr>
              <a:spLocks noChangeShapeType="1"/>
            </p:cNvSpPr>
            <p:nvPr/>
          </p:nvSpPr>
          <p:spPr bwMode="auto">
            <a:xfrm flipH="1">
              <a:off x="2018" y="1752"/>
              <a:ext cx="0" cy="1043"/>
            </a:xfrm>
            <a:prstGeom prst="line">
              <a:avLst/>
            </a:prstGeom>
            <a:grpFill/>
            <a:ln w="19050">
              <a:solidFill>
                <a:srgbClr val="000066"/>
              </a:solidFill>
              <a:round/>
              <a:headEnd/>
              <a:tailEnd/>
            </a:ln>
          </p:spPr>
          <p:txBody>
            <a:bodyPr anchor="ctr"/>
            <a:lstStyle/>
            <a:p>
              <a:endParaRPr lang="zh-CN" altLang="en-US"/>
            </a:p>
          </p:txBody>
        </p:sp>
        <p:sp>
          <p:nvSpPr>
            <p:cNvPr id="18" name="Line 8"/>
            <p:cNvSpPr>
              <a:spLocks noChangeShapeType="1"/>
            </p:cNvSpPr>
            <p:nvPr/>
          </p:nvSpPr>
          <p:spPr bwMode="auto">
            <a:xfrm flipH="1">
              <a:off x="2472" y="1616"/>
              <a:ext cx="0" cy="1180"/>
            </a:xfrm>
            <a:prstGeom prst="line">
              <a:avLst/>
            </a:prstGeom>
            <a:grpFill/>
            <a:ln w="19050">
              <a:solidFill>
                <a:srgbClr val="000066"/>
              </a:solidFill>
              <a:round/>
              <a:headEnd/>
              <a:tailEnd/>
            </a:ln>
          </p:spPr>
          <p:txBody>
            <a:bodyPr anchor="ctr"/>
            <a:lstStyle/>
            <a:p>
              <a:endParaRPr lang="zh-CN" altLang="en-US"/>
            </a:p>
          </p:txBody>
        </p:sp>
        <p:graphicFrame>
          <p:nvGraphicFramePr>
            <p:cNvPr id="19" name="Object 9"/>
            <p:cNvGraphicFramePr>
              <a:graphicFrameLocks noChangeAspect="1"/>
            </p:cNvGraphicFramePr>
            <p:nvPr/>
          </p:nvGraphicFramePr>
          <p:xfrm>
            <a:off x="930" y="2659"/>
            <a:ext cx="107" cy="136"/>
          </p:xfrm>
          <a:graphic>
            <a:graphicData uri="http://schemas.openxmlformats.org/presentationml/2006/ole">
              <mc:AlternateContent xmlns:mc="http://schemas.openxmlformats.org/markup-compatibility/2006">
                <mc:Choice xmlns:v="urn:schemas-microsoft-com:vml" Requires="v">
                  <p:oleObj spid="_x0000_s286722" name="Equation" r:id="rId3" imgW="88669" imgH="114003" progId="Equation.DSMT4">
                    <p:embed/>
                  </p:oleObj>
                </mc:Choice>
                <mc:Fallback>
                  <p:oleObj name="Equation" r:id="rId3" imgW="88669" imgH="114003" progId="Equation.DSMT4">
                    <p:embed/>
                    <p:pic>
                      <p:nvPicPr>
                        <p:cNvPr id="5634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 y="2659"/>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0"/>
            <p:cNvGraphicFramePr>
              <a:graphicFrameLocks noChangeAspect="1"/>
            </p:cNvGraphicFramePr>
            <p:nvPr/>
          </p:nvGraphicFramePr>
          <p:xfrm>
            <a:off x="930" y="1230"/>
            <a:ext cx="167" cy="196"/>
          </p:xfrm>
          <a:graphic>
            <a:graphicData uri="http://schemas.openxmlformats.org/presentationml/2006/ole">
              <mc:AlternateContent xmlns:mc="http://schemas.openxmlformats.org/markup-compatibility/2006">
                <mc:Choice xmlns:v="urn:schemas-microsoft-com:vml" Requires="v">
                  <p:oleObj spid="_x0000_s286723" name="Equation" r:id="rId5" imgW="139579" imgH="164957" progId="Equation.DSMT4">
                    <p:embed/>
                  </p:oleObj>
                </mc:Choice>
                <mc:Fallback>
                  <p:oleObj name="Equation" r:id="rId5" imgW="139579" imgH="164957" progId="Equation.DSMT4">
                    <p:embed/>
                    <p:pic>
                      <p:nvPicPr>
                        <p:cNvPr id="56344"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 y="1230"/>
                          <a:ext cx="167"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1"/>
            <p:cNvGraphicFramePr>
              <a:graphicFrameLocks noChangeAspect="1"/>
            </p:cNvGraphicFramePr>
            <p:nvPr/>
          </p:nvGraphicFramePr>
          <p:xfrm>
            <a:off x="2660" y="2855"/>
            <a:ext cx="152" cy="166"/>
          </p:xfrm>
          <a:graphic>
            <a:graphicData uri="http://schemas.openxmlformats.org/presentationml/2006/ole">
              <mc:AlternateContent xmlns:mc="http://schemas.openxmlformats.org/markup-compatibility/2006">
                <mc:Choice xmlns:v="urn:schemas-microsoft-com:vml" Requires="v">
                  <p:oleObj spid="_x0000_s286724" name="Equation" r:id="rId7" imgW="126835" imgH="139518" progId="Equation.DSMT4">
                    <p:embed/>
                  </p:oleObj>
                </mc:Choice>
                <mc:Fallback>
                  <p:oleObj name="Equation" r:id="rId7" imgW="126835" imgH="139518" progId="Equation.DSMT4">
                    <p:embed/>
                    <p:pic>
                      <p:nvPicPr>
                        <p:cNvPr id="56345"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0" y="2855"/>
                          <a:ext cx="152" cy="1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12"/>
            <p:cNvSpPr>
              <a:spLocks noChangeShapeType="1"/>
            </p:cNvSpPr>
            <p:nvPr/>
          </p:nvSpPr>
          <p:spPr bwMode="auto">
            <a:xfrm flipH="1">
              <a:off x="1429" y="2251"/>
              <a:ext cx="0" cy="544"/>
            </a:xfrm>
            <a:prstGeom prst="line">
              <a:avLst/>
            </a:prstGeom>
            <a:grpFill/>
            <a:ln w="19050">
              <a:solidFill>
                <a:srgbClr val="000066"/>
              </a:solidFill>
              <a:round/>
              <a:headEnd/>
              <a:tailEnd/>
            </a:ln>
          </p:spPr>
          <p:txBody>
            <a:bodyPr anchor="ctr"/>
            <a:lstStyle/>
            <a:p>
              <a:endParaRPr lang="zh-CN" altLang="en-US"/>
            </a:p>
          </p:txBody>
        </p:sp>
        <p:sp>
          <p:nvSpPr>
            <p:cNvPr id="23" name="Line 13"/>
            <p:cNvSpPr>
              <a:spLocks noChangeShapeType="1"/>
            </p:cNvSpPr>
            <p:nvPr/>
          </p:nvSpPr>
          <p:spPr bwMode="auto">
            <a:xfrm flipH="1">
              <a:off x="1156" y="2432"/>
              <a:ext cx="0" cy="363"/>
            </a:xfrm>
            <a:prstGeom prst="line">
              <a:avLst/>
            </a:prstGeom>
            <a:grpFill/>
            <a:ln w="19050">
              <a:solidFill>
                <a:srgbClr val="000066"/>
              </a:solidFill>
              <a:round/>
              <a:headEnd/>
              <a:tailEnd/>
            </a:ln>
          </p:spPr>
          <p:txBody>
            <a:bodyPr anchor="ctr"/>
            <a:lstStyle/>
            <a:p>
              <a:endParaRPr lang="zh-CN" altLang="en-US"/>
            </a:p>
          </p:txBody>
        </p:sp>
        <p:graphicFrame>
          <p:nvGraphicFramePr>
            <p:cNvPr id="24" name="Object 14"/>
            <p:cNvGraphicFramePr>
              <a:graphicFrameLocks noChangeAspect="1"/>
            </p:cNvGraphicFramePr>
            <p:nvPr/>
          </p:nvGraphicFramePr>
          <p:xfrm>
            <a:off x="2388" y="2877"/>
            <a:ext cx="199" cy="197"/>
          </p:xfrm>
          <a:graphic>
            <a:graphicData uri="http://schemas.openxmlformats.org/presentationml/2006/ole">
              <mc:AlternateContent xmlns:mc="http://schemas.openxmlformats.org/markup-compatibility/2006">
                <mc:Choice xmlns:v="urn:schemas-microsoft-com:vml" Requires="v">
                  <p:oleObj spid="_x0000_s286725" name="Equation" r:id="rId9" imgW="164885" imgH="164885" progId="Equation.DSMT4">
                    <p:embed/>
                  </p:oleObj>
                </mc:Choice>
                <mc:Fallback>
                  <p:oleObj name="Equation" r:id="rId9" imgW="164885" imgH="164885" progId="Equation.DSMT4">
                    <p:embed/>
                    <p:pic>
                      <p:nvPicPr>
                        <p:cNvPr id="56348"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88" y="2877"/>
                          <a:ext cx="199"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5"/>
            <p:cNvGraphicFramePr>
              <a:graphicFrameLocks noChangeAspect="1"/>
            </p:cNvGraphicFramePr>
            <p:nvPr/>
          </p:nvGraphicFramePr>
          <p:xfrm>
            <a:off x="1935" y="2886"/>
            <a:ext cx="183" cy="213"/>
          </p:xfrm>
          <a:graphic>
            <a:graphicData uri="http://schemas.openxmlformats.org/presentationml/2006/ole">
              <mc:AlternateContent xmlns:mc="http://schemas.openxmlformats.org/markup-compatibility/2006">
                <mc:Choice xmlns:v="urn:schemas-microsoft-com:vml" Requires="v">
                  <p:oleObj spid="_x0000_s286726" name="Equation" r:id="rId11" imgW="152202" imgH="177569" progId="Equation.DSMT4">
                    <p:embed/>
                  </p:oleObj>
                </mc:Choice>
                <mc:Fallback>
                  <p:oleObj name="Equation" r:id="rId11" imgW="152202" imgH="177569" progId="Equation.DSMT4">
                    <p:embed/>
                    <p:pic>
                      <p:nvPicPr>
                        <p:cNvPr id="56349"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5" y="2886"/>
                          <a:ext cx="18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6"/>
            <p:cNvGraphicFramePr>
              <a:graphicFrameLocks noChangeAspect="1"/>
            </p:cNvGraphicFramePr>
            <p:nvPr/>
          </p:nvGraphicFramePr>
          <p:xfrm>
            <a:off x="1383" y="2893"/>
            <a:ext cx="183" cy="198"/>
          </p:xfrm>
          <a:graphic>
            <a:graphicData uri="http://schemas.openxmlformats.org/presentationml/2006/ole">
              <mc:AlternateContent xmlns:mc="http://schemas.openxmlformats.org/markup-compatibility/2006">
                <mc:Choice xmlns:v="urn:schemas-microsoft-com:vml" Requires="v">
                  <p:oleObj spid="_x0000_s286727" name="Equation" r:id="rId13" imgW="152268" imgH="164957" progId="Equation.DSMT4">
                    <p:embed/>
                  </p:oleObj>
                </mc:Choice>
                <mc:Fallback>
                  <p:oleObj name="Equation" r:id="rId13" imgW="152268" imgH="164957" progId="Equation.DSMT4">
                    <p:embed/>
                    <p:pic>
                      <p:nvPicPr>
                        <p:cNvPr id="5635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83" y="2893"/>
                          <a:ext cx="183"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17"/>
            <p:cNvGraphicFramePr>
              <a:graphicFrameLocks noChangeAspect="1"/>
            </p:cNvGraphicFramePr>
            <p:nvPr/>
          </p:nvGraphicFramePr>
          <p:xfrm>
            <a:off x="1066" y="2886"/>
            <a:ext cx="183" cy="198"/>
          </p:xfrm>
          <a:graphic>
            <a:graphicData uri="http://schemas.openxmlformats.org/presentationml/2006/ole">
              <mc:AlternateContent xmlns:mc="http://schemas.openxmlformats.org/markup-compatibility/2006">
                <mc:Choice xmlns:v="urn:schemas-microsoft-com:vml" Requires="v">
                  <p:oleObj spid="_x0000_s286728" name="Equation" r:id="rId15" imgW="152268" imgH="164957" progId="Equation.DSMT4">
                    <p:embed/>
                  </p:oleObj>
                </mc:Choice>
                <mc:Fallback>
                  <p:oleObj name="Equation" r:id="rId15" imgW="152268" imgH="164957" progId="Equation.DSMT4">
                    <p:embed/>
                    <p:pic>
                      <p:nvPicPr>
                        <p:cNvPr id="56351"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6" y="2886"/>
                          <a:ext cx="183"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8"/>
            <p:cNvGraphicFramePr>
              <a:graphicFrameLocks noChangeAspect="1"/>
            </p:cNvGraphicFramePr>
            <p:nvPr/>
          </p:nvGraphicFramePr>
          <p:xfrm>
            <a:off x="748" y="2750"/>
            <a:ext cx="183" cy="213"/>
          </p:xfrm>
          <a:graphic>
            <a:graphicData uri="http://schemas.openxmlformats.org/presentationml/2006/ole">
              <mc:AlternateContent xmlns:mc="http://schemas.openxmlformats.org/markup-compatibility/2006">
                <mc:Choice xmlns:v="urn:schemas-microsoft-com:vml" Requires="v">
                  <p:oleObj spid="_x0000_s286729" name="Equation" r:id="rId17" imgW="152202" imgH="177569" progId="Equation.DSMT4">
                    <p:embed/>
                  </p:oleObj>
                </mc:Choice>
                <mc:Fallback>
                  <p:oleObj name="Equation" r:id="rId17" imgW="152202" imgH="177569" progId="Equation.DSMT4">
                    <p:embed/>
                    <p:pic>
                      <p:nvPicPr>
                        <p:cNvPr id="56352"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 y="2750"/>
                          <a:ext cx="18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9"/>
            <p:cNvGraphicFramePr>
              <a:graphicFrameLocks noChangeAspect="1"/>
            </p:cNvGraphicFramePr>
            <p:nvPr/>
          </p:nvGraphicFramePr>
          <p:xfrm>
            <a:off x="975" y="2568"/>
            <a:ext cx="107" cy="136"/>
          </p:xfrm>
          <a:graphic>
            <a:graphicData uri="http://schemas.openxmlformats.org/presentationml/2006/ole">
              <mc:AlternateContent xmlns:mc="http://schemas.openxmlformats.org/markup-compatibility/2006">
                <mc:Choice xmlns:v="urn:schemas-microsoft-com:vml" Requires="v">
                  <p:oleObj spid="_x0000_s286730" name="Equation" r:id="rId19" imgW="88669" imgH="114003" progId="Equation.DSMT4">
                    <p:embed/>
                  </p:oleObj>
                </mc:Choice>
                <mc:Fallback>
                  <p:oleObj name="Equation" r:id="rId19" imgW="88669" imgH="114003" progId="Equation.DSMT4">
                    <p:embed/>
                    <p:pic>
                      <p:nvPicPr>
                        <p:cNvPr id="56353"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5" y="2568"/>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20"/>
            <p:cNvGraphicFramePr>
              <a:graphicFrameLocks noChangeAspect="1"/>
            </p:cNvGraphicFramePr>
            <p:nvPr/>
          </p:nvGraphicFramePr>
          <p:xfrm>
            <a:off x="1020" y="2478"/>
            <a:ext cx="107" cy="136"/>
          </p:xfrm>
          <a:graphic>
            <a:graphicData uri="http://schemas.openxmlformats.org/presentationml/2006/ole">
              <mc:AlternateContent xmlns:mc="http://schemas.openxmlformats.org/markup-compatibility/2006">
                <mc:Choice xmlns:v="urn:schemas-microsoft-com:vml" Requires="v">
                  <p:oleObj spid="_x0000_s286731" name="Equation" r:id="rId21" imgW="88669" imgH="114003" progId="Equation.DSMT4">
                    <p:embed/>
                  </p:oleObj>
                </mc:Choice>
                <mc:Fallback>
                  <p:oleObj name="Equation" r:id="rId21" imgW="88669" imgH="114003" progId="Equation.DSMT4">
                    <p:embed/>
                    <p:pic>
                      <p:nvPicPr>
                        <p:cNvPr id="56354"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0" y="2478"/>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1"/>
            <p:cNvGraphicFramePr>
              <a:graphicFrameLocks noChangeAspect="1"/>
            </p:cNvGraphicFramePr>
            <p:nvPr/>
          </p:nvGraphicFramePr>
          <p:xfrm>
            <a:off x="1066" y="2387"/>
            <a:ext cx="107" cy="136"/>
          </p:xfrm>
          <a:graphic>
            <a:graphicData uri="http://schemas.openxmlformats.org/presentationml/2006/ole">
              <mc:AlternateContent xmlns:mc="http://schemas.openxmlformats.org/markup-compatibility/2006">
                <mc:Choice xmlns:v="urn:schemas-microsoft-com:vml" Requires="v">
                  <p:oleObj spid="_x0000_s286732" name="Equation" r:id="rId22" imgW="88669" imgH="114003" progId="Equation.DSMT4">
                    <p:embed/>
                  </p:oleObj>
                </mc:Choice>
                <mc:Fallback>
                  <p:oleObj name="Equation" r:id="rId22" imgW="88669" imgH="114003" progId="Equation.DSMT4">
                    <p:embed/>
                    <p:pic>
                      <p:nvPicPr>
                        <p:cNvPr id="56355"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 y="2387"/>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22"/>
            <p:cNvGraphicFramePr>
              <a:graphicFrameLocks noChangeAspect="1"/>
            </p:cNvGraphicFramePr>
            <p:nvPr/>
          </p:nvGraphicFramePr>
          <p:xfrm>
            <a:off x="1111" y="2387"/>
            <a:ext cx="107" cy="136"/>
          </p:xfrm>
          <a:graphic>
            <a:graphicData uri="http://schemas.openxmlformats.org/presentationml/2006/ole">
              <mc:AlternateContent xmlns:mc="http://schemas.openxmlformats.org/markup-compatibility/2006">
                <mc:Choice xmlns:v="urn:schemas-microsoft-com:vml" Requires="v">
                  <p:oleObj spid="_x0000_s286733" name="Equation" r:id="rId23" imgW="88669" imgH="114003" progId="Equation.DSMT4">
                    <p:embed/>
                  </p:oleObj>
                </mc:Choice>
                <mc:Fallback>
                  <p:oleObj name="Equation" r:id="rId23" imgW="88669" imgH="114003" progId="Equation.DSMT4">
                    <p:embed/>
                    <p:pic>
                      <p:nvPicPr>
                        <p:cNvPr id="56356"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11" y="2387"/>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23"/>
            <p:cNvGraphicFramePr>
              <a:graphicFrameLocks noChangeAspect="1"/>
            </p:cNvGraphicFramePr>
            <p:nvPr/>
          </p:nvGraphicFramePr>
          <p:xfrm>
            <a:off x="1156" y="2341"/>
            <a:ext cx="107" cy="136"/>
          </p:xfrm>
          <a:graphic>
            <a:graphicData uri="http://schemas.openxmlformats.org/presentationml/2006/ole">
              <mc:AlternateContent xmlns:mc="http://schemas.openxmlformats.org/markup-compatibility/2006">
                <mc:Choice xmlns:v="urn:schemas-microsoft-com:vml" Requires="v">
                  <p:oleObj spid="_x0000_s286734" name="Equation" r:id="rId24" imgW="88669" imgH="114003" progId="Equation.DSMT4">
                    <p:embed/>
                  </p:oleObj>
                </mc:Choice>
                <mc:Fallback>
                  <p:oleObj name="Equation" r:id="rId24" imgW="88669" imgH="114003" progId="Equation.DSMT4">
                    <p:embed/>
                    <p:pic>
                      <p:nvPicPr>
                        <p:cNvPr id="56357"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6" y="2341"/>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24"/>
            <p:cNvGraphicFramePr>
              <a:graphicFrameLocks noChangeAspect="1"/>
            </p:cNvGraphicFramePr>
            <p:nvPr/>
          </p:nvGraphicFramePr>
          <p:xfrm>
            <a:off x="1202" y="2296"/>
            <a:ext cx="107" cy="136"/>
          </p:xfrm>
          <a:graphic>
            <a:graphicData uri="http://schemas.openxmlformats.org/presentationml/2006/ole">
              <mc:AlternateContent xmlns:mc="http://schemas.openxmlformats.org/markup-compatibility/2006">
                <mc:Choice xmlns:v="urn:schemas-microsoft-com:vml" Requires="v">
                  <p:oleObj spid="_x0000_s286735" name="Equation" r:id="rId25" imgW="88669" imgH="114003" progId="Equation.DSMT4">
                    <p:embed/>
                  </p:oleObj>
                </mc:Choice>
                <mc:Fallback>
                  <p:oleObj name="Equation" r:id="rId25" imgW="88669" imgH="114003" progId="Equation.DSMT4">
                    <p:embed/>
                    <p:pic>
                      <p:nvPicPr>
                        <p:cNvPr id="56358"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02" y="2296"/>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5"/>
            <p:cNvGraphicFramePr>
              <a:graphicFrameLocks noChangeAspect="1"/>
            </p:cNvGraphicFramePr>
            <p:nvPr/>
          </p:nvGraphicFramePr>
          <p:xfrm>
            <a:off x="1292" y="2296"/>
            <a:ext cx="90" cy="136"/>
          </p:xfrm>
          <a:graphic>
            <a:graphicData uri="http://schemas.openxmlformats.org/presentationml/2006/ole">
              <mc:AlternateContent xmlns:mc="http://schemas.openxmlformats.org/markup-compatibility/2006">
                <mc:Choice xmlns:v="urn:schemas-microsoft-com:vml" Requires="v">
                  <p:oleObj spid="_x0000_s286736" name="Equation" r:id="rId26" imgW="88669" imgH="114003" progId="Equation.DSMT4">
                    <p:embed/>
                  </p:oleObj>
                </mc:Choice>
                <mc:Fallback>
                  <p:oleObj name="Equation" r:id="rId26" imgW="88669" imgH="114003" progId="Equation.DSMT4">
                    <p:embed/>
                    <p:pic>
                      <p:nvPicPr>
                        <p:cNvPr id="56359"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2" y="2296"/>
                          <a:ext cx="9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26"/>
            <p:cNvGraphicFramePr>
              <a:graphicFrameLocks noChangeAspect="1"/>
            </p:cNvGraphicFramePr>
            <p:nvPr/>
          </p:nvGraphicFramePr>
          <p:xfrm>
            <a:off x="1339" y="2251"/>
            <a:ext cx="90" cy="136"/>
          </p:xfrm>
          <a:graphic>
            <a:graphicData uri="http://schemas.openxmlformats.org/presentationml/2006/ole">
              <mc:AlternateContent xmlns:mc="http://schemas.openxmlformats.org/markup-compatibility/2006">
                <mc:Choice xmlns:v="urn:schemas-microsoft-com:vml" Requires="v">
                  <p:oleObj spid="_x0000_s286737" name="Equation" r:id="rId27" imgW="88669" imgH="114003" progId="Equation.DSMT4">
                    <p:embed/>
                  </p:oleObj>
                </mc:Choice>
                <mc:Fallback>
                  <p:oleObj name="Equation" r:id="rId27" imgW="88669" imgH="114003" progId="Equation.DSMT4">
                    <p:embed/>
                    <p:pic>
                      <p:nvPicPr>
                        <p:cNvPr id="56360" name="Object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9" y="2251"/>
                          <a:ext cx="9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27"/>
            <p:cNvGraphicFramePr>
              <a:graphicFrameLocks noChangeAspect="1"/>
            </p:cNvGraphicFramePr>
            <p:nvPr/>
          </p:nvGraphicFramePr>
          <p:xfrm>
            <a:off x="1422" y="2160"/>
            <a:ext cx="122" cy="136"/>
          </p:xfrm>
          <a:graphic>
            <a:graphicData uri="http://schemas.openxmlformats.org/presentationml/2006/ole">
              <mc:AlternateContent xmlns:mc="http://schemas.openxmlformats.org/markup-compatibility/2006">
                <mc:Choice xmlns:v="urn:schemas-microsoft-com:vml" Requires="v">
                  <p:oleObj spid="_x0000_s286738" name="Equation" r:id="rId28" imgW="101468" imgH="114151" progId="Equation.DSMT4">
                    <p:embed/>
                  </p:oleObj>
                </mc:Choice>
                <mc:Fallback>
                  <p:oleObj name="Equation" r:id="rId28" imgW="101468" imgH="114151" progId="Equation.DSMT4">
                    <p:embed/>
                    <p:pic>
                      <p:nvPicPr>
                        <p:cNvPr id="56361" name="Object 2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22" y="2160"/>
                          <a:ext cx="12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28"/>
            <p:cNvGraphicFramePr>
              <a:graphicFrameLocks noChangeAspect="1"/>
            </p:cNvGraphicFramePr>
            <p:nvPr/>
          </p:nvGraphicFramePr>
          <p:xfrm>
            <a:off x="1519" y="2069"/>
            <a:ext cx="107" cy="136"/>
          </p:xfrm>
          <a:graphic>
            <a:graphicData uri="http://schemas.openxmlformats.org/presentationml/2006/ole">
              <mc:AlternateContent xmlns:mc="http://schemas.openxmlformats.org/markup-compatibility/2006">
                <mc:Choice xmlns:v="urn:schemas-microsoft-com:vml" Requires="v">
                  <p:oleObj spid="_x0000_s286739" name="Equation" r:id="rId30" imgW="88669" imgH="114003" progId="Equation.DSMT4">
                    <p:embed/>
                  </p:oleObj>
                </mc:Choice>
                <mc:Fallback>
                  <p:oleObj name="Equation" r:id="rId30" imgW="88669" imgH="114003" progId="Equation.DSMT4">
                    <p:embed/>
                    <p:pic>
                      <p:nvPicPr>
                        <p:cNvPr id="56362"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19" y="2069"/>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29"/>
            <p:cNvGraphicFramePr>
              <a:graphicFrameLocks noChangeAspect="1"/>
            </p:cNvGraphicFramePr>
            <p:nvPr/>
          </p:nvGraphicFramePr>
          <p:xfrm>
            <a:off x="1626" y="2024"/>
            <a:ext cx="107" cy="136"/>
          </p:xfrm>
          <a:graphic>
            <a:graphicData uri="http://schemas.openxmlformats.org/presentationml/2006/ole">
              <mc:AlternateContent xmlns:mc="http://schemas.openxmlformats.org/markup-compatibility/2006">
                <mc:Choice xmlns:v="urn:schemas-microsoft-com:vml" Requires="v">
                  <p:oleObj spid="_x0000_s286740" name="Equation" r:id="rId31" imgW="88669" imgH="114003" progId="Equation.DSMT4">
                    <p:embed/>
                  </p:oleObj>
                </mc:Choice>
                <mc:Fallback>
                  <p:oleObj name="Equation" r:id="rId31" imgW="88669" imgH="114003" progId="Equation.DSMT4">
                    <p:embed/>
                    <p:pic>
                      <p:nvPicPr>
                        <p:cNvPr id="56363"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26" y="2024"/>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30"/>
            <p:cNvGraphicFramePr>
              <a:graphicFrameLocks noChangeAspect="1"/>
            </p:cNvGraphicFramePr>
            <p:nvPr/>
          </p:nvGraphicFramePr>
          <p:xfrm>
            <a:off x="1655" y="1933"/>
            <a:ext cx="107" cy="136"/>
          </p:xfrm>
          <a:graphic>
            <a:graphicData uri="http://schemas.openxmlformats.org/presentationml/2006/ole">
              <mc:AlternateContent xmlns:mc="http://schemas.openxmlformats.org/markup-compatibility/2006">
                <mc:Choice xmlns:v="urn:schemas-microsoft-com:vml" Requires="v">
                  <p:oleObj spid="_x0000_s286741" name="Equation" r:id="rId32" imgW="88669" imgH="114003" progId="Equation.DSMT4">
                    <p:embed/>
                  </p:oleObj>
                </mc:Choice>
                <mc:Fallback>
                  <p:oleObj name="Equation" r:id="rId32" imgW="88669" imgH="114003" progId="Equation.DSMT4">
                    <p:embed/>
                    <p:pic>
                      <p:nvPicPr>
                        <p:cNvPr id="56364"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55" y="1933"/>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31"/>
            <p:cNvGraphicFramePr>
              <a:graphicFrameLocks noChangeAspect="1"/>
            </p:cNvGraphicFramePr>
            <p:nvPr/>
          </p:nvGraphicFramePr>
          <p:xfrm>
            <a:off x="1746" y="1933"/>
            <a:ext cx="107" cy="136"/>
          </p:xfrm>
          <a:graphic>
            <a:graphicData uri="http://schemas.openxmlformats.org/presentationml/2006/ole">
              <mc:AlternateContent xmlns:mc="http://schemas.openxmlformats.org/markup-compatibility/2006">
                <mc:Choice xmlns:v="urn:schemas-microsoft-com:vml" Requires="v">
                  <p:oleObj spid="_x0000_s286742" name="Equation" r:id="rId33" imgW="88669" imgH="114003" progId="Equation.DSMT4">
                    <p:embed/>
                  </p:oleObj>
                </mc:Choice>
                <mc:Fallback>
                  <p:oleObj name="Equation" r:id="rId33" imgW="88669" imgH="114003" progId="Equation.DSMT4">
                    <p:embed/>
                    <p:pic>
                      <p:nvPicPr>
                        <p:cNvPr id="56365"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46" y="1933"/>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32"/>
            <p:cNvGraphicFramePr>
              <a:graphicFrameLocks noChangeAspect="1"/>
            </p:cNvGraphicFramePr>
            <p:nvPr/>
          </p:nvGraphicFramePr>
          <p:xfrm>
            <a:off x="1701" y="1888"/>
            <a:ext cx="107" cy="136"/>
          </p:xfrm>
          <a:graphic>
            <a:graphicData uri="http://schemas.openxmlformats.org/presentationml/2006/ole">
              <mc:AlternateContent xmlns:mc="http://schemas.openxmlformats.org/markup-compatibility/2006">
                <mc:Choice xmlns:v="urn:schemas-microsoft-com:vml" Requires="v">
                  <p:oleObj spid="_x0000_s286743" name="Equation" r:id="rId34" imgW="88669" imgH="114003" progId="Equation.DSMT4">
                    <p:embed/>
                  </p:oleObj>
                </mc:Choice>
                <mc:Fallback>
                  <p:oleObj name="Equation" r:id="rId34" imgW="88669" imgH="114003" progId="Equation.DSMT4">
                    <p:embed/>
                    <p:pic>
                      <p:nvPicPr>
                        <p:cNvPr id="56366" name="Object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01" y="1888"/>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33"/>
            <p:cNvGraphicFramePr>
              <a:graphicFrameLocks noChangeAspect="1"/>
            </p:cNvGraphicFramePr>
            <p:nvPr/>
          </p:nvGraphicFramePr>
          <p:xfrm>
            <a:off x="1791" y="1888"/>
            <a:ext cx="90" cy="136"/>
          </p:xfrm>
          <a:graphic>
            <a:graphicData uri="http://schemas.openxmlformats.org/presentationml/2006/ole">
              <mc:AlternateContent xmlns:mc="http://schemas.openxmlformats.org/markup-compatibility/2006">
                <mc:Choice xmlns:v="urn:schemas-microsoft-com:vml" Requires="v">
                  <p:oleObj spid="_x0000_s286744" name="Equation" r:id="rId35" imgW="88669" imgH="114003" progId="Equation.DSMT4">
                    <p:embed/>
                  </p:oleObj>
                </mc:Choice>
                <mc:Fallback>
                  <p:oleObj name="Equation" r:id="rId35" imgW="88669" imgH="114003" progId="Equation.DSMT4">
                    <p:embed/>
                    <p:pic>
                      <p:nvPicPr>
                        <p:cNvPr id="56367" name="Object 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91" y="1888"/>
                          <a:ext cx="9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34"/>
            <p:cNvGraphicFramePr>
              <a:graphicFrameLocks noChangeAspect="1"/>
            </p:cNvGraphicFramePr>
            <p:nvPr/>
          </p:nvGraphicFramePr>
          <p:xfrm>
            <a:off x="974" y="2568"/>
            <a:ext cx="107" cy="136"/>
          </p:xfrm>
          <a:graphic>
            <a:graphicData uri="http://schemas.openxmlformats.org/presentationml/2006/ole">
              <mc:AlternateContent xmlns:mc="http://schemas.openxmlformats.org/markup-compatibility/2006">
                <mc:Choice xmlns:v="urn:schemas-microsoft-com:vml" Requires="v">
                  <p:oleObj spid="_x0000_s286745" name="Equation" r:id="rId36" imgW="88669" imgH="114003" progId="Equation.DSMT4">
                    <p:embed/>
                  </p:oleObj>
                </mc:Choice>
                <mc:Fallback>
                  <p:oleObj name="Equation" r:id="rId36" imgW="88669" imgH="114003" progId="Equation.DSMT4">
                    <p:embed/>
                    <p:pic>
                      <p:nvPicPr>
                        <p:cNvPr id="56368"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4" y="2568"/>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35"/>
            <p:cNvGraphicFramePr>
              <a:graphicFrameLocks noChangeAspect="1"/>
            </p:cNvGraphicFramePr>
            <p:nvPr/>
          </p:nvGraphicFramePr>
          <p:xfrm>
            <a:off x="1020" y="2523"/>
            <a:ext cx="90" cy="136"/>
          </p:xfrm>
          <a:graphic>
            <a:graphicData uri="http://schemas.openxmlformats.org/presentationml/2006/ole">
              <mc:AlternateContent xmlns:mc="http://schemas.openxmlformats.org/markup-compatibility/2006">
                <mc:Choice xmlns:v="urn:schemas-microsoft-com:vml" Requires="v">
                  <p:oleObj spid="_x0000_s286746" name="Equation" r:id="rId37" imgW="88669" imgH="114003" progId="Equation.DSMT4">
                    <p:embed/>
                  </p:oleObj>
                </mc:Choice>
                <mc:Fallback>
                  <p:oleObj name="Equation" r:id="rId37" imgW="88669" imgH="114003" progId="Equation.DSMT4">
                    <p:embed/>
                    <p:pic>
                      <p:nvPicPr>
                        <p:cNvPr id="56369"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0" y="2523"/>
                          <a:ext cx="9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36"/>
            <p:cNvGraphicFramePr>
              <a:graphicFrameLocks noChangeAspect="1"/>
            </p:cNvGraphicFramePr>
            <p:nvPr/>
          </p:nvGraphicFramePr>
          <p:xfrm>
            <a:off x="1730" y="1843"/>
            <a:ext cx="107" cy="136"/>
          </p:xfrm>
          <a:graphic>
            <a:graphicData uri="http://schemas.openxmlformats.org/presentationml/2006/ole">
              <mc:AlternateContent xmlns:mc="http://schemas.openxmlformats.org/markup-compatibility/2006">
                <mc:Choice xmlns:v="urn:schemas-microsoft-com:vml" Requires="v">
                  <p:oleObj spid="_x0000_s286747" name="Equation" r:id="rId38" imgW="88669" imgH="114003" progId="Equation.DSMT4">
                    <p:embed/>
                  </p:oleObj>
                </mc:Choice>
                <mc:Fallback>
                  <p:oleObj name="Equation" r:id="rId38" imgW="88669" imgH="114003" progId="Equation.DSMT4">
                    <p:embed/>
                    <p:pic>
                      <p:nvPicPr>
                        <p:cNvPr id="5637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30" y="1843"/>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37"/>
            <p:cNvGraphicFramePr>
              <a:graphicFrameLocks noChangeAspect="1"/>
            </p:cNvGraphicFramePr>
            <p:nvPr/>
          </p:nvGraphicFramePr>
          <p:xfrm>
            <a:off x="1866" y="1797"/>
            <a:ext cx="107" cy="136"/>
          </p:xfrm>
          <a:graphic>
            <a:graphicData uri="http://schemas.openxmlformats.org/presentationml/2006/ole">
              <mc:AlternateContent xmlns:mc="http://schemas.openxmlformats.org/markup-compatibility/2006">
                <mc:Choice xmlns:v="urn:schemas-microsoft-com:vml" Requires="v">
                  <p:oleObj spid="_x0000_s286748" name="Equation" r:id="rId39" imgW="88669" imgH="114003" progId="Equation.DSMT4">
                    <p:embed/>
                  </p:oleObj>
                </mc:Choice>
                <mc:Fallback>
                  <p:oleObj name="Equation" r:id="rId39" imgW="88669" imgH="114003" progId="Equation.DSMT4">
                    <p:embed/>
                    <p:pic>
                      <p:nvPicPr>
                        <p:cNvPr id="56371"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66" y="1797"/>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38"/>
            <p:cNvGraphicFramePr>
              <a:graphicFrameLocks noChangeAspect="1"/>
            </p:cNvGraphicFramePr>
            <p:nvPr/>
          </p:nvGraphicFramePr>
          <p:xfrm>
            <a:off x="1821" y="1752"/>
            <a:ext cx="107" cy="136"/>
          </p:xfrm>
          <a:graphic>
            <a:graphicData uri="http://schemas.openxmlformats.org/presentationml/2006/ole">
              <mc:AlternateContent xmlns:mc="http://schemas.openxmlformats.org/markup-compatibility/2006">
                <mc:Choice xmlns:v="urn:schemas-microsoft-com:vml" Requires="v">
                  <p:oleObj spid="_x0000_s286749" name="Equation" r:id="rId40" imgW="88669" imgH="114003" progId="Equation.DSMT4">
                    <p:embed/>
                  </p:oleObj>
                </mc:Choice>
                <mc:Fallback>
                  <p:oleObj name="Equation" r:id="rId40" imgW="88669" imgH="114003" progId="Equation.DSMT4">
                    <p:embed/>
                    <p:pic>
                      <p:nvPicPr>
                        <p:cNvPr id="56372" name="Object 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21" y="1752"/>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39"/>
            <p:cNvGraphicFramePr>
              <a:graphicFrameLocks noChangeAspect="1"/>
            </p:cNvGraphicFramePr>
            <p:nvPr/>
          </p:nvGraphicFramePr>
          <p:xfrm>
            <a:off x="1837" y="1797"/>
            <a:ext cx="107" cy="136"/>
          </p:xfrm>
          <a:graphic>
            <a:graphicData uri="http://schemas.openxmlformats.org/presentationml/2006/ole">
              <mc:AlternateContent xmlns:mc="http://schemas.openxmlformats.org/markup-compatibility/2006">
                <mc:Choice xmlns:v="urn:schemas-microsoft-com:vml" Requires="v">
                  <p:oleObj spid="_x0000_s286750" name="Equation" r:id="rId41" imgW="88669" imgH="114003" progId="Equation.DSMT4">
                    <p:embed/>
                  </p:oleObj>
                </mc:Choice>
                <mc:Fallback>
                  <p:oleObj name="Equation" r:id="rId41" imgW="88669" imgH="114003" progId="Equation.DSMT4">
                    <p:embed/>
                    <p:pic>
                      <p:nvPicPr>
                        <p:cNvPr id="56373"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37" y="1797"/>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40"/>
            <p:cNvGraphicFramePr>
              <a:graphicFrameLocks noChangeAspect="1"/>
            </p:cNvGraphicFramePr>
            <p:nvPr/>
          </p:nvGraphicFramePr>
          <p:xfrm>
            <a:off x="1882" y="1706"/>
            <a:ext cx="90" cy="136"/>
          </p:xfrm>
          <a:graphic>
            <a:graphicData uri="http://schemas.openxmlformats.org/presentationml/2006/ole">
              <mc:AlternateContent xmlns:mc="http://schemas.openxmlformats.org/markup-compatibility/2006">
                <mc:Choice xmlns:v="urn:schemas-microsoft-com:vml" Requires="v">
                  <p:oleObj spid="_x0000_s286751" name="Equation" r:id="rId42" imgW="88669" imgH="114003" progId="Equation.DSMT4">
                    <p:embed/>
                  </p:oleObj>
                </mc:Choice>
                <mc:Fallback>
                  <p:oleObj name="Equation" r:id="rId42" imgW="88669" imgH="114003" progId="Equation.DSMT4">
                    <p:embed/>
                    <p:pic>
                      <p:nvPicPr>
                        <p:cNvPr id="56374" name="Object 4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2" y="1706"/>
                          <a:ext cx="9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41"/>
            <p:cNvGraphicFramePr>
              <a:graphicFrameLocks noChangeAspect="1"/>
            </p:cNvGraphicFramePr>
            <p:nvPr/>
          </p:nvGraphicFramePr>
          <p:xfrm>
            <a:off x="2050" y="1706"/>
            <a:ext cx="107" cy="136"/>
          </p:xfrm>
          <a:graphic>
            <a:graphicData uri="http://schemas.openxmlformats.org/presentationml/2006/ole">
              <mc:AlternateContent xmlns:mc="http://schemas.openxmlformats.org/markup-compatibility/2006">
                <mc:Choice xmlns:v="urn:schemas-microsoft-com:vml" Requires="v">
                  <p:oleObj spid="_x0000_s286752" name="Equation" r:id="rId43" imgW="88669" imgH="114003" progId="Equation.DSMT4">
                    <p:embed/>
                  </p:oleObj>
                </mc:Choice>
                <mc:Fallback>
                  <p:oleObj name="Equation" r:id="rId43" imgW="88669" imgH="114003" progId="Equation.DSMT4">
                    <p:embed/>
                    <p:pic>
                      <p:nvPicPr>
                        <p:cNvPr id="56375" name="Object 4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50" y="1706"/>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42"/>
            <p:cNvGraphicFramePr>
              <a:graphicFrameLocks noChangeAspect="1"/>
            </p:cNvGraphicFramePr>
            <p:nvPr/>
          </p:nvGraphicFramePr>
          <p:xfrm>
            <a:off x="2034" y="1661"/>
            <a:ext cx="107" cy="136"/>
          </p:xfrm>
          <a:graphic>
            <a:graphicData uri="http://schemas.openxmlformats.org/presentationml/2006/ole">
              <mc:AlternateContent xmlns:mc="http://schemas.openxmlformats.org/markup-compatibility/2006">
                <mc:Choice xmlns:v="urn:schemas-microsoft-com:vml" Requires="v">
                  <p:oleObj spid="_x0000_s286753" name="Equation" r:id="rId44" imgW="88669" imgH="114003" progId="Equation.DSMT4">
                    <p:embed/>
                  </p:oleObj>
                </mc:Choice>
                <mc:Fallback>
                  <p:oleObj name="Equation" r:id="rId44" imgW="88669" imgH="114003" progId="Equation.DSMT4">
                    <p:embed/>
                    <p:pic>
                      <p:nvPicPr>
                        <p:cNvPr id="56376"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34" y="1661"/>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43"/>
            <p:cNvGraphicFramePr>
              <a:graphicFrameLocks noChangeAspect="1"/>
            </p:cNvGraphicFramePr>
            <p:nvPr/>
          </p:nvGraphicFramePr>
          <p:xfrm>
            <a:off x="2170" y="1615"/>
            <a:ext cx="107" cy="136"/>
          </p:xfrm>
          <a:graphic>
            <a:graphicData uri="http://schemas.openxmlformats.org/presentationml/2006/ole">
              <mc:AlternateContent xmlns:mc="http://schemas.openxmlformats.org/markup-compatibility/2006">
                <mc:Choice xmlns:v="urn:schemas-microsoft-com:vml" Requires="v">
                  <p:oleObj spid="_x0000_s286754" name="Equation" r:id="rId45" imgW="88669" imgH="114003" progId="Equation.DSMT4">
                    <p:embed/>
                  </p:oleObj>
                </mc:Choice>
                <mc:Fallback>
                  <p:oleObj name="Equation" r:id="rId45" imgW="88669" imgH="114003" progId="Equation.DSMT4">
                    <p:embed/>
                    <p:pic>
                      <p:nvPicPr>
                        <p:cNvPr id="56377" name="Object 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70" y="1615"/>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44"/>
            <p:cNvGraphicFramePr>
              <a:graphicFrameLocks noChangeAspect="1"/>
            </p:cNvGraphicFramePr>
            <p:nvPr/>
          </p:nvGraphicFramePr>
          <p:xfrm>
            <a:off x="2093" y="1661"/>
            <a:ext cx="107" cy="136"/>
          </p:xfrm>
          <a:graphic>
            <a:graphicData uri="http://schemas.openxmlformats.org/presentationml/2006/ole">
              <mc:AlternateContent xmlns:mc="http://schemas.openxmlformats.org/markup-compatibility/2006">
                <mc:Choice xmlns:v="urn:schemas-microsoft-com:vml" Requires="v">
                  <p:oleObj spid="_x0000_s286755" name="Equation" r:id="rId46" imgW="88669" imgH="114003" progId="Equation.DSMT4">
                    <p:embed/>
                  </p:oleObj>
                </mc:Choice>
                <mc:Fallback>
                  <p:oleObj name="Equation" r:id="rId46" imgW="88669" imgH="114003" progId="Equation.DSMT4">
                    <p:embed/>
                    <p:pic>
                      <p:nvPicPr>
                        <p:cNvPr id="56378" name="Object 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93" y="1661"/>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45"/>
            <p:cNvGraphicFramePr>
              <a:graphicFrameLocks noChangeAspect="1"/>
            </p:cNvGraphicFramePr>
            <p:nvPr/>
          </p:nvGraphicFramePr>
          <p:xfrm>
            <a:off x="2245" y="1570"/>
            <a:ext cx="90" cy="136"/>
          </p:xfrm>
          <a:graphic>
            <a:graphicData uri="http://schemas.openxmlformats.org/presentationml/2006/ole">
              <mc:AlternateContent xmlns:mc="http://schemas.openxmlformats.org/markup-compatibility/2006">
                <mc:Choice xmlns:v="urn:schemas-microsoft-com:vml" Requires="v">
                  <p:oleObj spid="_x0000_s286756" name="Equation" r:id="rId47" imgW="88669" imgH="114003" progId="Equation.DSMT4">
                    <p:embed/>
                  </p:oleObj>
                </mc:Choice>
                <mc:Fallback>
                  <p:oleObj name="Equation" r:id="rId47" imgW="88669" imgH="114003" progId="Equation.DSMT4">
                    <p:embed/>
                    <p:pic>
                      <p:nvPicPr>
                        <p:cNvPr id="56379"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45" y="1570"/>
                          <a:ext cx="9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46"/>
            <p:cNvGraphicFramePr>
              <a:graphicFrameLocks noChangeAspect="1"/>
            </p:cNvGraphicFramePr>
            <p:nvPr/>
          </p:nvGraphicFramePr>
          <p:xfrm>
            <a:off x="2336" y="1570"/>
            <a:ext cx="107" cy="136"/>
          </p:xfrm>
          <a:graphic>
            <a:graphicData uri="http://schemas.openxmlformats.org/presentationml/2006/ole">
              <mc:AlternateContent xmlns:mc="http://schemas.openxmlformats.org/markup-compatibility/2006">
                <mc:Choice xmlns:v="urn:schemas-microsoft-com:vml" Requires="v">
                  <p:oleObj spid="_x0000_s286757" name="Equation" r:id="rId48" imgW="88669" imgH="114003" progId="Equation.DSMT4">
                    <p:embed/>
                  </p:oleObj>
                </mc:Choice>
                <mc:Fallback>
                  <p:oleObj name="Equation" r:id="rId48" imgW="88669" imgH="114003" progId="Equation.DSMT4">
                    <p:embed/>
                    <p:pic>
                      <p:nvPicPr>
                        <p:cNvPr id="5638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6" y="1570"/>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47"/>
            <p:cNvGraphicFramePr>
              <a:graphicFrameLocks noChangeAspect="1"/>
            </p:cNvGraphicFramePr>
            <p:nvPr/>
          </p:nvGraphicFramePr>
          <p:xfrm>
            <a:off x="1458" y="2070"/>
            <a:ext cx="107" cy="136"/>
          </p:xfrm>
          <a:graphic>
            <a:graphicData uri="http://schemas.openxmlformats.org/presentationml/2006/ole">
              <mc:AlternateContent xmlns:mc="http://schemas.openxmlformats.org/markup-compatibility/2006">
                <mc:Choice xmlns:v="urn:schemas-microsoft-com:vml" Requires="v">
                  <p:oleObj spid="_x0000_s286758" name="Equation" r:id="rId49" imgW="88669" imgH="114003" progId="Equation.DSMT4">
                    <p:embed/>
                  </p:oleObj>
                </mc:Choice>
                <mc:Fallback>
                  <p:oleObj name="Equation" r:id="rId49" imgW="88669" imgH="114003" progId="Equation.DSMT4">
                    <p:embed/>
                    <p:pic>
                      <p:nvPicPr>
                        <p:cNvPr id="56381" name="Object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58" y="2070"/>
                          <a:ext cx="10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48"/>
            <p:cNvGraphicFramePr>
              <a:graphicFrameLocks noChangeAspect="1"/>
            </p:cNvGraphicFramePr>
            <p:nvPr/>
          </p:nvGraphicFramePr>
          <p:xfrm>
            <a:off x="1519" y="2024"/>
            <a:ext cx="90" cy="136"/>
          </p:xfrm>
          <a:graphic>
            <a:graphicData uri="http://schemas.openxmlformats.org/presentationml/2006/ole">
              <mc:AlternateContent xmlns:mc="http://schemas.openxmlformats.org/markup-compatibility/2006">
                <mc:Choice xmlns:v="urn:schemas-microsoft-com:vml" Requires="v">
                  <p:oleObj spid="_x0000_s286759" name="Equation" r:id="rId50" imgW="88669" imgH="114003" progId="Equation.DSMT4">
                    <p:embed/>
                  </p:oleObj>
                </mc:Choice>
                <mc:Fallback>
                  <p:oleObj name="Equation" r:id="rId50" imgW="88669" imgH="114003" progId="Equation.DSMT4">
                    <p:embed/>
                    <p:pic>
                      <p:nvPicPr>
                        <p:cNvPr id="56382" name="Object 4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19" y="2024"/>
                          <a:ext cx="9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49"/>
            <p:cNvGraphicFramePr>
              <a:graphicFrameLocks noChangeAspect="1"/>
            </p:cNvGraphicFramePr>
            <p:nvPr/>
          </p:nvGraphicFramePr>
          <p:xfrm>
            <a:off x="1247" y="2296"/>
            <a:ext cx="90" cy="136"/>
          </p:xfrm>
          <a:graphic>
            <a:graphicData uri="http://schemas.openxmlformats.org/presentationml/2006/ole">
              <mc:AlternateContent xmlns:mc="http://schemas.openxmlformats.org/markup-compatibility/2006">
                <mc:Choice xmlns:v="urn:schemas-microsoft-com:vml" Requires="v">
                  <p:oleObj spid="_x0000_s286760" name="Equation" r:id="rId51" imgW="88669" imgH="114003" progId="Equation.DSMT4">
                    <p:embed/>
                  </p:oleObj>
                </mc:Choice>
                <mc:Fallback>
                  <p:oleObj name="Equation" r:id="rId51" imgW="88669" imgH="114003" progId="Equation.DSMT4">
                    <p:embed/>
                    <p:pic>
                      <p:nvPicPr>
                        <p:cNvPr id="56383" name="Object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7" y="2296"/>
                          <a:ext cx="9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6" name="Group 50"/>
          <p:cNvGrpSpPr>
            <a:grpSpLocks/>
          </p:cNvGrpSpPr>
          <p:nvPr/>
        </p:nvGrpSpPr>
        <p:grpSpPr bwMode="auto">
          <a:xfrm>
            <a:off x="3026123" y="4084999"/>
            <a:ext cx="379412" cy="647700"/>
            <a:chOff x="917" y="2341"/>
            <a:chExt cx="239" cy="408"/>
          </a:xfrm>
          <a:noFill/>
        </p:grpSpPr>
        <p:sp>
          <p:nvSpPr>
            <p:cNvPr id="67" name="Line 51"/>
            <p:cNvSpPr>
              <a:spLocks noChangeShapeType="1"/>
            </p:cNvSpPr>
            <p:nvPr/>
          </p:nvSpPr>
          <p:spPr bwMode="auto">
            <a:xfrm flipV="1">
              <a:off x="975" y="2432"/>
              <a:ext cx="181" cy="317"/>
            </a:xfrm>
            <a:prstGeom prst="line">
              <a:avLst/>
            </a:prstGeom>
            <a:grpFill/>
            <a:ln w="28575">
              <a:solidFill>
                <a:srgbClr val="FF00FF"/>
              </a:solidFill>
              <a:round/>
              <a:headEnd/>
              <a:tailEnd/>
            </a:ln>
          </p:spPr>
          <p:txBody>
            <a:bodyPr anchor="ctr"/>
            <a:lstStyle/>
            <a:p>
              <a:endParaRPr lang="zh-CN" altLang="en-US"/>
            </a:p>
          </p:txBody>
        </p:sp>
        <p:graphicFrame>
          <p:nvGraphicFramePr>
            <p:cNvPr id="68" name="Object 52"/>
            <p:cNvGraphicFramePr>
              <a:graphicFrameLocks noChangeAspect="1"/>
            </p:cNvGraphicFramePr>
            <p:nvPr/>
          </p:nvGraphicFramePr>
          <p:xfrm>
            <a:off x="917" y="2341"/>
            <a:ext cx="194" cy="265"/>
          </p:xfrm>
          <a:graphic>
            <a:graphicData uri="http://schemas.openxmlformats.org/presentationml/2006/ole">
              <mc:AlternateContent xmlns:mc="http://schemas.openxmlformats.org/markup-compatibility/2006">
                <mc:Choice xmlns:v="urn:schemas-microsoft-com:vml" Requires="v">
                  <p:oleObj spid="_x0000_s286761" name="Equation" r:id="rId52" imgW="165028" imgH="228501" progId="Equation.DSMT4">
                    <p:embed/>
                  </p:oleObj>
                </mc:Choice>
                <mc:Fallback>
                  <p:oleObj name="Equation" r:id="rId52" imgW="165028" imgH="228501" progId="Equation.DSMT4">
                    <p:embed/>
                    <p:pic>
                      <p:nvPicPr>
                        <p:cNvPr id="56338" name="Object 52"/>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917" y="2341"/>
                          <a:ext cx="194"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9" name="Group 53"/>
          <p:cNvGrpSpPr>
            <a:grpSpLocks/>
          </p:cNvGrpSpPr>
          <p:nvPr/>
        </p:nvGrpSpPr>
        <p:grpSpPr bwMode="auto">
          <a:xfrm>
            <a:off x="3394423" y="3653199"/>
            <a:ext cx="444500" cy="576262"/>
            <a:chOff x="1149" y="2069"/>
            <a:chExt cx="280" cy="363"/>
          </a:xfrm>
          <a:noFill/>
        </p:grpSpPr>
        <p:sp>
          <p:nvSpPr>
            <p:cNvPr id="70" name="Line 54"/>
            <p:cNvSpPr>
              <a:spLocks noChangeShapeType="1"/>
            </p:cNvSpPr>
            <p:nvPr/>
          </p:nvSpPr>
          <p:spPr bwMode="auto">
            <a:xfrm flipV="1">
              <a:off x="1156" y="2296"/>
              <a:ext cx="273" cy="136"/>
            </a:xfrm>
            <a:prstGeom prst="line">
              <a:avLst/>
            </a:prstGeom>
            <a:grpFill/>
            <a:ln w="28575">
              <a:solidFill>
                <a:srgbClr val="FF00FF"/>
              </a:solidFill>
              <a:round/>
              <a:headEnd/>
              <a:tailEnd/>
            </a:ln>
          </p:spPr>
          <p:txBody>
            <a:bodyPr anchor="ctr"/>
            <a:lstStyle/>
            <a:p>
              <a:endParaRPr lang="zh-CN" altLang="en-US"/>
            </a:p>
          </p:txBody>
        </p:sp>
        <p:graphicFrame>
          <p:nvGraphicFramePr>
            <p:cNvPr id="71" name="Object 55"/>
            <p:cNvGraphicFramePr>
              <a:graphicFrameLocks noChangeAspect="1"/>
            </p:cNvGraphicFramePr>
            <p:nvPr/>
          </p:nvGraphicFramePr>
          <p:xfrm>
            <a:off x="1149" y="2069"/>
            <a:ext cx="209" cy="265"/>
          </p:xfrm>
          <a:graphic>
            <a:graphicData uri="http://schemas.openxmlformats.org/presentationml/2006/ole">
              <mc:AlternateContent xmlns:mc="http://schemas.openxmlformats.org/markup-compatibility/2006">
                <mc:Choice xmlns:v="urn:schemas-microsoft-com:vml" Requires="v">
                  <p:oleObj spid="_x0000_s286762" name="Equation" r:id="rId54" imgW="177646" imgH="228402" progId="Equation.DSMT4">
                    <p:embed/>
                  </p:oleObj>
                </mc:Choice>
                <mc:Fallback>
                  <p:oleObj name="Equation" r:id="rId54" imgW="177646" imgH="228402" progId="Equation.DSMT4">
                    <p:embed/>
                    <p:pic>
                      <p:nvPicPr>
                        <p:cNvPr id="56336" name="Object 55"/>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1149" y="2069"/>
                          <a:ext cx="209"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2" name="Group 56"/>
          <p:cNvGrpSpPr>
            <a:grpSpLocks/>
          </p:cNvGrpSpPr>
          <p:nvPr/>
        </p:nvGrpSpPr>
        <p:grpSpPr bwMode="auto">
          <a:xfrm>
            <a:off x="3838924" y="3149961"/>
            <a:ext cx="935037" cy="863600"/>
            <a:chOff x="1429" y="1752"/>
            <a:chExt cx="589" cy="544"/>
          </a:xfrm>
          <a:noFill/>
        </p:grpSpPr>
        <p:sp>
          <p:nvSpPr>
            <p:cNvPr id="73" name="Line 57"/>
            <p:cNvSpPr>
              <a:spLocks noChangeShapeType="1"/>
            </p:cNvSpPr>
            <p:nvPr/>
          </p:nvSpPr>
          <p:spPr bwMode="auto">
            <a:xfrm flipV="1">
              <a:off x="1429" y="1797"/>
              <a:ext cx="589" cy="499"/>
            </a:xfrm>
            <a:prstGeom prst="line">
              <a:avLst/>
            </a:prstGeom>
            <a:grpFill/>
            <a:ln w="28575">
              <a:solidFill>
                <a:srgbClr val="FF00FF"/>
              </a:solidFill>
              <a:round/>
              <a:headEnd/>
              <a:tailEnd/>
            </a:ln>
          </p:spPr>
          <p:txBody>
            <a:bodyPr anchor="ctr"/>
            <a:lstStyle/>
            <a:p>
              <a:endParaRPr lang="zh-CN" altLang="en-US"/>
            </a:p>
          </p:txBody>
        </p:sp>
        <p:graphicFrame>
          <p:nvGraphicFramePr>
            <p:cNvPr id="74" name="Object 58"/>
            <p:cNvGraphicFramePr>
              <a:graphicFrameLocks noChangeAspect="1"/>
            </p:cNvGraphicFramePr>
            <p:nvPr/>
          </p:nvGraphicFramePr>
          <p:xfrm>
            <a:off x="1519" y="1752"/>
            <a:ext cx="209" cy="265"/>
          </p:xfrm>
          <a:graphic>
            <a:graphicData uri="http://schemas.openxmlformats.org/presentationml/2006/ole">
              <mc:AlternateContent xmlns:mc="http://schemas.openxmlformats.org/markup-compatibility/2006">
                <mc:Choice xmlns:v="urn:schemas-microsoft-com:vml" Requires="v">
                  <p:oleObj spid="_x0000_s286763" name="Equation" r:id="rId56" imgW="177646" imgH="228402" progId="Equation.DSMT4">
                    <p:embed/>
                  </p:oleObj>
                </mc:Choice>
                <mc:Fallback>
                  <p:oleObj name="Equation" r:id="rId56" imgW="177646" imgH="228402" progId="Equation.DSMT4">
                    <p:embed/>
                    <p:pic>
                      <p:nvPicPr>
                        <p:cNvPr id="56334" name="Object 5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519" y="1752"/>
                          <a:ext cx="209"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5" name="Group 59"/>
          <p:cNvGrpSpPr>
            <a:grpSpLocks/>
          </p:cNvGrpSpPr>
          <p:nvPr/>
        </p:nvGrpSpPr>
        <p:grpSpPr bwMode="auto">
          <a:xfrm>
            <a:off x="4773961" y="2584811"/>
            <a:ext cx="720725" cy="636588"/>
            <a:chOff x="2018" y="1396"/>
            <a:chExt cx="454" cy="401"/>
          </a:xfrm>
          <a:noFill/>
        </p:grpSpPr>
        <p:sp>
          <p:nvSpPr>
            <p:cNvPr id="76" name="Line 60"/>
            <p:cNvSpPr>
              <a:spLocks noChangeShapeType="1"/>
            </p:cNvSpPr>
            <p:nvPr/>
          </p:nvSpPr>
          <p:spPr bwMode="auto">
            <a:xfrm flipV="1">
              <a:off x="2018" y="1616"/>
              <a:ext cx="454" cy="181"/>
            </a:xfrm>
            <a:prstGeom prst="line">
              <a:avLst/>
            </a:prstGeom>
            <a:grpFill/>
            <a:ln w="28575">
              <a:solidFill>
                <a:srgbClr val="FF00FF"/>
              </a:solidFill>
              <a:round/>
              <a:headEnd/>
              <a:tailEnd/>
            </a:ln>
          </p:spPr>
          <p:txBody>
            <a:bodyPr anchor="ctr"/>
            <a:lstStyle/>
            <a:p>
              <a:endParaRPr lang="zh-CN" altLang="en-US"/>
            </a:p>
          </p:txBody>
        </p:sp>
        <p:graphicFrame>
          <p:nvGraphicFramePr>
            <p:cNvPr id="77" name="Object 61"/>
            <p:cNvGraphicFramePr>
              <a:graphicFrameLocks noChangeAspect="1"/>
            </p:cNvGraphicFramePr>
            <p:nvPr/>
          </p:nvGraphicFramePr>
          <p:xfrm>
            <a:off x="2154" y="1396"/>
            <a:ext cx="209" cy="265"/>
          </p:xfrm>
          <a:graphic>
            <a:graphicData uri="http://schemas.openxmlformats.org/presentationml/2006/ole">
              <mc:AlternateContent xmlns:mc="http://schemas.openxmlformats.org/markup-compatibility/2006">
                <mc:Choice xmlns:v="urn:schemas-microsoft-com:vml" Requires="v">
                  <p:oleObj spid="_x0000_s286764" name="Equation" r:id="rId58" imgW="177646" imgH="228402" progId="Equation.DSMT4">
                    <p:embed/>
                  </p:oleObj>
                </mc:Choice>
                <mc:Fallback>
                  <p:oleObj name="Equation" r:id="rId58" imgW="177646" imgH="228402" progId="Equation.DSMT4">
                    <p:embed/>
                    <p:pic>
                      <p:nvPicPr>
                        <p:cNvPr id="56332" name="Object 61"/>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154" y="1396"/>
                          <a:ext cx="209"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8" name="Object 62"/>
          <p:cNvGraphicFramePr>
            <a:graphicFrameLocks noChangeAspect="1"/>
          </p:cNvGraphicFramePr>
          <p:nvPr>
            <p:extLst>
              <p:ext uri="{D42A27DB-BD31-4B8C-83A1-F6EECF244321}">
                <p14:modId xmlns:p14="http://schemas.microsoft.com/office/powerpoint/2010/main" val="610092061"/>
              </p:ext>
            </p:extLst>
          </p:nvPr>
        </p:nvGraphicFramePr>
        <p:xfrm>
          <a:off x="6239223" y="2718161"/>
          <a:ext cx="3719512" cy="1473200"/>
        </p:xfrm>
        <a:graphic>
          <a:graphicData uri="http://schemas.openxmlformats.org/presentationml/2006/ole">
            <mc:AlternateContent xmlns:mc="http://schemas.openxmlformats.org/markup-compatibility/2006">
              <mc:Choice xmlns:v="urn:schemas-microsoft-com:vml" Requires="v">
                <p:oleObj spid="_x0000_s286765" name="Equation" r:id="rId60" imgW="2044440" imgH="914400" progId="Equation.DSMT4">
                  <p:embed/>
                </p:oleObj>
              </mc:Choice>
              <mc:Fallback>
                <p:oleObj name="Equation" r:id="rId60" imgW="2044440" imgH="914400" progId="Equation.DSMT4">
                  <p:embed/>
                  <p:pic>
                    <p:nvPicPr>
                      <p:cNvPr id="458814" name="Object 62"/>
                      <p:cNvPicPr>
                        <a:picLocks noChangeAspect="1" noChangeArrowheads="1"/>
                      </p:cNvPicPr>
                      <p:nvPr/>
                    </p:nvPicPr>
                    <p:blipFill>
                      <a:blip r:embed="rId61"/>
                      <a:srcRect/>
                      <a:stretch>
                        <a:fillRect/>
                      </a:stretch>
                    </p:blipFill>
                    <p:spPr bwMode="auto">
                      <a:xfrm>
                        <a:off x="6239223" y="2718161"/>
                        <a:ext cx="3719512" cy="147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Rectangle 63"/>
          <p:cNvSpPr>
            <a:spLocks noChangeArrowheads="1"/>
          </p:cNvSpPr>
          <p:nvPr/>
        </p:nvSpPr>
        <p:spPr bwMode="auto">
          <a:xfrm>
            <a:off x="6502748" y="4589824"/>
            <a:ext cx="3600450" cy="1016000"/>
          </a:xfrm>
          <a:prstGeom prst="rect">
            <a:avLst/>
          </a:prstGeom>
          <a:noFill/>
          <a:ln w="9525">
            <a:solidFill>
              <a:srgbClr val="003300"/>
            </a:solidFill>
            <a:miter lim="800000"/>
            <a:headEnd/>
            <a:tailEnd/>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Times New Roman" panose="02020603050405020304" pitchFamily="18" charset="0"/>
              </a:rPr>
              <a:t>        对上述四个模型在各自的区域内分别进行求解，即可得到总体非线性回归模型。</a:t>
            </a:r>
            <a:endParaRPr kumimoji="1" lang="en-US" altLang="zh-CN" b="0" dirty="0">
              <a:latin typeface="Times New Roman" panose="02020603050405020304" pitchFamily="18" charset="0"/>
            </a:endParaRPr>
          </a:p>
        </p:txBody>
      </p:sp>
    </p:spTree>
    <p:extLst>
      <p:ext uri="{BB962C8B-B14F-4D97-AF65-F5344CB8AC3E}">
        <p14:creationId xmlns:p14="http://schemas.microsoft.com/office/powerpoint/2010/main" val="213792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down)">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left)">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left)">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up)">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blinds(horizontal)">
                                      <p:cBhvr>
                                        <p:cTn id="3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一元非线性回归</a:t>
            </a:r>
            <a:endParaRPr lang="en-US" altLang="zh-CN" sz="2800" dirty="0"/>
          </a:p>
          <a:p>
            <a:pPr marL="457200" lvl="1" indent="0">
              <a:lnSpc>
                <a:spcPct val="150000"/>
              </a:lnSpc>
              <a:buNone/>
            </a:pPr>
            <a:r>
              <a:rPr lang="zh-CN" altLang="en-US" sz="2800" dirty="0"/>
              <a:t>（</a:t>
            </a:r>
            <a:r>
              <a:rPr lang="en-US" altLang="zh-CN" sz="2800" dirty="0"/>
              <a:t>4</a:t>
            </a:r>
            <a:r>
              <a:rPr lang="zh-CN" altLang="en-US" sz="2800" dirty="0"/>
              <a:t>）直接非线性回归分析方法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54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80" name="Object 4"/>
          <p:cNvGraphicFramePr>
            <a:graphicFrameLocks noChangeAspect="1"/>
          </p:cNvGraphicFramePr>
          <p:nvPr>
            <p:extLst>
              <p:ext uri="{D42A27DB-BD31-4B8C-83A1-F6EECF244321}">
                <p14:modId xmlns:p14="http://schemas.microsoft.com/office/powerpoint/2010/main" val="938037460"/>
              </p:ext>
            </p:extLst>
          </p:nvPr>
        </p:nvGraphicFramePr>
        <p:xfrm>
          <a:off x="4508500" y="3115786"/>
          <a:ext cx="1062038" cy="327025"/>
        </p:xfrm>
        <a:graphic>
          <a:graphicData uri="http://schemas.openxmlformats.org/presentationml/2006/ole">
            <mc:AlternateContent xmlns:mc="http://schemas.openxmlformats.org/markup-compatibility/2006">
              <mc:Choice xmlns:v="urn:schemas-microsoft-com:vml" Requires="v">
                <p:oleObj spid="_x0000_s156418" name="Equation" r:id="rId3" imgW="583920" imgH="203040" progId="Equation.DSMT4">
                  <p:embed/>
                </p:oleObj>
              </mc:Choice>
              <mc:Fallback>
                <p:oleObj name="Equation" r:id="rId3" imgW="583920" imgH="203040" progId="Equation.DSMT4">
                  <p:embed/>
                  <p:pic>
                    <p:nvPicPr>
                      <p:cNvPr id="459780" name="Object 4"/>
                      <p:cNvPicPr>
                        <a:picLocks noChangeAspect="1" noChangeArrowheads="1"/>
                      </p:cNvPicPr>
                      <p:nvPr/>
                    </p:nvPicPr>
                    <p:blipFill>
                      <a:blip r:embed="rId4"/>
                      <a:srcRect/>
                      <a:stretch>
                        <a:fillRect/>
                      </a:stretch>
                    </p:blipFill>
                    <p:spPr bwMode="auto">
                      <a:xfrm>
                        <a:off x="4508500" y="3115786"/>
                        <a:ext cx="1062038"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 name="Rectangle 5"/>
          <p:cNvSpPr>
            <a:spLocks noChangeArrowheads="1"/>
          </p:cNvSpPr>
          <p:nvPr/>
        </p:nvSpPr>
        <p:spPr bwMode="auto">
          <a:xfrm>
            <a:off x="2276476" y="2252186"/>
            <a:ext cx="79930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对于一般的非线性对应关系，可采用</a:t>
            </a:r>
            <a:r>
              <a:rPr kumimoji="1" lang="zh-CN" altLang="en-US" sz="2400" b="0" dirty="0">
                <a:solidFill>
                  <a:srgbClr val="FF0000"/>
                </a:solidFill>
                <a:latin typeface="微软雅黑" panose="020B0503020204020204" pitchFamily="34" charset="-122"/>
                <a:ea typeface="微软雅黑" panose="020B0503020204020204" pitchFamily="34" charset="-122"/>
              </a:rPr>
              <a:t>直接非线性回归分析</a:t>
            </a:r>
            <a:r>
              <a:rPr kumimoji="1" lang="zh-CN" altLang="en-US" sz="2400" b="0" dirty="0">
                <a:latin typeface="微软雅黑" panose="020B0503020204020204" pitchFamily="34" charset="-122"/>
                <a:ea typeface="微软雅黑" panose="020B0503020204020204" pitchFamily="34" charset="-122"/>
              </a:rPr>
              <a:t>。设变量 </a:t>
            </a:r>
            <a:r>
              <a:rPr kumimoji="1" lang="en-US" altLang="zh-CN" sz="2400" b="0" dirty="0">
                <a:latin typeface="微软雅黑" panose="020B0503020204020204" pitchFamily="34" charset="-122"/>
                <a:ea typeface="微软雅黑" panose="020B0503020204020204" pitchFamily="34" charset="-122"/>
              </a:rPr>
              <a:t>x </a:t>
            </a:r>
            <a:r>
              <a:rPr kumimoji="1" lang="zh-CN" altLang="en-US" sz="2400" b="0" dirty="0">
                <a:latin typeface="微软雅黑" panose="020B0503020204020204" pitchFamily="34" charset="-122"/>
                <a:ea typeface="微软雅黑" panose="020B0503020204020204" pitchFamily="34" charset="-122"/>
              </a:rPr>
              <a:t>和 </a:t>
            </a:r>
            <a:r>
              <a:rPr kumimoji="1" lang="en-US" altLang="zh-CN" sz="2400" b="0" dirty="0">
                <a:latin typeface="微软雅黑" panose="020B0503020204020204" pitchFamily="34" charset="-122"/>
                <a:ea typeface="微软雅黑" panose="020B0503020204020204" pitchFamily="34" charset="-122"/>
              </a:rPr>
              <a:t>y </a:t>
            </a:r>
            <a:r>
              <a:rPr kumimoji="1" lang="zh-CN" altLang="en-US" sz="2400" b="0" dirty="0">
                <a:latin typeface="微软雅黑" panose="020B0503020204020204" pitchFamily="34" charset="-122"/>
                <a:ea typeface="微软雅黑" panose="020B0503020204020204" pitchFamily="34" charset="-122"/>
              </a:rPr>
              <a:t>服从如下的非线性函数模型，即：</a:t>
            </a:r>
          </a:p>
        </p:txBody>
      </p:sp>
      <p:grpSp>
        <p:nvGrpSpPr>
          <p:cNvPr id="82" name="Group 6"/>
          <p:cNvGrpSpPr>
            <a:grpSpLocks/>
          </p:cNvGrpSpPr>
          <p:nvPr/>
        </p:nvGrpSpPr>
        <p:grpSpPr bwMode="auto">
          <a:xfrm>
            <a:off x="2276476" y="3476146"/>
            <a:ext cx="7993063" cy="1670050"/>
            <a:chOff x="476" y="2024"/>
            <a:chExt cx="5035" cy="1052"/>
          </a:xfrm>
        </p:grpSpPr>
        <p:sp>
          <p:nvSpPr>
            <p:cNvPr id="83" name="Rectangle 7"/>
            <p:cNvSpPr>
              <a:spLocks noChangeArrowheads="1"/>
            </p:cNvSpPr>
            <p:nvPr/>
          </p:nvSpPr>
          <p:spPr bwMode="auto">
            <a:xfrm>
              <a:off x="476" y="2024"/>
              <a:ext cx="50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        则基于非线性回归模型的因变量预测值</a:t>
              </a:r>
            </a:p>
          </p:txBody>
        </p:sp>
        <p:graphicFrame>
          <p:nvGraphicFramePr>
            <p:cNvPr id="84" name="Object 8"/>
            <p:cNvGraphicFramePr>
              <a:graphicFrameLocks noChangeAspect="1"/>
            </p:cNvGraphicFramePr>
            <p:nvPr>
              <p:extLst>
                <p:ext uri="{D42A27DB-BD31-4B8C-83A1-F6EECF244321}">
                  <p14:modId xmlns:p14="http://schemas.microsoft.com/office/powerpoint/2010/main" val="3000785034"/>
                </p:ext>
              </p:extLst>
            </p:nvPr>
          </p:nvGraphicFramePr>
          <p:xfrm>
            <a:off x="4241" y="2024"/>
            <a:ext cx="901" cy="258"/>
          </p:xfrm>
          <a:graphic>
            <a:graphicData uri="http://schemas.openxmlformats.org/presentationml/2006/ole">
              <mc:AlternateContent xmlns:mc="http://schemas.openxmlformats.org/markup-compatibility/2006">
                <mc:Choice xmlns:v="urn:schemas-microsoft-com:vml" Requires="v">
                  <p:oleObj spid="_x0000_s156419" name="Equation" r:id="rId5" imgW="787320" imgH="253800" progId="Equation.DSMT4">
                    <p:embed/>
                  </p:oleObj>
                </mc:Choice>
                <mc:Fallback>
                  <p:oleObj name="Equation" r:id="rId5" imgW="787320" imgH="253800" progId="Equation.DSMT4">
                    <p:embed/>
                    <p:pic>
                      <p:nvPicPr>
                        <p:cNvPr id="57358" name="Object 8"/>
                        <p:cNvPicPr>
                          <a:picLocks noChangeAspect="1" noChangeArrowheads="1"/>
                        </p:cNvPicPr>
                        <p:nvPr/>
                      </p:nvPicPr>
                      <p:blipFill>
                        <a:blip r:embed="rId6"/>
                        <a:srcRect/>
                        <a:stretch>
                          <a:fillRect/>
                        </a:stretch>
                      </p:blipFill>
                      <p:spPr bwMode="auto">
                        <a:xfrm>
                          <a:off x="4241" y="2024"/>
                          <a:ext cx="901"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Rectangle 9"/>
            <p:cNvSpPr>
              <a:spLocks noChangeArrowheads="1"/>
            </p:cNvSpPr>
            <p:nvPr/>
          </p:nvSpPr>
          <p:spPr bwMode="auto">
            <a:xfrm>
              <a:off x="521" y="2296"/>
              <a:ext cx="485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其中                      是非线性回归模型中 </a:t>
              </a:r>
              <a:r>
                <a:rPr kumimoji="1" lang="en-US" altLang="zh-CN" sz="2400" b="0" dirty="0">
                  <a:latin typeface="微软雅黑" panose="020B0503020204020204" pitchFamily="34" charset="-122"/>
                  <a:ea typeface="微软雅黑" panose="020B0503020204020204" pitchFamily="34" charset="-122"/>
                </a:rPr>
                <a:t>k </a:t>
              </a:r>
              <a:r>
                <a:rPr kumimoji="1" lang="zh-CN" altLang="en-US" sz="2400" b="0" dirty="0">
                  <a:latin typeface="微软雅黑" panose="020B0503020204020204" pitchFamily="34" charset="-122"/>
                  <a:ea typeface="微软雅黑" panose="020B0503020204020204" pitchFamily="34" charset="-122"/>
                </a:rPr>
                <a:t>个未知参数的估计值。则预测误差为</a:t>
              </a:r>
            </a:p>
          </p:txBody>
        </p:sp>
        <p:graphicFrame>
          <p:nvGraphicFramePr>
            <p:cNvPr id="86" name="Object 10"/>
            <p:cNvGraphicFramePr>
              <a:graphicFrameLocks noChangeAspect="1"/>
            </p:cNvGraphicFramePr>
            <p:nvPr>
              <p:extLst>
                <p:ext uri="{D42A27DB-BD31-4B8C-83A1-F6EECF244321}">
                  <p14:modId xmlns:p14="http://schemas.microsoft.com/office/powerpoint/2010/main" val="1714843558"/>
                </p:ext>
              </p:extLst>
            </p:nvPr>
          </p:nvGraphicFramePr>
          <p:xfrm>
            <a:off x="1711" y="2819"/>
            <a:ext cx="1789" cy="257"/>
          </p:xfrm>
          <a:graphic>
            <a:graphicData uri="http://schemas.openxmlformats.org/presentationml/2006/ole">
              <mc:AlternateContent xmlns:mc="http://schemas.openxmlformats.org/markup-compatibility/2006">
                <mc:Choice xmlns:v="urn:schemas-microsoft-com:vml" Requires="v">
                  <p:oleObj spid="_x0000_s156420" name="Equation" r:id="rId7" imgW="1562040" imgH="253800" progId="Equation.DSMT4">
                    <p:embed/>
                  </p:oleObj>
                </mc:Choice>
                <mc:Fallback>
                  <p:oleObj name="Equation" r:id="rId7" imgW="1562040" imgH="253800" progId="Equation.DSMT4">
                    <p:embed/>
                    <p:pic>
                      <p:nvPicPr>
                        <p:cNvPr id="57360" name="Object 10"/>
                        <p:cNvPicPr>
                          <a:picLocks noChangeAspect="1" noChangeArrowheads="1"/>
                        </p:cNvPicPr>
                        <p:nvPr/>
                      </p:nvPicPr>
                      <p:blipFill>
                        <a:blip r:embed="rId8"/>
                        <a:srcRect/>
                        <a:stretch>
                          <a:fillRect/>
                        </a:stretch>
                      </p:blipFill>
                      <p:spPr bwMode="auto">
                        <a:xfrm>
                          <a:off x="1711" y="2819"/>
                          <a:ext cx="1789"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11"/>
            <p:cNvGraphicFramePr>
              <a:graphicFrameLocks noChangeAspect="1"/>
            </p:cNvGraphicFramePr>
            <p:nvPr>
              <p:extLst>
                <p:ext uri="{D42A27DB-BD31-4B8C-83A1-F6EECF244321}">
                  <p14:modId xmlns:p14="http://schemas.microsoft.com/office/powerpoint/2010/main" val="1011473324"/>
                </p:ext>
              </p:extLst>
            </p:nvPr>
          </p:nvGraphicFramePr>
          <p:xfrm>
            <a:off x="1022" y="2296"/>
            <a:ext cx="1178" cy="257"/>
          </p:xfrm>
          <a:graphic>
            <a:graphicData uri="http://schemas.openxmlformats.org/presentationml/2006/ole">
              <mc:AlternateContent xmlns:mc="http://schemas.openxmlformats.org/markup-compatibility/2006">
                <mc:Choice xmlns:v="urn:schemas-microsoft-com:vml" Requires="v">
                  <p:oleObj spid="_x0000_s156421" name="Equation" r:id="rId9" imgW="1028520" imgH="253800" progId="Equation.DSMT4">
                    <p:embed/>
                  </p:oleObj>
                </mc:Choice>
                <mc:Fallback>
                  <p:oleObj name="Equation" r:id="rId9" imgW="1028520" imgH="253800" progId="Equation.DSMT4">
                    <p:embed/>
                    <p:pic>
                      <p:nvPicPr>
                        <p:cNvPr id="57361" name="Object 11"/>
                        <p:cNvPicPr>
                          <a:picLocks noChangeAspect="1" noChangeArrowheads="1"/>
                        </p:cNvPicPr>
                        <p:nvPr/>
                      </p:nvPicPr>
                      <p:blipFill>
                        <a:blip r:embed="rId10"/>
                        <a:srcRect/>
                        <a:stretch>
                          <a:fillRect/>
                        </a:stretch>
                      </p:blipFill>
                      <p:spPr bwMode="auto">
                        <a:xfrm>
                          <a:off x="1022" y="2296"/>
                          <a:ext cx="1178"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8" name="Group 12"/>
          <p:cNvGrpSpPr>
            <a:grpSpLocks/>
          </p:cNvGrpSpPr>
          <p:nvPr/>
        </p:nvGrpSpPr>
        <p:grpSpPr bwMode="auto">
          <a:xfrm>
            <a:off x="2347913" y="5246214"/>
            <a:ext cx="7993062" cy="830263"/>
            <a:chOff x="521" y="3094"/>
            <a:chExt cx="5035" cy="523"/>
          </a:xfrm>
        </p:grpSpPr>
        <p:sp>
          <p:nvSpPr>
            <p:cNvPr id="89" name="Rectangle 13"/>
            <p:cNvSpPr>
              <a:spLocks noChangeArrowheads="1"/>
            </p:cNvSpPr>
            <p:nvPr/>
          </p:nvSpPr>
          <p:spPr bwMode="auto">
            <a:xfrm>
              <a:off x="521" y="3094"/>
              <a:ext cx="503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式中      和     是样本观测值。非线性回归就是找出    的最优估计值    。</a:t>
              </a:r>
            </a:p>
          </p:txBody>
        </p:sp>
        <p:graphicFrame>
          <p:nvGraphicFramePr>
            <p:cNvPr id="90" name="Object 14"/>
            <p:cNvGraphicFramePr>
              <a:graphicFrameLocks noChangeAspect="1"/>
            </p:cNvGraphicFramePr>
            <p:nvPr>
              <p:extLst>
                <p:ext uri="{D42A27DB-BD31-4B8C-83A1-F6EECF244321}">
                  <p14:modId xmlns:p14="http://schemas.microsoft.com/office/powerpoint/2010/main" val="2841121293"/>
                </p:ext>
              </p:extLst>
            </p:nvPr>
          </p:nvGraphicFramePr>
          <p:xfrm>
            <a:off x="1028" y="3106"/>
            <a:ext cx="174" cy="233"/>
          </p:xfrm>
          <a:graphic>
            <a:graphicData uri="http://schemas.openxmlformats.org/presentationml/2006/ole">
              <mc:AlternateContent xmlns:mc="http://schemas.openxmlformats.org/markup-compatibility/2006">
                <mc:Choice xmlns:v="urn:schemas-microsoft-com:vml" Requires="v">
                  <p:oleObj spid="_x0000_s156422" name="Equation" r:id="rId11" imgW="152280" imgH="228600" progId="Equation.DSMT4">
                    <p:embed/>
                  </p:oleObj>
                </mc:Choice>
                <mc:Fallback>
                  <p:oleObj name="Equation" r:id="rId11" imgW="152280" imgH="228600" progId="Equation.DSMT4">
                    <p:embed/>
                    <p:pic>
                      <p:nvPicPr>
                        <p:cNvPr id="57353" name="Object 14"/>
                        <p:cNvPicPr>
                          <a:picLocks noChangeAspect="1" noChangeArrowheads="1"/>
                        </p:cNvPicPr>
                        <p:nvPr/>
                      </p:nvPicPr>
                      <p:blipFill>
                        <a:blip r:embed="rId12"/>
                        <a:srcRect/>
                        <a:stretch>
                          <a:fillRect/>
                        </a:stretch>
                      </p:blipFill>
                      <p:spPr bwMode="auto">
                        <a:xfrm>
                          <a:off x="1028" y="3106"/>
                          <a:ext cx="1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 name="Object 15"/>
            <p:cNvGraphicFramePr>
              <a:graphicFrameLocks noChangeAspect="1"/>
            </p:cNvGraphicFramePr>
            <p:nvPr>
              <p:extLst>
                <p:ext uri="{D42A27DB-BD31-4B8C-83A1-F6EECF244321}">
                  <p14:modId xmlns:p14="http://schemas.microsoft.com/office/powerpoint/2010/main" val="1988562487"/>
                </p:ext>
              </p:extLst>
            </p:nvPr>
          </p:nvGraphicFramePr>
          <p:xfrm>
            <a:off x="1474" y="3113"/>
            <a:ext cx="174" cy="233"/>
          </p:xfrm>
          <a:graphic>
            <a:graphicData uri="http://schemas.openxmlformats.org/presentationml/2006/ole">
              <mc:AlternateContent xmlns:mc="http://schemas.openxmlformats.org/markup-compatibility/2006">
                <mc:Choice xmlns:v="urn:schemas-microsoft-com:vml" Requires="v">
                  <p:oleObj spid="_x0000_s156423" name="Equation" r:id="rId13" imgW="152280" imgH="228600" progId="Equation.DSMT4">
                    <p:embed/>
                  </p:oleObj>
                </mc:Choice>
                <mc:Fallback>
                  <p:oleObj name="Equation" r:id="rId13" imgW="152280" imgH="228600" progId="Equation.DSMT4">
                    <p:embed/>
                    <p:pic>
                      <p:nvPicPr>
                        <p:cNvPr id="57354" name="Object 15"/>
                        <p:cNvPicPr>
                          <a:picLocks noChangeAspect="1" noChangeArrowheads="1"/>
                        </p:cNvPicPr>
                        <p:nvPr/>
                      </p:nvPicPr>
                      <p:blipFill>
                        <a:blip r:embed="rId14"/>
                        <a:srcRect/>
                        <a:stretch>
                          <a:fillRect/>
                        </a:stretch>
                      </p:blipFill>
                      <p:spPr bwMode="auto">
                        <a:xfrm>
                          <a:off x="1474" y="3113"/>
                          <a:ext cx="1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2" name="矩形 1"/>
              <p:cNvSpPr/>
              <p:nvPr/>
            </p:nvSpPr>
            <p:spPr>
              <a:xfrm>
                <a:off x="9247056" y="5280022"/>
                <a:ext cx="386644" cy="3813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b="1" i="1">
                              <a:latin typeface="Cambria Math" panose="02040503050406030204" pitchFamily="18" charset="0"/>
                            </a:rPr>
                          </m:ctrlPr>
                        </m:accPr>
                        <m:e>
                          <m:r>
                            <a:rPr lang="zh-CN" altLang="en-US" b="1">
                              <a:latin typeface="Cambria Math" panose="02040503050406030204" pitchFamily="18" charset="0"/>
                            </a:rPr>
                            <m:t>𝛉</m:t>
                          </m:r>
                        </m:e>
                      </m:acc>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9247056" y="5280022"/>
                <a:ext cx="386644" cy="381323"/>
              </a:xfrm>
              <a:prstGeom prst="rect">
                <a:avLst/>
              </a:prstGeom>
              <a:blipFill>
                <a:blip r:embed="rId15"/>
                <a:stretch>
                  <a:fillRect t="-3226"/>
                </a:stretch>
              </a:blipFill>
            </p:spPr>
            <p:txBody>
              <a:bodyPr/>
              <a:lstStyle/>
              <a:p>
                <a:r>
                  <a:rPr lang="zh-CN" altLang="en-US">
                    <a:noFill/>
                  </a:rPr>
                  <a:t> </a:t>
                </a:r>
              </a:p>
            </p:txBody>
          </p:sp>
        </mc:Fallback>
      </mc:AlternateContent>
      <p:graphicFrame>
        <p:nvGraphicFramePr>
          <p:cNvPr id="94" name="Object 10"/>
          <p:cNvGraphicFramePr>
            <a:graphicFrameLocks noChangeAspect="1"/>
          </p:cNvGraphicFramePr>
          <p:nvPr>
            <p:extLst>
              <p:ext uri="{D42A27DB-BD31-4B8C-83A1-F6EECF244321}">
                <p14:modId xmlns:p14="http://schemas.microsoft.com/office/powerpoint/2010/main" val="3065220809"/>
              </p:ext>
            </p:extLst>
          </p:nvPr>
        </p:nvGraphicFramePr>
        <p:xfrm>
          <a:off x="3718819" y="5682280"/>
          <a:ext cx="300037" cy="346075"/>
        </p:xfrm>
        <a:graphic>
          <a:graphicData uri="http://schemas.openxmlformats.org/presentationml/2006/ole">
            <mc:AlternateContent xmlns:mc="http://schemas.openxmlformats.org/markup-compatibility/2006">
              <mc:Choice xmlns:v="urn:schemas-microsoft-com:vml" Requires="v">
                <p:oleObj spid="_x0000_s156424" name="Equation" r:id="rId16" imgW="164880" imgH="215640" progId="Equation.DSMT4">
                  <p:embed/>
                </p:oleObj>
              </mc:Choice>
              <mc:Fallback>
                <p:oleObj name="Equation" r:id="rId16" imgW="164880" imgH="215640" progId="Equation.DSMT4">
                  <p:embed/>
                  <p:pic>
                    <p:nvPicPr>
                      <p:cNvPr id="86" name="Object 10"/>
                      <p:cNvPicPr>
                        <a:picLocks noChangeAspect="1" noChangeArrowheads="1"/>
                      </p:cNvPicPr>
                      <p:nvPr/>
                    </p:nvPicPr>
                    <p:blipFill>
                      <a:blip r:embed="rId17"/>
                      <a:srcRect/>
                      <a:stretch>
                        <a:fillRect/>
                      </a:stretch>
                    </p:blipFill>
                    <p:spPr bwMode="auto">
                      <a:xfrm>
                        <a:off x="3718819" y="5682280"/>
                        <a:ext cx="300037"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7604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wipe(up)">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blinds(horizontal)">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left)">
                                      <p:cBhvr>
                                        <p:cTn id="2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一元非线性回归</a:t>
            </a:r>
            <a:endParaRPr lang="en-US" altLang="zh-CN" sz="2800" dirty="0"/>
          </a:p>
          <a:p>
            <a:pPr marL="457200" lvl="1" indent="0">
              <a:lnSpc>
                <a:spcPct val="150000"/>
              </a:lnSpc>
              <a:buNone/>
            </a:pPr>
            <a:r>
              <a:rPr lang="zh-CN" altLang="en-US" sz="2800" dirty="0"/>
              <a:t>（</a:t>
            </a:r>
            <a:r>
              <a:rPr lang="en-US" altLang="zh-CN" sz="2800" dirty="0"/>
              <a:t>4</a:t>
            </a:r>
            <a:r>
              <a:rPr lang="zh-CN" altLang="en-US" sz="2800" dirty="0"/>
              <a:t>）直接非线性回归分析方法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55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20" name="Object 4"/>
          <p:cNvGraphicFramePr>
            <a:graphicFrameLocks noChangeAspect="1"/>
          </p:cNvGraphicFramePr>
          <p:nvPr>
            <p:extLst>
              <p:ext uri="{D42A27DB-BD31-4B8C-83A1-F6EECF244321}">
                <p14:modId xmlns:p14="http://schemas.microsoft.com/office/powerpoint/2010/main" val="1790046902"/>
              </p:ext>
            </p:extLst>
          </p:nvPr>
        </p:nvGraphicFramePr>
        <p:xfrm>
          <a:off x="3862389" y="2924175"/>
          <a:ext cx="4067175" cy="571500"/>
        </p:xfrm>
        <a:graphic>
          <a:graphicData uri="http://schemas.openxmlformats.org/presentationml/2006/ole">
            <mc:AlternateContent xmlns:mc="http://schemas.openxmlformats.org/markup-compatibility/2006">
              <mc:Choice xmlns:v="urn:schemas-microsoft-com:vml" Requires="v">
                <p:oleObj spid="_x0000_s164336" name="Equation" r:id="rId3" imgW="2234880" imgH="355320" progId="Equation.DSMT4">
                  <p:embed/>
                </p:oleObj>
              </mc:Choice>
              <mc:Fallback>
                <p:oleObj name="Equation" r:id="rId3" imgW="2234880" imgH="355320" progId="Equation.DSMT4">
                  <p:embed/>
                  <p:pic>
                    <p:nvPicPr>
                      <p:cNvPr id="460804" name="Object 4"/>
                      <p:cNvPicPr>
                        <a:picLocks noChangeAspect="1" noChangeArrowheads="1"/>
                      </p:cNvPicPr>
                      <p:nvPr/>
                    </p:nvPicPr>
                    <p:blipFill>
                      <a:blip r:embed="rId4"/>
                      <a:srcRect/>
                      <a:stretch>
                        <a:fillRect/>
                      </a:stretch>
                    </p:blipFill>
                    <p:spPr bwMode="auto">
                      <a:xfrm>
                        <a:off x="3862389" y="2924175"/>
                        <a:ext cx="406717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Rectangle 5"/>
          <p:cNvSpPr>
            <a:spLocks noChangeArrowheads="1"/>
          </p:cNvSpPr>
          <p:nvPr/>
        </p:nvSpPr>
        <p:spPr bwMode="auto">
          <a:xfrm>
            <a:off x="2279651" y="1989138"/>
            <a:ext cx="7993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        最佳估计准则</a:t>
            </a:r>
            <a:r>
              <a:rPr kumimoji="1" lang="en-US" altLang="zh-CN" b="0" dirty="0">
                <a:latin typeface="微软雅黑" panose="020B0503020204020204" pitchFamily="34" charset="-122"/>
                <a:ea typeface="微软雅黑" panose="020B0503020204020204" pitchFamily="34" charset="-122"/>
              </a:rPr>
              <a:t>——</a:t>
            </a:r>
            <a:r>
              <a:rPr kumimoji="1" lang="zh-CN" altLang="en-US" b="0" dirty="0">
                <a:solidFill>
                  <a:srgbClr val="FF0000"/>
                </a:solidFill>
                <a:latin typeface="微软雅黑" panose="020B0503020204020204" pitchFamily="34" charset="-122"/>
                <a:ea typeface="微软雅黑" panose="020B0503020204020204" pitchFamily="34" charset="-122"/>
              </a:rPr>
              <a:t>最小二乘准则</a:t>
            </a:r>
          </a:p>
        </p:txBody>
      </p:sp>
      <p:sp>
        <p:nvSpPr>
          <p:cNvPr id="22" name="Rectangle 6"/>
          <p:cNvSpPr>
            <a:spLocks noChangeArrowheads="1"/>
          </p:cNvSpPr>
          <p:nvPr/>
        </p:nvSpPr>
        <p:spPr bwMode="auto">
          <a:xfrm>
            <a:off x="2927350" y="2492375"/>
            <a:ext cx="4248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预测误差的加权平方和为：</a:t>
            </a:r>
          </a:p>
        </p:txBody>
      </p:sp>
      <p:grpSp>
        <p:nvGrpSpPr>
          <p:cNvPr id="23" name="Group 7"/>
          <p:cNvGrpSpPr>
            <a:grpSpLocks/>
          </p:cNvGrpSpPr>
          <p:nvPr/>
        </p:nvGrpSpPr>
        <p:grpSpPr bwMode="auto">
          <a:xfrm>
            <a:off x="2351089" y="3379788"/>
            <a:ext cx="7705725" cy="1073150"/>
            <a:chOff x="521" y="2129"/>
            <a:chExt cx="4854" cy="676"/>
          </a:xfrm>
        </p:grpSpPr>
        <p:sp>
          <p:nvSpPr>
            <p:cNvPr id="24" name="Rectangle 8"/>
            <p:cNvSpPr>
              <a:spLocks noChangeArrowheads="1"/>
            </p:cNvSpPr>
            <p:nvPr/>
          </p:nvSpPr>
          <p:spPr bwMode="auto">
            <a:xfrm>
              <a:off x="521" y="2160"/>
              <a:ext cx="485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式中，                为回归权系数，表示第 </a:t>
              </a:r>
              <a:r>
                <a:rPr kumimoji="1" lang="en-US" altLang="zh-CN" b="0" dirty="0" err="1">
                  <a:latin typeface="微软雅黑" panose="020B0503020204020204" pitchFamily="34" charset="-122"/>
                  <a:ea typeface="微软雅黑" panose="020B0503020204020204" pitchFamily="34" charset="-122"/>
                </a:rPr>
                <a:t>i</a:t>
              </a: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个样本值的重要程度，   愈大则表明样本值愈重要。（</a:t>
              </a:r>
              <a:r>
                <a:rPr kumimoji="1" lang="zh-CN" altLang="en-US" b="0" dirty="0">
                  <a:solidFill>
                    <a:srgbClr val="FF0000"/>
                  </a:solidFill>
                  <a:latin typeface="微软雅黑" panose="020B0503020204020204" pitchFamily="34" charset="-122"/>
                  <a:ea typeface="微软雅黑" panose="020B0503020204020204" pitchFamily="34" charset="-122"/>
                </a:rPr>
                <a:t>当无需区分各样本值重要性时</a:t>
              </a:r>
              <a:r>
                <a:rPr kumimoji="1" lang="zh-CN" altLang="en-US" b="0" dirty="0">
                  <a:latin typeface="微软雅黑" panose="020B0503020204020204" pitchFamily="34" charset="-122"/>
                  <a:ea typeface="微软雅黑" panose="020B0503020204020204" pitchFamily="34" charset="-122"/>
                </a:rPr>
                <a:t>，可取 </a:t>
              </a:r>
              <a:r>
                <a:rPr kumimoji="1" lang="en-US" altLang="zh-CN" b="0" dirty="0">
                  <a:solidFill>
                    <a:schemeClr val="bg1"/>
                  </a:solidFill>
                  <a:latin typeface="微软雅黑" panose="020B0503020204020204" pitchFamily="34" charset="-122"/>
                  <a:ea typeface="微软雅黑" panose="020B0503020204020204" pitchFamily="34" charset="-122"/>
                </a:rPr>
                <a:t>1</a:t>
              </a: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     。）</a:t>
              </a:r>
            </a:p>
          </p:txBody>
        </p:sp>
        <p:graphicFrame>
          <p:nvGraphicFramePr>
            <p:cNvPr id="25" name="Object 9"/>
            <p:cNvGraphicFramePr>
              <a:graphicFrameLocks noChangeAspect="1"/>
            </p:cNvGraphicFramePr>
            <p:nvPr>
              <p:extLst>
                <p:ext uri="{D42A27DB-BD31-4B8C-83A1-F6EECF244321}">
                  <p14:modId xmlns:p14="http://schemas.microsoft.com/office/powerpoint/2010/main" val="1232560070"/>
                </p:ext>
              </p:extLst>
            </p:nvPr>
          </p:nvGraphicFramePr>
          <p:xfrm>
            <a:off x="1069" y="2169"/>
            <a:ext cx="682" cy="231"/>
          </p:xfrm>
          <a:graphic>
            <a:graphicData uri="http://schemas.openxmlformats.org/presentationml/2006/ole">
              <mc:AlternateContent xmlns:mc="http://schemas.openxmlformats.org/markup-compatibility/2006">
                <mc:Choice xmlns:v="urn:schemas-microsoft-com:vml" Requires="v">
                  <p:oleObj spid="_x0000_s164337" name="Equation" r:id="rId5" imgW="596880" imgH="228600" progId="Equation.DSMT4">
                    <p:embed/>
                  </p:oleObj>
                </mc:Choice>
                <mc:Fallback>
                  <p:oleObj name="Equation" r:id="rId5" imgW="596880" imgH="228600" progId="Equation.DSMT4">
                    <p:embed/>
                    <p:pic>
                      <p:nvPicPr>
                        <p:cNvPr id="58382" name="Object 9"/>
                        <p:cNvPicPr>
                          <a:picLocks noChangeAspect="1" noChangeArrowheads="1"/>
                        </p:cNvPicPr>
                        <p:nvPr/>
                      </p:nvPicPr>
                      <p:blipFill>
                        <a:blip r:embed="rId6"/>
                        <a:srcRect/>
                        <a:stretch>
                          <a:fillRect/>
                        </a:stretch>
                      </p:blipFill>
                      <p:spPr bwMode="auto">
                        <a:xfrm>
                          <a:off x="1069" y="2169"/>
                          <a:ext cx="68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0"/>
            <p:cNvGraphicFramePr>
              <a:graphicFrameLocks noChangeAspect="1"/>
            </p:cNvGraphicFramePr>
            <p:nvPr>
              <p:extLst>
                <p:ext uri="{D42A27DB-BD31-4B8C-83A1-F6EECF244321}">
                  <p14:modId xmlns:p14="http://schemas.microsoft.com/office/powerpoint/2010/main" val="2688461393"/>
                </p:ext>
              </p:extLst>
            </p:nvPr>
          </p:nvGraphicFramePr>
          <p:xfrm>
            <a:off x="5067" y="2129"/>
            <a:ext cx="258" cy="292"/>
          </p:xfrm>
          <a:graphic>
            <a:graphicData uri="http://schemas.openxmlformats.org/presentationml/2006/ole">
              <mc:AlternateContent xmlns:mc="http://schemas.openxmlformats.org/markup-compatibility/2006">
                <mc:Choice xmlns:v="urn:schemas-microsoft-com:vml" Requires="v">
                  <p:oleObj spid="_x0000_s164338" name="Equation" r:id="rId7" imgW="177480" imgH="228600" progId="Equation.DSMT4">
                    <p:embed/>
                  </p:oleObj>
                </mc:Choice>
                <mc:Fallback>
                  <p:oleObj name="Equation" r:id="rId7" imgW="177480" imgH="228600" progId="Equation.DSMT4">
                    <p:embed/>
                    <p:pic>
                      <p:nvPicPr>
                        <p:cNvPr id="58383" name="Object 10"/>
                        <p:cNvPicPr>
                          <a:picLocks noChangeAspect="1" noChangeArrowheads="1"/>
                        </p:cNvPicPr>
                        <p:nvPr/>
                      </p:nvPicPr>
                      <p:blipFill>
                        <a:blip r:embed="rId8"/>
                        <a:srcRect/>
                        <a:stretch>
                          <a:fillRect/>
                        </a:stretch>
                      </p:blipFill>
                      <p:spPr bwMode="auto">
                        <a:xfrm>
                          <a:off x="5067" y="2129"/>
                          <a:ext cx="258" cy="292"/>
                        </a:xfrm>
                        <a:prstGeom prst="rect">
                          <a:avLst/>
                        </a:prstGeom>
                        <a:noFill/>
                        <a:ln>
                          <a:noFill/>
                        </a:ln>
                        <a:effectLst/>
                      </p:spPr>
                    </p:pic>
                  </p:oleObj>
                </mc:Fallback>
              </mc:AlternateContent>
            </a:graphicData>
          </a:graphic>
        </p:graphicFrame>
        <p:graphicFrame>
          <p:nvGraphicFramePr>
            <p:cNvPr id="27" name="Object 11"/>
            <p:cNvGraphicFramePr>
              <a:graphicFrameLocks noChangeAspect="1"/>
            </p:cNvGraphicFramePr>
            <p:nvPr>
              <p:extLst>
                <p:ext uri="{D42A27DB-BD31-4B8C-83A1-F6EECF244321}">
                  <p14:modId xmlns:p14="http://schemas.microsoft.com/office/powerpoint/2010/main" val="3783441074"/>
                </p:ext>
              </p:extLst>
            </p:nvPr>
          </p:nvGraphicFramePr>
          <p:xfrm>
            <a:off x="521" y="2574"/>
            <a:ext cx="1136" cy="231"/>
          </p:xfrm>
          <a:graphic>
            <a:graphicData uri="http://schemas.openxmlformats.org/presentationml/2006/ole">
              <mc:AlternateContent xmlns:mc="http://schemas.openxmlformats.org/markup-compatibility/2006">
                <mc:Choice xmlns:v="urn:schemas-microsoft-com:vml" Requires="v">
                  <p:oleObj spid="_x0000_s164339" name="Equation" r:id="rId9" imgW="990360" imgH="228600" progId="Equation.DSMT4">
                    <p:embed/>
                  </p:oleObj>
                </mc:Choice>
                <mc:Fallback>
                  <p:oleObj name="Equation" r:id="rId9" imgW="990360" imgH="228600" progId="Equation.DSMT4">
                    <p:embed/>
                    <p:pic>
                      <p:nvPicPr>
                        <p:cNvPr id="58384" name="Object 11"/>
                        <p:cNvPicPr>
                          <a:picLocks noChangeAspect="1" noChangeArrowheads="1"/>
                        </p:cNvPicPr>
                        <p:nvPr/>
                      </p:nvPicPr>
                      <p:blipFill>
                        <a:blip r:embed="rId10"/>
                        <a:srcRect/>
                        <a:stretch>
                          <a:fillRect/>
                        </a:stretch>
                      </p:blipFill>
                      <p:spPr bwMode="auto">
                        <a:xfrm>
                          <a:off x="521" y="2574"/>
                          <a:ext cx="113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 name="Group 12"/>
          <p:cNvGrpSpPr>
            <a:grpSpLocks/>
          </p:cNvGrpSpPr>
          <p:nvPr/>
        </p:nvGrpSpPr>
        <p:grpSpPr bwMode="auto">
          <a:xfrm>
            <a:off x="2351089" y="4652964"/>
            <a:ext cx="7705725" cy="1552575"/>
            <a:chOff x="521" y="2931"/>
            <a:chExt cx="4854" cy="978"/>
          </a:xfrm>
        </p:grpSpPr>
        <p:sp>
          <p:nvSpPr>
            <p:cNvPr id="29" name="Rectangle 13"/>
            <p:cNvSpPr>
              <a:spLocks noChangeArrowheads="1"/>
            </p:cNvSpPr>
            <p:nvPr/>
          </p:nvSpPr>
          <p:spPr bwMode="auto">
            <a:xfrm>
              <a:off x="521" y="2931"/>
              <a:ext cx="48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于是，上述非线性回归问题转化为</a:t>
              </a:r>
              <a:r>
                <a:rPr kumimoji="1" lang="zh-CN" altLang="en-US" b="0" dirty="0">
                  <a:solidFill>
                    <a:srgbClr val="FF0000"/>
                  </a:solidFill>
                  <a:latin typeface="微软雅黑" panose="020B0503020204020204" pitchFamily="34" charset="-122"/>
                  <a:ea typeface="微软雅黑" panose="020B0503020204020204" pitchFamily="34" charset="-122"/>
                </a:rPr>
                <a:t>非线性规划</a:t>
              </a:r>
              <a:r>
                <a:rPr kumimoji="1" lang="zh-CN" altLang="en-US" b="0" dirty="0">
                  <a:latin typeface="微软雅黑" panose="020B0503020204020204" pitchFamily="34" charset="-122"/>
                  <a:ea typeface="微软雅黑" panose="020B0503020204020204" pitchFamily="34" charset="-122"/>
                </a:rPr>
                <a:t>问题：</a:t>
              </a:r>
            </a:p>
          </p:txBody>
        </p:sp>
        <p:graphicFrame>
          <p:nvGraphicFramePr>
            <p:cNvPr id="30" name="Object 14"/>
            <p:cNvGraphicFramePr>
              <a:graphicFrameLocks noChangeAspect="1"/>
            </p:cNvGraphicFramePr>
            <p:nvPr>
              <p:extLst>
                <p:ext uri="{D42A27DB-BD31-4B8C-83A1-F6EECF244321}">
                  <p14:modId xmlns:p14="http://schemas.microsoft.com/office/powerpoint/2010/main" val="896206055"/>
                </p:ext>
              </p:extLst>
            </p:nvPr>
          </p:nvGraphicFramePr>
          <p:xfrm>
            <a:off x="1564" y="3294"/>
            <a:ext cx="2461" cy="360"/>
          </p:xfrm>
          <a:graphic>
            <a:graphicData uri="http://schemas.openxmlformats.org/presentationml/2006/ole">
              <mc:AlternateContent xmlns:mc="http://schemas.openxmlformats.org/markup-compatibility/2006">
                <mc:Choice xmlns:v="urn:schemas-microsoft-com:vml" Requires="v">
                  <p:oleObj spid="_x0000_s164340" name="Equation" r:id="rId11" imgW="2145960" imgH="355320" progId="Equation.DSMT4">
                    <p:embed/>
                  </p:oleObj>
                </mc:Choice>
                <mc:Fallback>
                  <p:oleObj name="Equation" r:id="rId11" imgW="2145960" imgH="355320" progId="Equation.DSMT4">
                    <p:embed/>
                    <p:pic>
                      <p:nvPicPr>
                        <p:cNvPr id="58378" name="Object 14"/>
                        <p:cNvPicPr>
                          <a:picLocks noChangeAspect="1" noChangeArrowheads="1"/>
                        </p:cNvPicPr>
                        <p:nvPr/>
                      </p:nvPicPr>
                      <p:blipFill>
                        <a:blip r:embed="rId12"/>
                        <a:srcRect/>
                        <a:stretch>
                          <a:fillRect/>
                        </a:stretch>
                      </p:blipFill>
                      <p:spPr bwMode="auto">
                        <a:xfrm>
                          <a:off x="1564" y="3294"/>
                          <a:ext cx="2461"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Rectangle 15"/>
            <p:cNvSpPr>
              <a:spLocks noChangeArrowheads="1"/>
            </p:cNvSpPr>
            <p:nvPr/>
          </p:nvSpPr>
          <p:spPr bwMode="auto">
            <a:xfrm>
              <a:off x="521" y="3657"/>
              <a:ext cx="48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求解上述非线性规划问题，可得到最佳估计值    。</a:t>
              </a:r>
            </a:p>
          </p:txBody>
        </p:sp>
        <p:graphicFrame>
          <p:nvGraphicFramePr>
            <p:cNvPr id="32" name="Object 16"/>
            <p:cNvGraphicFramePr>
              <a:graphicFrameLocks noChangeAspect="1"/>
            </p:cNvGraphicFramePr>
            <p:nvPr>
              <p:extLst>
                <p:ext uri="{D42A27DB-BD31-4B8C-83A1-F6EECF244321}">
                  <p14:modId xmlns:p14="http://schemas.microsoft.com/office/powerpoint/2010/main" val="4203651300"/>
                </p:ext>
              </p:extLst>
            </p:nvPr>
          </p:nvGraphicFramePr>
          <p:xfrm>
            <a:off x="3811" y="3658"/>
            <a:ext cx="145" cy="219"/>
          </p:xfrm>
          <a:graphic>
            <a:graphicData uri="http://schemas.openxmlformats.org/presentationml/2006/ole">
              <mc:AlternateContent xmlns:mc="http://schemas.openxmlformats.org/markup-compatibility/2006">
                <mc:Choice xmlns:v="urn:schemas-microsoft-com:vml" Requires="v">
                  <p:oleObj spid="_x0000_s164341" name="Equation" r:id="rId13" imgW="126720" imgH="215640" progId="Equation.DSMT4">
                    <p:embed/>
                  </p:oleObj>
                </mc:Choice>
                <mc:Fallback>
                  <p:oleObj name="Equation" r:id="rId13" imgW="126720" imgH="215640" progId="Equation.DSMT4">
                    <p:embed/>
                    <p:pic>
                      <p:nvPicPr>
                        <p:cNvPr id="58380" name="Object 16"/>
                        <p:cNvPicPr>
                          <a:picLocks noChangeAspect="1" noChangeArrowheads="1"/>
                        </p:cNvPicPr>
                        <p:nvPr/>
                      </p:nvPicPr>
                      <p:blipFill>
                        <a:blip r:embed="rId14"/>
                        <a:srcRect/>
                        <a:stretch>
                          <a:fillRect/>
                        </a:stretch>
                      </p:blipFill>
                      <p:spPr bwMode="auto">
                        <a:xfrm>
                          <a:off x="3811" y="3658"/>
                          <a:ext cx="14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9509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56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9" name="Rectangle 3"/>
          <p:cNvSpPr>
            <a:spLocks noChangeArrowheads="1"/>
          </p:cNvSpPr>
          <p:nvPr/>
        </p:nvSpPr>
        <p:spPr bwMode="auto">
          <a:xfrm>
            <a:off x="2163131" y="1059190"/>
            <a:ext cx="8351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solidFill>
                  <a:srgbClr val="FF0000"/>
                </a:solidFill>
                <a:latin typeface="+mn-ea"/>
                <a:ea typeface="+mn-ea"/>
              </a:rPr>
              <a:t>举例</a:t>
            </a:r>
          </a:p>
        </p:txBody>
      </p:sp>
      <p:grpSp>
        <p:nvGrpSpPr>
          <p:cNvPr id="33" name="Group 4"/>
          <p:cNvGrpSpPr>
            <a:grpSpLocks/>
          </p:cNvGrpSpPr>
          <p:nvPr/>
        </p:nvGrpSpPr>
        <p:grpSpPr bwMode="auto">
          <a:xfrm>
            <a:off x="2883857" y="1346528"/>
            <a:ext cx="7167563" cy="2243137"/>
            <a:chOff x="612" y="1026"/>
            <a:chExt cx="4515" cy="1413"/>
          </a:xfrm>
        </p:grpSpPr>
        <p:sp>
          <p:nvSpPr>
            <p:cNvPr id="34" name="Rectangle 5"/>
            <p:cNvSpPr>
              <a:spLocks noChangeArrowheads="1"/>
            </p:cNvSpPr>
            <p:nvPr/>
          </p:nvSpPr>
          <p:spPr bwMode="auto">
            <a:xfrm>
              <a:off x="612" y="1071"/>
              <a:ext cx="20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rPr>
                <a:t>设有一元非线性函数</a:t>
              </a:r>
              <a:endParaRPr kumimoji="1" lang="zh-CN" altLang="en-US" b="0" i="1">
                <a:latin typeface="+mn-ea"/>
                <a:ea typeface="+mn-ea"/>
              </a:endParaRPr>
            </a:p>
          </p:txBody>
        </p:sp>
        <p:graphicFrame>
          <p:nvGraphicFramePr>
            <p:cNvPr id="35" name="Object 6"/>
            <p:cNvGraphicFramePr>
              <a:graphicFrameLocks noChangeAspect="1"/>
            </p:cNvGraphicFramePr>
            <p:nvPr>
              <p:extLst>
                <p:ext uri="{D42A27DB-BD31-4B8C-83A1-F6EECF244321}">
                  <p14:modId xmlns:p14="http://schemas.microsoft.com/office/powerpoint/2010/main" val="3017449184"/>
                </p:ext>
              </p:extLst>
            </p:nvPr>
          </p:nvGraphicFramePr>
          <p:xfrm>
            <a:off x="2390" y="1026"/>
            <a:ext cx="944" cy="471"/>
          </p:xfrm>
          <a:graphic>
            <a:graphicData uri="http://schemas.openxmlformats.org/presentationml/2006/ole">
              <mc:AlternateContent xmlns:mc="http://schemas.openxmlformats.org/markup-compatibility/2006">
                <mc:Choice xmlns:v="urn:schemas-microsoft-com:vml" Requires="v">
                  <p:oleObj spid="_x0000_s195678" name="Equation" r:id="rId3" imgW="863280" imgH="431640" progId="Equation.DSMT4">
                    <p:embed/>
                  </p:oleObj>
                </mc:Choice>
                <mc:Fallback>
                  <p:oleObj name="Equation" r:id="rId3" imgW="863280" imgH="431640" progId="Equation.DSMT4">
                    <p:embed/>
                    <p:pic>
                      <p:nvPicPr>
                        <p:cNvPr id="59405" name="Object 6"/>
                        <p:cNvPicPr>
                          <a:picLocks noChangeAspect="1" noChangeArrowheads="1"/>
                        </p:cNvPicPr>
                        <p:nvPr/>
                      </p:nvPicPr>
                      <p:blipFill>
                        <a:blip r:embed="rId4"/>
                        <a:srcRect/>
                        <a:stretch>
                          <a:fillRect/>
                        </a:stretch>
                      </p:blipFill>
                      <p:spPr bwMode="auto">
                        <a:xfrm>
                          <a:off x="2390" y="1026"/>
                          <a:ext cx="944" cy="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ectangle 7"/>
            <p:cNvSpPr>
              <a:spLocks noChangeArrowheads="1"/>
            </p:cNvSpPr>
            <p:nvPr/>
          </p:nvSpPr>
          <p:spPr bwMode="auto">
            <a:xfrm>
              <a:off x="612" y="1525"/>
              <a:ext cx="14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rPr>
                <a:t>当无加权时，有</a:t>
              </a:r>
              <a:endParaRPr kumimoji="1" lang="zh-CN" altLang="en-US" b="0" i="1">
                <a:latin typeface="+mn-ea"/>
                <a:ea typeface="+mn-ea"/>
              </a:endParaRPr>
            </a:p>
          </p:txBody>
        </p:sp>
        <p:graphicFrame>
          <p:nvGraphicFramePr>
            <p:cNvPr id="37" name="Object 8"/>
            <p:cNvGraphicFramePr>
              <a:graphicFrameLocks noChangeAspect="1"/>
            </p:cNvGraphicFramePr>
            <p:nvPr>
              <p:extLst>
                <p:ext uri="{D42A27DB-BD31-4B8C-83A1-F6EECF244321}">
                  <p14:modId xmlns:p14="http://schemas.microsoft.com/office/powerpoint/2010/main" val="323726916"/>
                </p:ext>
              </p:extLst>
            </p:nvPr>
          </p:nvGraphicFramePr>
          <p:xfrm>
            <a:off x="1897" y="1434"/>
            <a:ext cx="3230" cy="1005"/>
          </p:xfrm>
          <a:graphic>
            <a:graphicData uri="http://schemas.openxmlformats.org/presentationml/2006/ole">
              <mc:AlternateContent xmlns:mc="http://schemas.openxmlformats.org/markup-compatibility/2006">
                <mc:Choice xmlns:v="urn:schemas-microsoft-com:vml" Requires="v">
                  <p:oleObj spid="_x0000_s195679" name="Equation" r:id="rId5" imgW="2819160" imgH="990360" progId="Equation.DSMT4">
                    <p:embed/>
                  </p:oleObj>
                </mc:Choice>
                <mc:Fallback>
                  <p:oleObj name="Equation" r:id="rId5" imgW="2819160" imgH="990360" progId="Equation.DSMT4">
                    <p:embed/>
                    <p:pic>
                      <p:nvPicPr>
                        <p:cNvPr id="59407" name="Object 8"/>
                        <p:cNvPicPr>
                          <a:picLocks noChangeAspect="1" noChangeArrowheads="1"/>
                        </p:cNvPicPr>
                        <p:nvPr/>
                      </p:nvPicPr>
                      <p:blipFill>
                        <a:blip r:embed="rId6"/>
                        <a:srcRect/>
                        <a:stretch>
                          <a:fillRect/>
                        </a:stretch>
                      </p:blipFill>
                      <p:spPr bwMode="auto">
                        <a:xfrm>
                          <a:off x="1897" y="1434"/>
                          <a:ext cx="3230" cy="10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 name="Group 9"/>
          <p:cNvGrpSpPr>
            <a:grpSpLocks/>
          </p:cNvGrpSpPr>
          <p:nvPr/>
        </p:nvGrpSpPr>
        <p:grpSpPr bwMode="auto">
          <a:xfrm>
            <a:off x="2883857" y="3578552"/>
            <a:ext cx="6035675" cy="1555750"/>
            <a:chOff x="612" y="2432"/>
            <a:chExt cx="3802" cy="980"/>
          </a:xfrm>
        </p:grpSpPr>
        <p:sp>
          <p:nvSpPr>
            <p:cNvPr id="39" name="Rectangle 10"/>
            <p:cNvSpPr>
              <a:spLocks noChangeArrowheads="1"/>
            </p:cNvSpPr>
            <p:nvPr/>
          </p:nvSpPr>
          <p:spPr bwMode="auto">
            <a:xfrm>
              <a:off x="612" y="2432"/>
              <a:ext cx="14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rPr>
                <a:t>则有</a:t>
              </a:r>
              <a:endParaRPr kumimoji="1" lang="zh-CN" altLang="en-US" b="0" i="1">
                <a:latin typeface="+mn-ea"/>
                <a:ea typeface="+mn-ea"/>
              </a:endParaRPr>
            </a:p>
          </p:txBody>
        </p:sp>
        <p:graphicFrame>
          <p:nvGraphicFramePr>
            <p:cNvPr id="40" name="Object 11"/>
            <p:cNvGraphicFramePr>
              <a:graphicFrameLocks noChangeAspect="1"/>
            </p:cNvGraphicFramePr>
            <p:nvPr>
              <p:extLst>
                <p:ext uri="{D42A27DB-BD31-4B8C-83A1-F6EECF244321}">
                  <p14:modId xmlns:p14="http://schemas.microsoft.com/office/powerpoint/2010/main" val="360928196"/>
                </p:ext>
              </p:extLst>
            </p:nvPr>
          </p:nvGraphicFramePr>
          <p:xfrm>
            <a:off x="1111" y="2432"/>
            <a:ext cx="3303" cy="980"/>
          </p:xfrm>
          <a:graphic>
            <a:graphicData uri="http://schemas.openxmlformats.org/presentationml/2006/ole">
              <mc:AlternateContent xmlns:mc="http://schemas.openxmlformats.org/markup-compatibility/2006">
                <mc:Choice xmlns:v="urn:schemas-microsoft-com:vml" Requires="v">
                  <p:oleObj spid="_x0000_s195680" name="Equation" r:id="rId7" imgW="2882880" imgH="965160" progId="Equation.DSMT4">
                    <p:embed/>
                  </p:oleObj>
                </mc:Choice>
                <mc:Fallback>
                  <p:oleObj name="Equation" r:id="rId7" imgW="2882880" imgH="965160" progId="Equation.DSMT4">
                    <p:embed/>
                    <p:pic>
                      <p:nvPicPr>
                        <p:cNvPr id="59403" name="Object 11"/>
                        <p:cNvPicPr>
                          <a:picLocks noChangeAspect="1" noChangeArrowheads="1"/>
                        </p:cNvPicPr>
                        <p:nvPr/>
                      </p:nvPicPr>
                      <p:blipFill>
                        <a:blip r:embed="rId8"/>
                        <a:srcRect/>
                        <a:stretch>
                          <a:fillRect/>
                        </a:stretch>
                      </p:blipFill>
                      <p:spPr bwMode="auto">
                        <a:xfrm>
                          <a:off x="1111" y="2432"/>
                          <a:ext cx="3303" cy="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 name="Group 12"/>
          <p:cNvGrpSpPr>
            <a:grpSpLocks/>
          </p:cNvGrpSpPr>
          <p:nvPr/>
        </p:nvGrpSpPr>
        <p:grpSpPr bwMode="auto">
          <a:xfrm>
            <a:off x="2883856" y="5164466"/>
            <a:ext cx="6769100" cy="449263"/>
            <a:chOff x="612" y="3431"/>
            <a:chExt cx="4264" cy="283"/>
          </a:xfrm>
        </p:grpSpPr>
        <p:sp>
          <p:nvSpPr>
            <p:cNvPr id="42" name="Rectangle 13"/>
            <p:cNvSpPr>
              <a:spLocks noChangeArrowheads="1"/>
            </p:cNvSpPr>
            <p:nvPr/>
          </p:nvSpPr>
          <p:spPr bwMode="auto">
            <a:xfrm>
              <a:off x="612" y="3431"/>
              <a:ext cx="42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rPr>
                <a:t>求解上述方程组，即可得到最佳回归参数          。</a:t>
              </a:r>
              <a:endParaRPr kumimoji="1" lang="zh-CN" altLang="en-US" b="0" i="1">
                <a:latin typeface="+mn-ea"/>
                <a:ea typeface="+mn-ea"/>
              </a:endParaRPr>
            </a:p>
          </p:txBody>
        </p:sp>
        <p:graphicFrame>
          <p:nvGraphicFramePr>
            <p:cNvPr id="43" name="Object 14"/>
            <p:cNvGraphicFramePr>
              <a:graphicFrameLocks noChangeAspect="1"/>
            </p:cNvGraphicFramePr>
            <p:nvPr>
              <p:extLst>
                <p:ext uri="{D42A27DB-BD31-4B8C-83A1-F6EECF244321}">
                  <p14:modId xmlns:p14="http://schemas.microsoft.com/office/powerpoint/2010/main" val="3556474976"/>
                </p:ext>
              </p:extLst>
            </p:nvPr>
          </p:nvGraphicFramePr>
          <p:xfrm>
            <a:off x="3576" y="3437"/>
            <a:ext cx="403" cy="277"/>
          </p:xfrm>
          <a:graphic>
            <a:graphicData uri="http://schemas.openxmlformats.org/presentationml/2006/ole">
              <mc:AlternateContent xmlns:mc="http://schemas.openxmlformats.org/markup-compatibility/2006">
                <mc:Choice xmlns:v="urn:schemas-microsoft-com:vml" Requires="v">
                  <p:oleObj spid="_x0000_s195681" name="Equation" r:id="rId9" imgW="368280" imgH="253800" progId="Equation.DSMT4">
                    <p:embed/>
                  </p:oleObj>
                </mc:Choice>
                <mc:Fallback>
                  <p:oleObj name="Equation" r:id="rId9" imgW="368280" imgH="253800" progId="Equation.DSMT4">
                    <p:embed/>
                    <p:pic>
                      <p:nvPicPr>
                        <p:cNvPr id="59401" name="Object 14"/>
                        <p:cNvPicPr>
                          <a:picLocks noChangeAspect="1" noChangeArrowheads="1"/>
                        </p:cNvPicPr>
                        <p:nvPr/>
                      </p:nvPicPr>
                      <p:blipFill>
                        <a:blip r:embed="rId10"/>
                        <a:srcRect/>
                        <a:stretch>
                          <a:fillRect/>
                        </a:stretch>
                      </p:blipFill>
                      <p:spPr bwMode="auto">
                        <a:xfrm>
                          <a:off x="3576" y="3437"/>
                          <a:ext cx="403"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 name="Rectangle 15"/>
          <p:cNvSpPr>
            <a:spLocks noChangeArrowheads="1"/>
          </p:cNvSpPr>
          <p:nvPr/>
        </p:nvSpPr>
        <p:spPr bwMode="auto">
          <a:xfrm>
            <a:off x="2414005" y="5694317"/>
            <a:ext cx="8166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r>
              <a:rPr kumimoji="1" lang="zh-CN" altLang="en-US" b="0" dirty="0">
                <a:solidFill>
                  <a:srgbClr val="FF0000"/>
                </a:solidFill>
                <a:latin typeface="+mn-ea"/>
                <a:ea typeface="+mn-ea"/>
              </a:rPr>
              <a:t>（可采用数值分析方法或求解无约束非线性规划方法求解上述方程组）</a:t>
            </a:r>
            <a:endParaRPr kumimoji="1" lang="en-US" altLang="zh-CN" b="0" i="1" dirty="0">
              <a:solidFill>
                <a:srgbClr val="FF0000"/>
              </a:solidFill>
              <a:latin typeface="+mn-ea"/>
              <a:ea typeface="+mn-ea"/>
            </a:endParaRPr>
          </a:p>
        </p:txBody>
      </p:sp>
    </p:spTree>
    <p:extLst>
      <p:ext uri="{BB962C8B-B14F-4D97-AF65-F5344CB8AC3E}">
        <p14:creationId xmlns:p14="http://schemas.microsoft.com/office/powerpoint/2010/main" val="244498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多元线性回归分析预测</a:t>
            </a:r>
          </a:p>
          <a:p>
            <a:pPr marL="457200" lvl="1" indent="0">
              <a:lnSpc>
                <a:spcPct val="150000"/>
              </a:lnSpc>
              <a:buNone/>
            </a:pPr>
            <a:r>
              <a:rPr lang="zh-CN" altLang="en-US" sz="2800" dirty="0"/>
              <a:t>（</a:t>
            </a:r>
            <a:r>
              <a:rPr lang="en-US" altLang="zh-CN" sz="2800" dirty="0"/>
              <a:t>1</a:t>
            </a:r>
            <a:r>
              <a:rPr lang="zh-CN" altLang="en-US" sz="2800" dirty="0"/>
              <a:t>）原理</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57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9" name="Group 5"/>
          <p:cNvGrpSpPr>
            <a:grpSpLocks/>
          </p:cNvGrpSpPr>
          <p:nvPr/>
        </p:nvGrpSpPr>
        <p:grpSpPr bwMode="auto">
          <a:xfrm>
            <a:off x="2495551" y="2282826"/>
            <a:ext cx="7559675" cy="1279525"/>
            <a:chOff x="612" y="1438"/>
            <a:chExt cx="4762" cy="806"/>
          </a:xfrm>
        </p:grpSpPr>
        <p:sp>
          <p:nvSpPr>
            <p:cNvPr id="33" name="Rectangle 6"/>
            <p:cNvSpPr>
              <a:spLocks noChangeArrowheads="1"/>
            </p:cNvSpPr>
            <p:nvPr/>
          </p:nvSpPr>
          <p:spPr bwMode="auto">
            <a:xfrm>
              <a:off x="612" y="1464"/>
              <a:ext cx="476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假设有</a:t>
              </a:r>
              <a:r>
                <a:rPr kumimoji="1" lang="en-US" altLang="zh-CN" b="0">
                  <a:latin typeface="微软雅黑" panose="020B0503020204020204" pitchFamily="34" charset="-122"/>
                  <a:ea typeface="微软雅黑" panose="020B0503020204020204" pitchFamily="34" charset="-122"/>
                </a:rPr>
                <a:t>n</a:t>
              </a:r>
              <a:r>
                <a:rPr kumimoji="1" lang="zh-CN" altLang="en-US" b="0">
                  <a:latin typeface="微软雅黑" panose="020B0503020204020204" pitchFamily="34" charset="-122"/>
                  <a:ea typeface="微软雅黑" panose="020B0503020204020204" pitchFamily="34" charset="-122"/>
                </a:rPr>
                <a:t>个自变量                      和一个因变量 </a:t>
              </a:r>
              <a:r>
                <a:rPr kumimoji="1" lang="en-US" altLang="zh-CN" b="0">
                  <a:latin typeface="微软雅黑" panose="020B0503020204020204" pitchFamily="34" charset="-122"/>
                  <a:ea typeface="微软雅黑" panose="020B0503020204020204" pitchFamily="34" charset="-122"/>
                </a:rPr>
                <a:t>y </a:t>
              </a:r>
              <a:r>
                <a:rPr kumimoji="1" lang="zh-CN" altLang="en-US" b="0">
                  <a:latin typeface="微软雅黑" panose="020B0503020204020204" pitchFamily="34" charset="-122"/>
                  <a:ea typeface="微软雅黑" panose="020B0503020204020204" pitchFamily="34" charset="-122"/>
                </a:rPr>
                <a:t>，经过 </a:t>
              </a:r>
              <a:r>
                <a:rPr kumimoji="1" lang="en-US" altLang="zh-CN" b="0">
                  <a:latin typeface="微软雅黑" panose="020B0503020204020204" pitchFamily="34" charset="-122"/>
                  <a:ea typeface="微软雅黑" panose="020B0503020204020204" pitchFamily="34" charset="-122"/>
                </a:rPr>
                <a:t>N</a:t>
              </a:r>
              <a:r>
                <a:rPr kumimoji="1" lang="zh-CN" altLang="en-US" b="0">
                  <a:latin typeface="微软雅黑" panose="020B0503020204020204" pitchFamily="34" charset="-122"/>
                  <a:ea typeface="微软雅黑" panose="020B0503020204020204" pitchFamily="34" charset="-122"/>
                </a:rPr>
                <a:t>次试验，获得 </a:t>
              </a:r>
              <a:r>
                <a:rPr kumimoji="1" lang="en-US" altLang="zh-CN" b="0">
                  <a:latin typeface="微软雅黑" panose="020B0503020204020204" pitchFamily="34" charset="-122"/>
                  <a:ea typeface="微软雅黑" panose="020B0503020204020204" pitchFamily="34" charset="-122"/>
                </a:rPr>
                <a:t>N </a:t>
              </a:r>
              <a:r>
                <a:rPr kumimoji="1" lang="zh-CN" altLang="en-US" b="0">
                  <a:latin typeface="微软雅黑" panose="020B0503020204020204" pitchFamily="34" charset="-122"/>
                  <a:ea typeface="微软雅黑" panose="020B0503020204020204" pitchFamily="34" charset="-122"/>
                </a:rPr>
                <a:t>个样本值为：</a:t>
              </a:r>
            </a:p>
          </p:txBody>
        </p:sp>
        <p:graphicFrame>
          <p:nvGraphicFramePr>
            <p:cNvPr id="34" name="Object 7"/>
            <p:cNvGraphicFramePr>
              <a:graphicFrameLocks noChangeAspect="1"/>
            </p:cNvGraphicFramePr>
            <p:nvPr>
              <p:extLst>
                <p:ext uri="{D42A27DB-BD31-4B8C-83A1-F6EECF244321}">
                  <p14:modId xmlns:p14="http://schemas.microsoft.com/office/powerpoint/2010/main" val="3556955141"/>
                </p:ext>
              </p:extLst>
            </p:nvPr>
          </p:nvGraphicFramePr>
          <p:xfrm>
            <a:off x="2005" y="1438"/>
            <a:ext cx="859" cy="259"/>
          </p:xfrm>
          <a:graphic>
            <a:graphicData uri="http://schemas.openxmlformats.org/presentationml/2006/ole">
              <mc:AlternateContent xmlns:mc="http://schemas.openxmlformats.org/markup-compatibility/2006">
                <mc:Choice xmlns:v="urn:schemas-microsoft-com:vml" Requires="v">
                  <p:oleObj spid="_x0000_s185587" name="Equation" r:id="rId3" imgW="672840" imgH="228600" progId="Equation.DSMT4">
                    <p:embed/>
                  </p:oleObj>
                </mc:Choice>
                <mc:Fallback>
                  <p:oleObj name="Equation" r:id="rId3" imgW="672840" imgH="228600" progId="Equation.DSMT4">
                    <p:embed/>
                    <p:pic>
                      <p:nvPicPr>
                        <p:cNvPr id="60430" name="Object 7"/>
                        <p:cNvPicPr>
                          <a:picLocks noChangeAspect="1" noChangeArrowheads="1"/>
                        </p:cNvPicPr>
                        <p:nvPr/>
                      </p:nvPicPr>
                      <p:blipFill>
                        <a:blip r:embed="rId4"/>
                        <a:srcRect/>
                        <a:stretch>
                          <a:fillRect/>
                        </a:stretch>
                      </p:blipFill>
                      <p:spPr bwMode="auto">
                        <a:xfrm>
                          <a:off x="2005" y="1438"/>
                          <a:ext cx="859" cy="25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8"/>
            <p:cNvGraphicFramePr>
              <a:graphicFrameLocks noChangeAspect="1"/>
            </p:cNvGraphicFramePr>
            <p:nvPr>
              <p:extLst>
                <p:ext uri="{D42A27DB-BD31-4B8C-83A1-F6EECF244321}">
                  <p14:modId xmlns:p14="http://schemas.microsoft.com/office/powerpoint/2010/main" val="4090806201"/>
                </p:ext>
              </p:extLst>
            </p:nvPr>
          </p:nvGraphicFramePr>
          <p:xfrm>
            <a:off x="1405" y="1986"/>
            <a:ext cx="2382" cy="258"/>
          </p:xfrm>
          <a:graphic>
            <a:graphicData uri="http://schemas.openxmlformats.org/presentationml/2006/ole">
              <mc:AlternateContent xmlns:mc="http://schemas.openxmlformats.org/markup-compatibility/2006">
                <mc:Choice xmlns:v="urn:schemas-microsoft-com:vml" Requires="v">
                  <p:oleObj spid="_x0000_s185588" name="Equation" r:id="rId5" imgW="1866600" imgH="228600" progId="Equation.DSMT4">
                    <p:embed/>
                  </p:oleObj>
                </mc:Choice>
                <mc:Fallback>
                  <p:oleObj name="Equation" r:id="rId5" imgW="1866600" imgH="228600" progId="Equation.DSMT4">
                    <p:embed/>
                    <p:pic>
                      <p:nvPicPr>
                        <p:cNvPr id="60431" name="Object 8"/>
                        <p:cNvPicPr>
                          <a:picLocks noChangeAspect="1" noChangeArrowheads="1"/>
                        </p:cNvPicPr>
                        <p:nvPr/>
                      </p:nvPicPr>
                      <p:blipFill>
                        <a:blip r:embed="rId6"/>
                        <a:srcRect/>
                        <a:stretch>
                          <a:fillRect/>
                        </a:stretch>
                      </p:blipFill>
                      <p:spPr bwMode="auto">
                        <a:xfrm>
                          <a:off x="1405" y="1986"/>
                          <a:ext cx="2382" cy="2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 name="Group 9"/>
          <p:cNvGrpSpPr>
            <a:grpSpLocks/>
          </p:cNvGrpSpPr>
          <p:nvPr/>
        </p:nvGrpSpPr>
        <p:grpSpPr bwMode="auto">
          <a:xfrm>
            <a:off x="2495551" y="3638550"/>
            <a:ext cx="7846773" cy="1290638"/>
            <a:chOff x="612" y="2292"/>
            <a:chExt cx="4762" cy="813"/>
          </a:xfrm>
        </p:grpSpPr>
        <p:sp>
          <p:nvSpPr>
            <p:cNvPr id="37" name="Rectangle 10"/>
            <p:cNvSpPr>
              <a:spLocks noChangeArrowheads="1"/>
            </p:cNvSpPr>
            <p:nvPr/>
          </p:nvSpPr>
          <p:spPr bwMode="auto">
            <a:xfrm>
              <a:off x="612" y="2296"/>
              <a:ext cx="47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如果 </a:t>
              </a:r>
              <a:r>
                <a:rPr kumimoji="1" lang="en-US" altLang="zh-CN" b="0" dirty="0">
                  <a:latin typeface="微软雅黑" panose="020B0503020204020204" pitchFamily="34" charset="-122"/>
                  <a:ea typeface="微软雅黑" panose="020B0503020204020204" pitchFamily="34" charset="-122"/>
                </a:rPr>
                <a:t>y</a:t>
              </a:r>
              <a:r>
                <a:rPr kumimoji="1" lang="zh-CN" altLang="en-US" b="0" dirty="0">
                  <a:latin typeface="微软雅黑" panose="020B0503020204020204" pitchFamily="34" charset="-122"/>
                  <a:ea typeface="微软雅黑" panose="020B0503020204020204" pitchFamily="34" charset="-122"/>
                </a:rPr>
                <a:t> 与                      均存在线性关系，则其回归模型可表示为：</a:t>
              </a:r>
            </a:p>
          </p:txBody>
        </p:sp>
        <p:graphicFrame>
          <p:nvGraphicFramePr>
            <p:cNvPr id="38" name="Object 11"/>
            <p:cNvGraphicFramePr>
              <a:graphicFrameLocks noChangeAspect="1"/>
            </p:cNvGraphicFramePr>
            <p:nvPr>
              <p:extLst>
                <p:ext uri="{D42A27DB-BD31-4B8C-83A1-F6EECF244321}">
                  <p14:modId xmlns:p14="http://schemas.microsoft.com/office/powerpoint/2010/main" val="2858787436"/>
                </p:ext>
              </p:extLst>
            </p:nvPr>
          </p:nvGraphicFramePr>
          <p:xfrm>
            <a:off x="1425" y="2847"/>
            <a:ext cx="2432" cy="258"/>
          </p:xfrm>
          <a:graphic>
            <a:graphicData uri="http://schemas.openxmlformats.org/presentationml/2006/ole">
              <mc:AlternateContent xmlns:mc="http://schemas.openxmlformats.org/markup-compatibility/2006">
                <mc:Choice xmlns:v="urn:schemas-microsoft-com:vml" Requires="v">
                  <p:oleObj spid="_x0000_s185589" name="Equation" r:id="rId7" imgW="1904760" imgH="228600" progId="Equation.DSMT4">
                    <p:embed/>
                  </p:oleObj>
                </mc:Choice>
                <mc:Fallback>
                  <p:oleObj name="Equation" r:id="rId7" imgW="1904760" imgH="228600" progId="Equation.DSMT4">
                    <p:embed/>
                    <p:pic>
                      <p:nvPicPr>
                        <p:cNvPr id="60427" name="Object 11"/>
                        <p:cNvPicPr>
                          <a:picLocks noChangeAspect="1" noChangeArrowheads="1"/>
                        </p:cNvPicPr>
                        <p:nvPr/>
                      </p:nvPicPr>
                      <p:blipFill>
                        <a:blip r:embed="rId8"/>
                        <a:srcRect/>
                        <a:stretch>
                          <a:fillRect/>
                        </a:stretch>
                      </p:blipFill>
                      <p:spPr bwMode="auto">
                        <a:xfrm>
                          <a:off x="1425" y="2847"/>
                          <a:ext cx="2432" cy="2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12"/>
            <p:cNvGraphicFramePr>
              <a:graphicFrameLocks noChangeAspect="1"/>
            </p:cNvGraphicFramePr>
            <p:nvPr>
              <p:extLst>
                <p:ext uri="{D42A27DB-BD31-4B8C-83A1-F6EECF244321}">
                  <p14:modId xmlns:p14="http://schemas.microsoft.com/office/powerpoint/2010/main" val="3781480259"/>
                </p:ext>
              </p:extLst>
            </p:nvPr>
          </p:nvGraphicFramePr>
          <p:xfrm>
            <a:off x="1344" y="2292"/>
            <a:ext cx="924" cy="258"/>
          </p:xfrm>
          <a:graphic>
            <a:graphicData uri="http://schemas.openxmlformats.org/presentationml/2006/ole">
              <mc:AlternateContent xmlns:mc="http://schemas.openxmlformats.org/markup-compatibility/2006">
                <mc:Choice xmlns:v="urn:schemas-microsoft-com:vml" Requires="v">
                  <p:oleObj spid="_x0000_s185590" name="Equation" r:id="rId9" imgW="723600" imgH="228600" progId="Equation.DSMT4">
                    <p:embed/>
                  </p:oleObj>
                </mc:Choice>
                <mc:Fallback>
                  <p:oleObj name="Equation" r:id="rId9" imgW="723600" imgH="228600" progId="Equation.DSMT4">
                    <p:embed/>
                    <p:pic>
                      <p:nvPicPr>
                        <p:cNvPr id="60428" name="Object 12"/>
                        <p:cNvPicPr>
                          <a:picLocks noChangeAspect="1" noChangeArrowheads="1"/>
                        </p:cNvPicPr>
                        <p:nvPr/>
                      </p:nvPicPr>
                      <p:blipFill>
                        <a:blip r:embed="rId10"/>
                        <a:srcRect/>
                        <a:stretch>
                          <a:fillRect/>
                        </a:stretch>
                      </p:blipFill>
                      <p:spPr bwMode="auto">
                        <a:xfrm>
                          <a:off x="1344" y="2292"/>
                          <a:ext cx="924" cy="2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 name="Group 13"/>
          <p:cNvGrpSpPr>
            <a:grpSpLocks/>
          </p:cNvGrpSpPr>
          <p:nvPr/>
        </p:nvGrpSpPr>
        <p:grpSpPr bwMode="auto">
          <a:xfrm>
            <a:off x="2351089" y="5013326"/>
            <a:ext cx="7705725" cy="708025"/>
            <a:chOff x="613" y="3158"/>
            <a:chExt cx="4762" cy="446"/>
          </a:xfrm>
        </p:grpSpPr>
        <p:sp>
          <p:nvSpPr>
            <p:cNvPr id="41" name="Rectangle 14"/>
            <p:cNvSpPr>
              <a:spLocks noChangeArrowheads="1"/>
            </p:cNvSpPr>
            <p:nvPr/>
          </p:nvSpPr>
          <p:spPr bwMode="auto">
            <a:xfrm>
              <a:off x="613" y="3158"/>
              <a:ext cx="476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式中，                      是未知的 </a:t>
              </a:r>
              <a:r>
                <a:rPr kumimoji="1" lang="en-US" altLang="zh-CN" b="0">
                  <a:latin typeface="微软雅黑" panose="020B0503020204020204" pitchFamily="34" charset="-122"/>
                  <a:ea typeface="微软雅黑" panose="020B0503020204020204" pitchFamily="34" charset="-122"/>
                </a:rPr>
                <a:t>n+1 </a:t>
              </a:r>
              <a:r>
                <a:rPr kumimoji="1" lang="zh-CN" altLang="en-US" b="0">
                  <a:latin typeface="微软雅黑" panose="020B0503020204020204" pitchFamily="34" charset="-122"/>
                  <a:ea typeface="微软雅黑" panose="020B0503020204020204" pitchFamily="34" charset="-122"/>
                </a:rPr>
                <a:t>个回归参数，我们的目的是运用上面 </a:t>
              </a:r>
              <a:r>
                <a:rPr kumimoji="1" lang="en-US" altLang="zh-CN" b="0">
                  <a:latin typeface="微软雅黑" panose="020B0503020204020204" pitchFamily="34" charset="-122"/>
                  <a:ea typeface="微软雅黑" panose="020B0503020204020204" pitchFamily="34" charset="-122"/>
                </a:rPr>
                <a:t>N </a:t>
              </a:r>
              <a:r>
                <a:rPr kumimoji="1" lang="zh-CN" altLang="en-US" b="0">
                  <a:latin typeface="微软雅黑" panose="020B0503020204020204" pitchFamily="34" charset="-122"/>
                  <a:ea typeface="微软雅黑" panose="020B0503020204020204" pitchFamily="34" charset="-122"/>
                </a:rPr>
                <a:t>个样本值估计出这 </a:t>
              </a:r>
              <a:r>
                <a:rPr kumimoji="1" lang="en-US" altLang="zh-CN" b="0">
                  <a:latin typeface="微软雅黑" panose="020B0503020204020204" pitchFamily="34" charset="-122"/>
                  <a:ea typeface="微软雅黑" panose="020B0503020204020204" pitchFamily="34" charset="-122"/>
                </a:rPr>
                <a:t>n+1 </a:t>
              </a:r>
              <a:r>
                <a:rPr kumimoji="1" lang="zh-CN" altLang="en-US" b="0">
                  <a:latin typeface="微软雅黑" panose="020B0503020204020204" pitchFamily="34" charset="-122"/>
                  <a:ea typeface="微软雅黑" panose="020B0503020204020204" pitchFamily="34" charset="-122"/>
                </a:rPr>
                <a:t>个回归参数。</a:t>
              </a:r>
            </a:p>
          </p:txBody>
        </p:sp>
        <p:graphicFrame>
          <p:nvGraphicFramePr>
            <p:cNvPr id="42" name="Object 15"/>
            <p:cNvGraphicFramePr>
              <a:graphicFrameLocks noChangeAspect="1"/>
            </p:cNvGraphicFramePr>
            <p:nvPr>
              <p:extLst>
                <p:ext uri="{D42A27DB-BD31-4B8C-83A1-F6EECF244321}">
                  <p14:modId xmlns:p14="http://schemas.microsoft.com/office/powerpoint/2010/main" val="2307079133"/>
                </p:ext>
              </p:extLst>
            </p:nvPr>
          </p:nvGraphicFramePr>
          <p:xfrm>
            <a:off x="1044" y="3161"/>
            <a:ext cx="1146" cy="231"/>
          </p:xfrm>
          <a:graphic>
            <a:graphicData uri="http://schemas.openxmlformats.org/presentationml/2006/ole">
              <mc:AlternateContent xmlns:mc="http://schemas.openxmlformats.org/markup-compatibility/2006">
                <mc:Choice xmlns:v="urn:schemas-microsoft-com:vml" Requires="v">
                  <p:oleObj spid="_x0000_s185591" name="Equation" r:id="rId11" imgW="1002960" imgH="228600" progId="Equation.DSMT4">
                    <p:embed/>
                  </p:oleObj>
                </mc:Choice>
                <mc:Fallback>
                  <p:oleObj name="Equation" r:id="rId11" imgW="1002960" imgH="228600" progId="Equation.DSMT4">
                    <p:embed/>
                    <p:pic>
                      <p:nvPicPr>
                        <p:cNvPr id="60425" name="Object 15"/>
                        <p:cNvPicPr>
                          <a:picLocks noChangeAspect="1" noChangeArrowheads="1"/>
                        </p:cNvPicPr>
                        <p:nvPr/>
                      </p:nvPicPr>
                      <p:blipFill>
                        <a:blip r:embed="rId12"/>
                        <a:srcRect/>
                        <a:stretch>
                          <a:fillRect/>
                        </a:stretch>
                      </p:blipFill>
                      <p:spPr bwMode="auto">
                        <a:xfrm>
                          <a:off x="1044" y="3161"/>
                          <a:ext cx="1146" cy="2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30851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linds(horizontal)">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58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495551" y="1268414"/>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将 </a:t>
            </a:r>
            <a:r>
              <a:rPr kumimoji="1" lang="en-US" altLang="zh-CN" sz="2400" b="0">
                <a:latin typeface="+mn-ea"/>
                <a:ea typeface="+mn-ea"/>
              </a:rPr>
              <a:t>N </a:t>
            </a:r>
            <a:r>
              <a:rPr kumimoji="1" lang="zh-CN" altLang="en-US" sz="2400" b="0">
                <a:latin typeface="+mn-ea"/>
                <a:ea typeface="+mn-ea"/>
              </a:rPr>
              <a:t>个 样本值分别代入回归模型，则对应 </a:t>
            </a:r>
            <a:r>
              <a:rPr kumimoji="1" lang="en-US" altLang="zh-CN" sz="2400" b="0">
                <a:latin typeface="+mn-ea"/>
                <a:ea typeface="+mn-ea"/>
              </a:rPr>
              <a:t>N </a:t>
            </a:r>
            <a:r>
              <a:rPr kumimoji="1" lang="zh-CN" altLang="en-US" sz="2400" b="0">
                <a:latin typeface="+mn-ea"/>
                <a:ea typeface="+mn-ea"/>
              </a:rPr>
              <a:t>个样本的回归预测值为：</a:t>
            </a:r>
          </a:p>
        </p:txBody>
      </p:sp>
      <p:graphicFrame>
        <p:nvGraphicFramePr>
          <p:cNvPr id="8" name="Object 4"/>
          <p:cNvGraphicFramePr>
            <a:graphicFrameLocks noChangeAspect="1"/>
          </p:cNvGraphicFramePr>
          <p:nvPr>
            <p:extLst>
              <p:ext uri="{D42A27DB-BD31-4B8C-83A1-F6EECF244321}">
                <p14:modId xmlns:p14="http://schemas.microsoft.com/office/powerpoint/2010/main" val="3146474069"/>
              </p:ext>
            </p:extLst>
          </p:nvPr>
        </p:nvGraphicFramePr>
        <p:xfrm>
          <a:off x="3806825" y="2174875"/>
          <a:ext cx="4038600" cy="1479550"/>
        </p:xfrm>
        <a:graphic>
          <a:graphicData uri="http://schemas.openxmlformats.org/presentationml/2006/ole">
            <mc:AlternateContent xmlns:mc="http://schemas.openxmlformats.org/markup-compatibility/2006">
              <mc:Choice xmlns:v="urn:schemas-microsoft-com:vml" Requires="v">
                <p:oleObj spid="_x0000_s100754" name="Equation" r:id="rId3" imgW="2209680" imgH="914400" progId="Equation.DSMT4">
                  <p:embed/>
                </p:oleObj>
              </mc:Choice>
              <mc:Fallback>
                <p:oleObj name="Equation" r:id="rId3" imgW="2209680" imgH="914400" progId="Equation.DSMT4">
                  <p:embed/>
                  <p:pic>
                    <p:nvPicPr>
                      <p:cNvPr id="61444" name="Object 4"/>
                      <p:cNvPicPr>
                        <a:picLocks noChangeAspect="1" noChangeArrowheads="1"/>
                      </p:cNvPicPr>
                      <p:nvPr/>
                    </p:nvPicPr>
                    <p:blipFill>
                      <a:blip r:embed="rId4"/>
                      <a:srcRect/>
                      <a:stretch>
                        <a:fillRect/>
                      </a:stretch>
                    </p:blipFill>
                    <p:spPr bwMode="auto">
                      <a:xfrm>
                        <a:off x="3806825" y="2174875"/>
                        <a:ext cx="4038600" cy="1479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5"/>
          <p:cNvSpPr>
            <a:spLocks noChangeArrowheads="1"/>
          </p:cNvSpPr>
          <p:nvPr/>
        </p:nvSpPr>
        <p:spPr bwMode="auto">
          <a:xfrm>
            <a:off x="2497139" y="3933825"/>
            <a:ext cx="755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回归预测误差为：</a:t>
            </a:r>
          </a:p>
        </p:txBody>
      </p:sp>
      <p:graphicFrame>
        <p:nvGraphicFramePr>
          <p:cNvPr id="11" name="Object 6"/>
          <p:cNvGraphicFramePr>
            <a:graphicFrameLocks noChangeAspect="1"/>
          </p:cNvGraphicFramePr>
          <p:nvPr>
            <p:extLst>
              <p:ext uri="{D42A27DB-BD31-4B8C-83A1-F6EECF244321}">
                <p14:modId xmlns:p14="http://schemas.microsoft.com/office/powerpoint/2010/main" val="156021488"/>
              </p:ext>
            </p:extLst>
          </p:nvPr>
        </p:nvGraphicFramePr>
        <p:xfrm>
          <a:off x="4948239" y="4508500"/>
          <a:ext cx="1508125" cy="1479550"/>
        </p:xfrm>
        <a:graphic>
          <a:graphicData uri="http://schemas.openxmlformats.org/presentationml/2006/ole">
            <mc:AlternateContent xmlns:mc="http://schemas.openxmlformats.org/markup-compatibility/2006">
              <mc:Choice xmlns:v="urn:schemas-microsoft-com:vml" Requires="v">
                <p:oleObj spid="_x0000_s100755" name="Equation" r:id="rId5" imgW="825480" imgH="914400" progId="Equation.DSMT4">
                  <p:embed/>
                </p:oleObj>
              </mc:Choice>
              <mc:Fallback>
                <p:oleObj name="Equation" r:id="rId5" imgW="825480" imgH="914400" progId="Equation.DSMT4">
                  <p:embed/>
                  <p:pic>
                    <p:nvPicPr>
                      <p:cNvPr id="61446" name="Object 6"/>
                      <p:cNvPicPr>
                        <a:picLocks noChangeAspect="1" noChangeArrowheads="1"/>
                      </p:cNvPicPr>
                      <p:nvPr/>
                    </p:nvPicPr>
                    <p:blipFill>
                      <a:blip r:embed="rId6"/>
                      <a:srcRect/>
                      <a:stretch>
                        <a:fillRect/>
                      </a:stretch>
                    </p:blipFill>
                    <p:spPr bwMode="auto">
                      <a:xfrm>
                        <a:off x="4948239" y="4508500"/>
                        <a:ext cx="1508125" cy="14795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7513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59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7" name="Rectangle 3"/>
          <p:cNvSpPr>
            <a:spLocks noChangeArrowheads="1"/>
          </p:cNvSpPr>
          <p:nvPr/>
        </p:nvSpPr>
        <p:spPr bwMode="auto">
          <a:xfrm>
            <a:off x="2604262" y="1371851"/>
            <a:ext cx="7559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定义以下向量和矩阵：</a:t>
            </a:r>
          </a:p>
        </p:txBody>
      </p:sp>
      <p:sp>
        <p:nvSpPr>
          <p:cNvPr id="18" name="Rectangle 4"/>
          <p:cNvSpPr>
            <a:spLocks noChangeArrowheads="1"/>
          </p:cNvSpPr>
          <p:nvPr/>
        </p:nvSpPr>
        <p:spPr bwMode="auto">
          <a:xfrm>
            <a:off x="2604262" y="4847868"/>
            <a:ext cx="7559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则回归方程及回归预测误差可表示为：</a:t>
            </a:r>
          </a:p>
        </p:txBody>
      </p:sp>
      <p:graphicFrame>
        <p:nvGraphicFramePr>
          <p:cNvPr id="20" name="Object 5"/>
          <p:cNvGraphicFramePr>
            <a:graphicFrameLocks noChangeAspect="1"/>
          </p:cNvGraphicFramePr>
          <p:nvPr>
            <p:extLst>
              <p:ext uri="{D42A27DB-BD31-4B8C-83A1-F6EECF244321}">
                <p14:modId xmlns:p14="http://schemas.microsoft.com/office/powerpoint/2010/main" val="2472330183"/>
              </p:ext>
            </p:extLst>
          </p:nvPr>
        </p:nvGraphicFramePr>
        <p:xfrm>
          <a:off x="6398387" y="3741728"/>
          <a:ext cx="2436813" cy="409575"/>
        </p:xfrm>
        <a:graphic>
          <a:graphicData uri="http://schemas.openxmlformats.org/presentationml/2006/ole">
            <mc:AlternateContent xmlns:mc="http://schemas.openxmlformats.org/markup-compatibility/2006">
              <mc:Choice xmlns:v="urn:schemas-microsoft-com:vml" Requires="v">
                <p:oleObj spid="_x0000_s165348" name="Equation" r:id="rId3" imgW="1333440" imgH="253800" progId="Equation.DSMT4">
                  <p:embed/>
                </p:oleObj>
              </mc:Choice>
              <mc:Fallback>
                <p:oleObj name="Equation" r:id="rId3" imgW="1333440" imgH="253800" progId="Equation.DSMT4">
                  <p:embed/>
                  <p:pic>
                    <p:nvPicPr>
                      <p:cNvPr id="20" name="Object 5"/>
                      <p:cNvPicPr>
                        <a:picLocks noChangeAspect="1" noChangeArrowheads="1"/>
                      </p:cNvPicPr>
                      <p:nvPr/>
                    </p:nvPicPr>
                    <p:blipFill>
                      <a:blip r:embed="rId4"/>
                      <a:srcRect/>
                      <a:stretch>
                        <a:fillRect/>
                      </a:stretch>
                    </p:blipFill>
                    <p:spPr bwMode="auto">
                      <a:xfrm>
                        <a:off x="6398387" y="3741728"/>
                        <a:ext cx="2436813" cy="409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
          <p:cNvGraphicFramePr>
            <a:graphicFrameLocks noChangeAspect="1"/>
          </p:cNvGraphicFramePr>
          <p:nvPr>
            <p:extLst>
              <p:ext uri="{D42A27DB-BD31-4B8C-83A1-F6EECF244321}">
                <p14:modId xmlns:p14="http://schemas.microsoft.com/office/powerpoint/2010/main" val="3710879818"/>
              </p:ext>
            </p:extLst>
          </p:nvPr>
        </p:nvGraphicFramePr>
        <p:xfrm>
          <a:off x="6350761" y="1450813"/>
          <a:ext cx="2878138" cy="1890713"/>
        </p:xfrm>
        <a:graphic>
          <a:graphicData uri="http://schemas.openxmlformats.org/presentationml/2006/ole">
            <mc:AlternateContent xmlns:mc="http://schemas.openxmlformats.org/markup-compatibility/2006">
              <mc:Choice xmlns:v="urn:schemas-microsoft-com:vml" Requires="v">
                <p:oleObj spid="_x0000_s165349" name="Equation" r:id="rId5" imgW="1574640" imgH="1168200" progId="Equation.DSMT4">
                  <p:embed/>
                </p:oleObj>
              </mc:Choice>
              <mc:Fallback>
                <p:oleObj name="Equation" r:id="rId5" imgW="1574640" imgH="1168200" progId="Equation.DSMT4">
                  <p:embed/>
                  <p:pic>
                    <p:nvPicPr>
                      <p:cNvPr id="21" name="Object 6"/>
                      <p:cNvPicPr>
                        <a:picLocks noChangeAspect="1" noChangeArrowheads="1"/>
                      </p:cNvPicPr>
                      <p:nvPr/>
                    </p:nvPicPr>
                    <p:blipFill>
                      <a:blip r:embed="rId6"/>
                      <a:srcRect/>
                      <a:stretch>
                        <a:fillRect/>
                      </a:stretch>
                    </p:blipFill>
                    <p:spPr bwMode="auto">
                      <a:xfrm>
                        <a:off x="6350761" y="1450813"/>
                        <a:ext cx="2878138" cy="18907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7"/>
          <p:cNvGraphicFramePr>
            <a:graphicFrameLocks noChangeAspect="1"/>
          </p:cNvGraphicFramePr>
          <p:nvPr>
            <p:extLst>
              <p:ext uri="{D42A27DB-BD31-4B8C-83A1-F6EECF244321}">
                <p14:modId xmlns:p14="http://schemas.microsoft.com/office/powerpoint/2010/main" val="2045130448"/>
              </p:ext>
            </p:extLst>
          </p:nvPr>
        </p:nvGraphicFramePr>
        <p:xfrm>
          <a:off x="4117150" y="2652660"/>
          <a:ext cx="1044575" cy="1890713"/>
        </p:xfrm>
        <a:graphic>
          <a:graphicData uri="http://schemas.openxmlformats.org/presentationml/2006/ole">
            <mc:AlternateContent xmlns:mc="http://schemas.openxmlformats.org/markup-compatibility/2006">
              <mc:Choice xmlns:v="urn:schemas-microsoft-com:vml" Requires="v">
                <p:oleObj spid="_x0000_s165350" name="Equation" r:id="rId7" imgW="571320" imgH="1168200" progId="Equation.DSMT4">
                  <p:embed/>
                </p:oleObj>
              </mc:Choice>
              <mc:Fallback>
                <p:oleObj name="Equation" r:id="rId7" imgW="571320" imgH="1168200" progId="Equation.DSMT4">
                  <p:embed/>
                  <p:pic>
                    <p:nvPicPr>
                      <p:cNvPr id="22" name="Object 7"/>
                      <p:cNvPicPr>
                        <a:picLocks noChangeAspect="1" noChangeArrowheads="1"/>
                      </p:cNvPicPr>
                      <p:nvPr/>
                    </p:nvPicPr>
                    <p:blipFill>
                      <a:blip r:embed="rId8"/>
                      <a:srcRect/>
                      <a:stretch>
                        <a:fillRect/>
                      </a:stretch>
                    </p:blipFill>
                    <p:spPr bwMode="auto">
                      <a:xfrm>
                        <a:off x="4117150" y="2652660"/>
                        <a:ext cx="1044575" cy="18907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8"/>
          <p:cNvGraphicFramePr>
            <a:graphicFrameLocks noChangeAspect="1"/>
          </p:cNvGraphicFramePr>
          <p:nvPr>
            <p:extLst>
              <p:ext uri="{D42A27DB-BD31-4B8C-83A1-F6EECF244321}">
                <p14:modId xmlns:p14="http://schemas.microsoft.com/office/powerpoint/2010/main" val="100581444"/>
              </p:ext>
            </p:extLst>
          </p:nvPr>
        </p:nvGraphicFramePr>
        <p:xfrm>
          <a:off x="3699638" y="5445288"/>
          <a:ext cx="1462087" cy="349250"/>
        </p:xfrm>
        <a:graphic>
          <a:graphicData uri="http://schemas.openxmlformats.org/presentationml/2006/ole">
            <mc:AlternateContent xmlns:mc="http://schemas.openxmlformats.org/markup-compatibility/2006">
              <mc:Choice xmlns:v="urn:schemas-microsoft-com:vml" Requires="v">
                <p:oleObj spid="_x0000_s165351" name="Equation" r:id="rId9" imgW="799920" imgH="215640" progId="Equation.DSMT4">
                  <p:embed/>
                </p:oleObj>
              </mc:Choice>
              <mc:Fallback>
                <p:oleObj name="Equation" r:id="rId9" imgW="799920" imgH="215640" progId="Equation.DSMT4">
                  <p:embed/>
                  <p:pic>
                    <p:nvPicPr>
                      <p:cNvPr id="23" name="Object 8"/>
                      <p:cNvPicPr>
                        <a:picLocks noChangeAspect="1" noChangeArrowheads="1"/>
                      </p:cNvPicPr>
                      <p:nvPr/>
                    </p:nvPicPr>
                    <p:blipFill>
                      <a:blip r:embed="rId10"/>
                      <a:srcRect/>
                      <a:stretch>
                        <a:fillRect/>
                      </a:stretch>
                    </p:blipFill>
                    <p:spPr bwMode="auto">
                      <a:xfrm>
                        <a:off x="3699638" y="5445288"/>
                        <a:ext cx="1462087" cy="349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9"/>
          <p:cNvGraphicFramePr>
            <a:graphicFrameLocks noChangeAspect="1"/>
          </p:cNvGraphicFramePr>
          <p:nvPr>
            <p:extLst>
              <p:ext uri="{D42A27DB-BD31-4B8C-83A1-F6EECF244321}">
                <p14:modId xmlns:p14="http://schemas.microsoft.com/office/powerpoint/2010/main" val="1268136432"/>
              </p:ext>
            </p:extLst>
          </p:nvPr>
        </p:nvGraphicFramePr>
        <p:xfrm>
          <a:off x="3193811" y="2205574"/>
          <a:ext cx="2576513" cy="411162"/>
        </p:xfrm>
        <a:graphic>
          <a:graphicData uri="http://schemas.openxmlformats.org/presentationml/2006/ole">
            <mc:AlternateContent xmlns:mc="http://schemas.openxmlformats.org/markup-compatibility/2006">
              <mc:Choice xmlns:v="urn:schemas-microsoft-com:vml" Requires="v">
                <p:oleObj spid="_x0000_s165352" name="Equation" r:id="rId11" imgW="1409400" imgH="253800" progId="Equation.DSMT4">
                  <p:embed/>
                </p:oleObj>
              </mc:Choice>
              <mc:Fallback>
                <p:oleObj name="Equation" r:id="rId11" imgW="1409400" imgH="253800" progId="Equation.DSMT4">
                  <p:embed/>
                  <p:pic>
                    <p:nvPicPr>
                      <p:cNvPr id="24" name="Object 9"/>
                      <p:cNvPicPr>
                        <a:picLocks noChangeAspect="1" noChangeArrowheads="1"/>
                      </p:cNvPicPr>
                      <p:nvPr/>
                    </p:nvPicPr>
                    <p:blipFill>
                      <a:blip r:embed="rId12"/>
                      <a:srcRect/>
                      <a:stretch>
                        <a:fillRect/>
                      </a:stretch>
                    </p:blipFill>
                    <p:spPr bwMode="auto">
                      <a:xfrm>
                        <a:off x="3193811" y="2205574"/>
                        <a:ext cx="2576513" cy="4111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p:cNvGraphicFramePr>
            <a:graphicFrameLocks noChangeAspect="1"/>
          </p:cNvGraphicFramePr>
          <p:nvPr>
            <p:extLst>
              <p:ext uri="{D42A27DB-BD31-4B8C-83A1-F6EECF244321}">
                <p14:modId xmlns:p14="http://schemas.microsoft.com/office/powerpoint/2010/main" val="1373078557"/>
              </p:ext>
            </p:extLst>
          </p:nvPr>
        </p:nvGraphicFramePr>
        <p:xfrm>
          <a:off x="6128513" y="5299606"/>
          <a:ext cx="2706687" cy="546100"/>
        </p:xfrm>
        <a:graphic>
          <a:graphicData uri="http://schemas.openxmlformats.org/presentationml/2006/ole">
            <mc:AlternateContent xmlns:mc="http://schemas.openxmlformats.org/markup-compatibility/2006">
              <mc:Choice xmlns:v="urn:schemas-microsoft-com:vml" Requires="v">
                <p:oleObj spid="_x0000_s165353" name="Equation" r:id="rId13" imgW="1193760" imgH="241200" progId="Equation.DSMT4">
                  <p:embed/>
                </p:oleObj>
              </mc:Choice>
              <mc:Fallback>
                <p:oleObj name="Equation" r:id="rId13" imgW="1193760" imgH="241200" progId="Equation.DSMT4">
                  <p:embed/>
                  <p:pic>
                    <p:nvPicPr>
                      <p:cNvPr id="467979" name="Object 11"/>
                      <p:cNvPicPr>
                        <a:picLocks noChangeAspect="1" noChangeArrowheads="1"/>
                      </p:cNvPicPr>
                      <p:nvPr/>
                    </p:nvPicPr>
                    <p:blipFill>
                      <a:blip r:embed="rId14"/>
                      <a:srcRect/>
                      <a:stretch>
                        <a:fillRect/>
                      </a:stretch>
                    </p:blipFill>
                    <p:spPr bwMode="auto">
                      <a:xfrm>
                        <a:off x="6128513" y="5299606"/>
                        <a:ext cx="2706687"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Line 8"/>
          <p:cNvSpPr>
            <a:spLocks noChangeShapeType="1"/>
          </p:cNvSpPr>
          <p:nvPr/>
        </p:nvSpPr>
        <p:spPr bwMode="black">
          <a:xfrm>
            <a:off x="5390579" y="5619680"/>
            <a:ext cx="50223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2000"/>
          </a:p>
        </p:txBody>
      </p:sp>
    </p:spTree>
    <p:extLst>
      <p:ext uri="{BB962C8B-B14F-4D97-AF65-F5344CB8AC3E}">
        <p14:creationId xmlns:p14="http://schemas.microsoft.com/office/powerpoint/2010/main" val="86648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基本概念</a:t>
                </a:r>
                <a:endParaRPr lang="en-US" altLang="zh-CN" sz="3200" dirty="0"/>
              </a:p>
              <a:p>
                <a:pPr marL="457200" lvl="1" indent="0">
                  <a:lnSpc>
                    <a:spcPct val="150000"/>
                  </a:lnSpc>
                  <a:buNone/>
                </a:pPr>
                <a:r>
                  <a:rPr lang="zh-CN" altLang="en-US" sz="2800" dirty="0"/>
                  <a:t>（</a:t>
                </a:r>
                <a:r>
                  <a:rPr lang="en-US" altLang="zh-CN" sz="2800" dirty="0"/>
                  <a:t>5</a:t>
                </a:r>
                <a:r>
                  <a:rPr lang="zh-CN" altLang="en-US" sz="2800" dirty="0"/>
                  <a:t>）关键问题</a:t>
                </a:r>
                <a:r>
                  <a:rPr lang="en-US" altLang="zh-CN" sz="2800" dirty="0"/>
                  <a:t>——</a:t>
                </a:r>
                <a:r>
                  <a:rPr lang="zh-CN" altLang="en-US" sz="2800" dirty="0"/>
                  <a:t>选择什么函数类</a:t>
                </a:r>
                <a14:m>
                  <m:oMath xmlns:m="http://schemas.openxmlformats.org/officeDocument/2006/math">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𝜃</m:t>
                    </m:r>
                    <m:r>
                      <a:rPr lang="en-US" altLang="zh-CN" sz="2800" b="0" i="1" smtClean="0">
                        <a:latin typeface="Cambria Math" panose="02040503050406030204" pitchFamily="18" charset="0"/>
                      </a:rPr>
                      <m:t>)</m:t>
                    </m:r>
                  </m:oMath>
                </a14:m>
                <a:endParaRPr lang="zh-CN" altLang="en-US" sz="2800" dirty="0"/>
              </a:p>
              <a:p>
                <a:pPr marL="457200" lvl="1" indent="0">
                  <a:lnSpc>
                    <a:spcPct val="150000"/>
                  </a:lnSpc>
                  <a:buNone/>
                </a:pPr>
                <a:endParaRPr lang="zh-CN" altLang="en-US" dirty="0"/>
              </a:p>
            </p:txBody>
          </p:sp>
        </mc:Choice>
        <mc:Fallback xmlns="">
          <p:sp>
            <p:nvSpPr>
              <p:cNvPr id="8" name="内容占位符 2"/>
              <p:cNvSpPr>
                <a:spLocks noGrp="1" noRot="1" noChangeAspect="1" noMove="1" noResize="1" noEditPoints="1" noAdjustHandles="1" noChangeArrowheads="1" noChangeShapeType="1" noTextEdit="1"/>
              </p:cNvSpPr>
              <p:nvPr>
                <p:ph idx="1"/>
              </p:nvPr>
            </p:nvSpPr>
            <p:spPr>
              <a:blipFill>
                <a:blip r:embed="rId2"/>
                <a:stretch>
                  <a:fillRect l="-1327" t="-2475"/>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992410F8-5038-4D67-BFCB-CC041677B2F5}" type="slidenum">
              <a:rPr lang="zh-CN" altLang="en-US" smtClean="0"/>
              <a:t>6</a:t>
            </a:fld>
            <a:endParaRPr lang="zh-CN" altLang="en-US" dirty="0"/>
          </a:p>
        </p:txBody>
      </p:sp>
      <p:sp>
        <p:nvSpPr>
          <p:cNvPr id="10" name="标题 1"/>
          <p:cNvSpPr>
            <a:spLocks noGrp="1"/>
          </p:cNvSpPr>
          <p:nvPr>
            <p:ph type="title"/>
          </p:nvPr>
        </p:nvSpPr>
        <p:spPr/>
        <p:txBody>
          <a:bodyPr/>
          <a:lstStyle/>
          <a:p>
            <a:r>
              <a:rPr lang="zh-CN" altLang="en-US" dirty="0"/>
              <a:t>黑箱建模</a:t>
            </a:r>
          </a:p>
        </p:txBody>
      </p:sp>
      <p:cxnSp>
        <p:nvCxnSpPr>
          <p:cNvPr id="7" name="直接连接符 6"/>
          <p:cNvCxnSpPr>
            <a:stCxn id="10" idx="3"/>
          </p:cNvCxnSpPr>
          <p:nvPr/>
        </p:nvCxnSpPr>
        <p:spPr>
          <a:xfrm>
            <a:off x="3260725" y="500857"/>
            <a:ext cx="50831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5" name="Rectangle 5"/>
          <p:cNvSpPr>
            <a:spLocks noChangeArrowheads="1"/>
          </p:cNvSpPr>
          <p:nvPr/>
        </p:nvSpPr>
        <p:spPr bwMode="black">
          <a:xfrm>
            <a:off x="2122559" y="2198756"/>
            <a:ext cx="624081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buFontTx/>
              <a:buChar char="•"/>
            </a:pPr>
            <a:r>
              <a:rPr kumimoji="1" lang="zh-CN" altLang="en-US" sz="2400" b="0" dirty="0">
                <a:latin typeface="+mn-ea"/>
                <a:ea typeface="+mn-ea"/>
              </a:rPr>
              <a:t>  单值？线性？多项式？指数？对数</a:t>
            </a:r>
            <a:r>
              <a:rPr kumimoji="1" lang="en-US" altLang="zh-CN" sz="2400" b="0" dirty="0">
                <a:latin typeface="+mn-ea"/>
                <a:ea typeface="+mn-ea"/>
              </a:rPr>
              <a:t>……</a:t>
            </a:r>
          </a:p>
          <a:p>
            <a:pPr algn="l">
              <a:spcBef>
                <a:spcPct val="50000"/>
              </a:spcBef>
              <a:buFontTx/>
              <a:buChar char="•"/>
            </a:pPr>
            <a:r>
              <a:rPr kumimoji="1" lang="en-US" altLang="zh-CN" sz="2400" b="0" dirty="0">
                <a:latin typeface="+mn-ea"/>
                <a:ea typeface="+mn-ea"/>
              </a:rPr>
              <a:t>  </a:t>
            </a:r>
            <a:r>
              <a:rPr kumimoji="1" lang="zh-CN" altLang="en-US" sz="2400" b="0" dirty="0">
                <a:latin typeface="+mn-ea"/>
                <a:ea typeface="+mn-ea"/>
              </a:rPr>
              <a:t>是否符合实际情况？</a:t>
            </a:r>
          </a:p>
          <a:p>
            <a:pPr algn="l">
              <a:spcBef>
                <a:spcPct val="50000"/>
              </a:spcBef>
            </a:pPr>
            <a:r>
              <a:rPr kumimoji="1" lang="zh-CN" altLang="en-US" b="0" dirty="0">
                <a:latin typeface="+mn-ea"/>
                <a:ea typeface="+mn-ea"/>
              </a:rPr>
              <a:t>     比如：能否有好的模型预测股票走势、</a:t>
            </a:r>
            <a:r>
              <a:rPr kumimoji="1" lang="en-US" altLang="zh-CN" b="0" dirty="0">
                <a:latin typeface="+mn-ea"/>
                <a:ea typeface="+mn-ea"/>
              </a:rPr>
              <a:t>NBA</a:t>
            </a:r>
            <a:r>
              <a:rPr kumimoji="1" lang="zh-CN" altLang="en-US" b="0" dirty="0">
                <a:latin typeface="+mn-ea"/>
                <a:ea typeface="+mn-ea"/>
              </a:rPr>
              <a:t>赛事？</a:t>
            </a:r>
          </a:p>
        </p:txBody>
      </p:sp>
      <p:sp>
        <p:nvSpPr>
          <p:cNvPr id="36" name="Rectangle 6"/>
          <p:cNvSpPr>
            <a:spLocks noChangeArrowheads="1"/>
          </p:cNvSpPr>
          <p:nvPr/>
        </p:nvSpPr>
        <p:spPr bwMode="black">
          <a:xfrm>
            <a:off x="2051120" y="3864153"/>
            <a:ext cx="6612708"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buFontTx/>
              <a:buChar char="•"/>
            </a:pPr>
            <a:r>
              <a:rPr kumimoji="1" lang="zh-CN" altLang="en-US" sz="2400" b="0" dirty="0">
                <a:latin typeface="+mn-ea"/>
                <a:ea typeface="+mn-ea"/>
              </a:rPr>
              <a:t>  基本指标：</a:t>
            </a:r>
          </a:p>
          <a:p>
            <a:pPr algn="l">
              <a:spcBef>
                <a:spcPct val="50000"/>
              </a:spcBef>
            </a:pPr>
            <a:r>
              <a:rPr kumimoji="1" lang="zh-CN" altLang="en-US" sz="2400" b="0" dirty="0">
                <a:latin typeface="+mn-ea"/>
                <a:ea typeface="+mn-ea"/>
              </a:rPr>
              <a:t>（</a:t>
            </a:r>
            <a:r>
              <a:rPr kumimoji="1" lang="en-US" altLang="zh-CN" sz="2400" b="0" dirty="0">
                <a:latin typeface="+mn-ea"/>
                <a:ea typeface="+mn-ea"/>
              </a:rPr>
              <a:t>1</a:t>
            </a:r>
            <a:r>
              <a:rPr kumimoji="1" lang="zh-CN" altLang="en-US" sz="2400" b="0" dirty="0">
                <a:latin typeface="+mn-ea"/>
                <a:ea typeface="+mn-ea"/>
              </a:rPr>
              <a:t>） 能够表示或逼近哪些函数（逼近能力）？</a:t>
            </a:r>
          </a:p>
          <a:p>
            <a:pPr algn="l">
              <a:spcBef>
                <a:spcPct val="50000"/>
              </a:spcBef>
            </a:pPr>
            <a:r>
              <a:rPr kumimoji="1" lang="zh-CN" altLang="en-US" sz="2400" b="0" dirty="0">
                <a:latin typeface="+mn-ea"/>
                <a:ea typeface="+mn-ea"/>
              </a:rPr>
              <a:t>（</a:t>
            </a:r>
            <a:r>
              <a:rPr kumimoji="1" lang="en-US" altLang="zh-CN" sz="2400" b="0" dirty="0">
                <a:latin typeface="+mn-ea"/>
                <a:ea typeface="+mn-ea"/>
              </a:rPr>
              <a:t>2</a:t>
            </a:r>
            <a:r>
              <a:rPr kumimoji="1" lang="zh-CN" altLang="en-US" sz="2400" b="0" dirty="0">
                <a:latin typeface="+mn-ea"/>
                <a:ea typeface="+mn-ea"/>
              </a:rPr>
              <a:t>） 是否便于确定模型参数？</a:t>
            </a:r>
          </a:p>
          <a:p>
            <a:pPr algn="l">
              <a:spcBef>
                <a:spcPct val="50000"/>
              </a:spcBef>
            </a:pPr>
            <a:r>
              <a:rPr kumimoji="1" lang="zh-CN" altLang="en-US" sz="2400" b="0" dirty="0">
                <a:latin typeface="+mn-ea"/>
                <a:ea typeface="+mn-ea"/>
              </a:rPr>
              <a:t>（</a:t>
            </a:r>
            <a:r>
              <a:rPr kumimoji="1" lang="en-US" altLang="zh-CN" sz="2400" b="0" dirty="0">
                <a:latin typeface="+mn-ea"/>
                <a:ea typeface="+mn-ea"/>
              </a:rPr>
              <a:t>3</a:t>
            </a:r>
            <a:r>
              <a:rPr kumimoji="1" lang="zh-CN" altLang="en-US" sz="2400" b="0" dirty="0">
                <a:latin typeface="+mn-ea"/>
                <a:ea typeface="+mn-ea"/>
              </a:rPr>
              <a:t>） 所得模型是否好用？ </a:t>
            </a:r>
            <a:br>
              <a:rPr kumimoji="1" lang="zh-CN" altLang="en-US" sz="2400" b="0" dirty="0">
                <a:latin typeface="+mn-ea"/>
                <a:ea typeface="+mn-ea"/>
              </a:rPr>
            </a:br>
            <a:endParaRPr kumimoji="1" lang="zh-CN" altLang="en-US" sz="2400" b="0" dirty="0">
              <a:latin typeface="+mn-ea"/>
              <a:ea typeface="+mn-ea"/>
            </a:endParaRPr>
          </a:p>
        </p:txBody>
      </p:sp>
    </p:spTree>
    <p:extLst>
      <p:ext uri="{BB962C8B-B14F-4D97-AF65-F5344CB8AC3E}">
        <p14:creationId xmlns:p14="http://schemas.microsoft.com/office/powerpoint/2010/main" val="2994946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60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6" name="Group 5"/>
          <p:cNvGrpSpPr>
            <a:grpSpLocks/>
          </p:cNvGrpSpPr>
          <p:nvPr/>
        </p:nvGrpSpPr>
        <p:grpSpPr bwMode="auto">
          <a:xfrm>
            <a:off x="2291111" y="1363924"/>
            <a:ext cx="7559675" cy="1589087"/>
            <a:chOff x="612" y="799"/>
            <a:chExt cx="4762" cy="1001"/>
          </a:xfrm>
        </p:grpSpPr>
        <p:sp>
          <p:nvSpPr>
            <p:cNvPr id="19" name="Rectangle 6"/>
            <p:cNvSpPr>
              <a:spLocks noChangeArrowheads="1"/>
            </p:cNvSpPr>
            <p:nvPr/>
          </p:nvSpPr>
          <p:spPr bwMode="auto">
            <a:xfrm>
              <a:off x="612" y="799"/>
              <a:ext cx="476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为求取    的最佳估计    ，运用最小二乘原理，回归预测误差的平方和为最小，即：</a:t>
              </a:r>
            </a:p>
          </p:txBody>
        </p:sp>
        <p:graphicFrame>
          <p:nvGraphicFramePr>
            <p:cNvPr id="25" name="Object 7"/>
            <p:cNvGraphicFramePr>
              <a:graphicFrameLocks noChangeAspect="1"/>
            </p:cNvGraphicFramePr>
            <p:nvPr>
              <p:extLst>
                <p:ext uri="{D42A27DB-BD31-4B8C-83A1-F6EECF244321}">
                  <p14:modId xmlns:p14="http://schemas.microsoft.com/office/powerpoint/2010/main" val="1141758949"/>
                </p:ext>
              </p:extLst>
            </p:nvPr>
          </p:nvGraphicFramePr>
          <p:xfrm>
            <a:off x="1247" y="844"/>
            <a:ext cx="173" cy="227"/>
          </p:xfrm>
          <a:graphic>
            <a:graphicData uri="http://schemas.openxmlformats.org/presentationml/2006/ole">
              <mc:AlternateContent xmlns:mc="http://schemas.openxmlformats.org/markup-compatibility/2006">
                <mc:Choice xmlns:v="urn:schemas-microsoft-com:vml" Requires="v">
                  <p:oleObj spid="_x0000_s170554" name="Equation" r:id="rId3" imgW="152280" imgH="203040" progId="Equation.DSMT4">
                    <p:embed/>
                  </p:oleObj>
                </mc:Choice>
                <mc:Fallback>
                  <p:oleObj name="Equation" r:id="rId3" imgW="152280" imgH="203040" progId="Equation.DSMT4">
                    <p:embed/>
                    <p:pic>
                      <p:nvPicPr>
                        <p:cNvPr id="63505" name="Object 7"/>
                        <p:cNvPicPr>
                          <a:picLocks noChangeAspect="1" noChangeArrowheads="1"/>
                        </p:cNvPicPr>
                        <p:nvPr/>
                      </p:nvPicPr>
                      <p:blipFill>
                        <a:blip r:embed="rId4"/>
                        <a:srcRect/>
                        <a:stretch>
                          <a:fillRect/>
                        </a:stretch>
                      </p:blipFill>
                      <p:spPr bwMode="auto">
                        <a:xfrm>
                          <a:off x="1247" y="844"/>
                          <a:ext cx="17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8"/>
            <p:cNvGraphicFramePr>
              <a:graphicFrameLocks noChangeAspect="1"/>
            </p:cNvGraphicFramePr>
            <p:nvPr>
              <p:extLst>
                <p:ext uri="{D42A27DB-BD31-4B8C-83A1-F6EECF244321}">
                  <p14:modId xmlns:p14="http://schemas.microsoft.com/office/powerpoint/2010/main" val="4000857730"/>
                </p:ext>
              </p:extLst>
            </p:nvPr>
          </p:nvGraphicFramePr>
          <p:xfrm>
            <a:off x="2426" y="799"/>
            <a:ext cx="218" cy="272"/>
          </p:xfrm>
          <a:graphic>
            <a:graphicData uri="http://schemas.openxmlformats.org/presentationml/2006/ole">
              <mc:AlternateContent xmlns:mc="http://schemas.openxmlformats.org/markup-compatibility/2006">
                <mc:Choice xmlns:v="urn:schemas-microsoft-com:vml" Requires="v">
                  <p:oleObj spid="_x0000_s170555" name="Equation" r:id="rId5" imgW="190440" imgH="241200" progId="Equation.DSMT4">
                    <p:embed/>
                  </p:oleObj>
                </mc:Choice>
                <mc:Fallback>
                  <p:oleObj name="Equation" r:id="rId5" imgW="190440" imgH="241200" progId="Equation.DSMT4">
                    <p:embed/>
                    <p:pic>
                      <p:nvPicPr>
                        <p:cNvPr id="63506" name="Object 8"/>
                        <p:cNvPicPr>
                          <a:picLocks noChangeAspect="1" noChangeArrowheads="1"/>
                        </p:cNvPicPr>
                        <p:nvPr/>
                      </p:nvPicPr>
                      <p:blipFill>
                        <a:blip r:embed="rId6"/>
                        <a:srcRect/>
                        <a:stretch>
                          <a:fillRect/>
                        </a:stretch>
                      </p:blipFill>
                      <p:spPr bwMode="auto">
                        <a:xfrm>
                          <a:off x="2426" y="799"/>
                          <a:ext cx="21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9"/>
            <p:cNvGraphicFramePr>
              <a:graphicFrameLocks noChangeAspect="1"/>
            </p:cNvGraphicFramePr>
            <p:nvPr>
              <p:extLst>
                <p:ext uri="{D42A27DB-BD31-4B8C-83A1-F6EECF244321}">
                  <p14:modId xmlns:p14="http://schemas.microsoft.com/office/powerpoint/2010/main" val="3865784884"/>
                </p:ext>
              </p:extLst>
            </p:nvPr>
          </p:nvGraphicFramePr>
          <p:xfrm>
            <a:off x="1403" y="1344"/>
            <a:ext cx="2636" cy="456"/>
          </p:xfrm>
          <a:graphic>
            <a:graphicData uri="http://schemas.openxmlformats.org/presentationml/2006/ole">
              <mc:AlternateContent xmlns:mc="http://schemas.openxmlformats.org/markup-compatibility/2006">
                <mc:Choice xmlns:v="urn:schemas-microsoft-com:vml" Requires="v">
                  <p:oleObj spid="_x0000_s170556" name="Equation" r:id="rId7" imgW="2476440" imgH="431640" progId="Equation.DSMT4">
                    <p:embed/>
                  </p:oleObj>
                </mc:Choice>
                <mc:Fallback>
                  <p:oleObj name="Equation" r:id="rId7" imgW="2476440" imgH="431640" progId="Equation.DSMT4">
                    <p:embed/>
                    <p:pic>
                      <p:nvPicPr>
                        <p:cNvPr id="63507" name="Object 9"/>
                        <p:cNvPicPr>
                          <a:picLocks noChangeAspect="1" noChangeArrowheads="1"/>
                        </p:cNvPicPr>
                        <p:nvPr/>
                      </p:nvPicPr>
                      <p:blipFill>
                        <a:blip r:embed="rId8"/>
                        <a:srcRect/>
                        <a:stretch>
                          <a:fillRect/>
                        </a:stretch>
                      </p:blipFill>
                      <p:spPr bwMode="auto">
                        <a:xfrm>
                          <a:off x="1403" y="1344"/>
                          <a:ext cx="2636"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8" name="Group 11"/>
          <p:cNvGrpSpPr>
            <a:grpSpLocks/>
          </p:cNvGrpSpPr>
          <p:nvPr/>
        </p:nvGrpSpPr>
        <p:grpSpPr bwMode="auto">
          <a:xfrm>
            <a:off x="2362549" y="3143510"/>
            <a:ext cx="7559675" cy="457200"/>
            <a:chOff x="657" y="1963"/>
            <a:chExt cx="4762" cy="288"/>
          </a:xfrm>
        </p:grpSpPr>
        <p:sp>
          <p:nvSpPr>
            <p:cNvPr id="29" name="Rectangle 12"/>
            <p:cNvSpPr>
              <a:spLocks noChangeArrowheads="1"/>
            </p:cNvSpPr>
            <p:nvPr/>
          </p:nvSpPr>
          <p:spPr bwMode="auto">
            <a:xfrm>
              <a:off x="657" y="1963"/>
              <a:ext cx="47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式中，   为    的某一个估计。</a:t>
              </a:r>
            </a:p>
          </p:txBody>
        </p:sp>
        <p:graphicFrame>
          <p:nvGraphicFramePr>
            <p:cNvPr id="30" name="Object 13"/>
            <p:cNvGraphicFramePr>
              <a:graphicFrameLocks noChangeAspect="1"/>
            </p:cNvGraphicFramePr>
            <p:nvPr>
              <p:extLst>
                <p:ext uri="{D42A27DB-BD31-4B8C-83A1-F6EECF244321}">
                  <p14:modId xmlns:p14="http://schemas.microsoft.com/office/powerpoint/2010/main" val="3517410829"/>
                </p:ext>
              </p:extLst>
            </p:nvPr>
          </p:nvGraphicFramePr>
          <p:xfrm>
            <a:off x="1278" y="1995"/>
            <a:ext cx="137" cy="256"/>
          </p:xfrm>
          <a:graphic>
            <a:graphicData uri="http://schemas.openxmlformats.org/presentationml/2006/ole">
              <mc:AlternateContent xmlns:mc="http://schemas.openxmlformats.org/markup-compatibility/2006">
                <mc:Choice xmlns:v="urn:schemas-microsoft-com:vml" Requires="v">
                  <p:oleObj spid="_x0000_s170557" name="Equation" r:id="rId9" imgW="126720" imgH="241200" progId="Equation.DSMT4">
                    <p:embed/>
                  </p:oleObj>
                </mc:Choice>
                <mc:Fallback>
                  <p:oleObj name="Equation" r:id="rId9" imgW="126720" imgH="241200" progId="Equation.DSMT4">
                    <p:embed/>
                    <p:pic>
                      <p:nvPicPr>
                        <p:cNvPr id="63502" name="Object 13"/>
                        <p:cNvPicPr>
                          <a:picLocks noChangeAspect="1" noChangeArrowheads="1"/>
                        </p:cNvPicPr>
                        <p:nvPr/>
                      </p:nvPicPr>
                      <p:blipFill>
                        <a:blip r:embed="rId10"/>
                        <a:srcRect/>
                        <a:stretch>
                          <a:fillRect/>
                        </a:stretch>
                      </p:blipFill>
                      <p:spPr bwMode="auto">
                        <a:xfrm>
                          <a:off x="1278" y="1995"/>
                          <a:ext cx="13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14"/>
            <p:cNvGraphicFramePr>
              <a:graphicFrameLocks noChangeAspect="1"/>
            </p:cNvGraphicFramePr>
            <p:nvPr>
              <p:extLst>
                <p:ext uri="{D42A27DB-BD31-4B8C-83A1-F6EECF244321}">
                  <p14:modId xmlns:p14="http://schemas.microsoft.com/office/powerpoint/2010/main" val="2494843504"/>
                </p:ext>
              </p:extLst>
            </p:nvPr>
          </p:nvGraphicFramePr>
          <p:xfrm>
            <a:off x="1658" y="2024"/>
            <a:ext cx="145" cy="227"/>
          </p:xfrm>
          <a:graphic>
            <a:graphicData uri="http://schemas.openxmlformats.org/presentationml/2006/ole">
              <mc:AlternateContent xmlns:mc="http://schemas.openxmlformats.org/markup-compatibility/2006">
                <mc:Choice xmlns:v="urn:schemas-microsoft-com:vml" Requires="v">
                  <p:oleObj spid="_x0000_s170558" name="Equation" r:id="rId11" imgW="126720" imgH="203040" progId="Equation.DSMT4">
                    <p:embed/>
                  </p:oleObj>
                </mc:Choice>
                <mc:Fallback>
                  <p:oleObj name="Equation" r:id="rId11" imgW="126720" imgH="203040" progId="Equation.DSMT4">
                    <p:embed/>
                    <p:pic>
                      <p:nvPicPr>
                        <p:cNvPr id="63503" name="Object 14"/>
                        <p:cNvPicPr>
                          <a:picLocks noChangeAspect="1" noChangeArrowheads="1"/>
                        </p:cNvPicPr>
                        <p:nvPr/>
                      </p:nvPicPr>
                      <p:blipFill>
                        <a:blip r:embed="rId12"/>
                        <a:srcRect/>
                        <a:stretch>
                          <a:fillRect/>
                        </a:stretch>
                      </p:blipFill>
                      <p:spPr bwMode="auto">
                        <a:xfrm>
                          <a:off x="1658" y="2024"/>
                          <a:ext cx="14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2" name="Group 15"/>
          <p:cNvGrpSpPr>
            <a:grpSpLocks/>
          </p:cNvGrpSpPr>
          <p:nvPr/>
        </p:nvGrpSpPr>
        <p:grpSpPr bwMode="auto">
          <a:xfrm>
            <a:off x="2362549" y="3900748"/>
            <a:ext cx="7559675" cy="1428750"/>
            <a:chOff x="703" y="2292"/>
            <a:chExt cx="4762" cy="900"/>
          </a:xfrm>
        </p:grpSpPr>
        <p:sp>
          <p:nvSpPr>
            <p:cNvPr id="33" name="Rectangle 16"/>
            <p:cNvSpPr>
              <a:spLocks noChangeArrowheads="1"/>
            </p:cNvSpPr>
            <p:nvPr/>
          </p:nvSpPr>
          <p:spPr bwMode="auto">
            <a:xfrm>
              <a:off x="703" y="2296"/>
              <a:ext cx="476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将        对                      求偏导数，令诸偏导数为</a:t>
              </a:r>
              <a:r>
                <a:rPr kumimoji="1" lang="en-US" altLang="zh-CN" sz="2400" b="0" dirty="0">
                  <a:latin typeface="+mn-ea"/>
                  <a:ea typeface="+mn-ea"/>
                </a:rPr>
                <a:t>0</a:t>
              </a:r>
              <a:r>
                <a:rPr kumimoji="1" lang="zh-CN" altLang="en-US" sz="2400" b="0" dirty="0">
                  <a:latin typeface="+mn-ea"/>
                  <a:ea typeface="+mn-ea"/>
                </a:rPr>
                <a:t>，并将 </a:t>
              </a:r>
              <a:r>
                <a:rPr kumimoji="1" lang="en-US" altLang="zh-CN" sz="2400" b="0" dirty="0">
                  <a:latin typeface="+mn-ea"/>
                  <a:ea typeface="+mn-ea"/>
                </a:rPr>
                <a:t>n </a:t>
              </a:r>
              <a:r>
                <a:rPr kumimoji="1" lang="zh-CN" altLang="en-US" sz="2400" b="0" dirty="0">
                  <a:latin typeface="+mn-ea"/>
                  <a:ea typeface="+mn-ea"/>
                </a:rPr>
                <a:t>个样本值代入，可得方程</a:t>
              </a:r>
            </a:p>
          </p:txBody>
        </p:sp>
        <p:graphicFrame>
          <p:nvGraphicFramePr>
            <p:cNvPr id="34" name="Object 17"/>
            <p:cNvGraphicFramePr>
              <a:graphicFrameLocks noChangeAspect="1"/>
            </p:cNvGraphicFramePr>
            <p:nvPr>
              <p:extLst>
                <p:ext uri="{D42A27DB-BD31-4B8C-83A1-F6EECF244321}">
                  <p14:modId xmlns:p14="http://schemas.microsoft.com/office/powerpoint/2010/main" val="1712654228"/>
                </p:ext>
              </p:extLst>
            </p:nvPr>
          </p:nvGraphicFramePr>
          <p:xfrm>
            <a:off x="945" y="2292"/>
            <a:ext cx="378" cy="276"/>
          </p:xfrm>
          <a:graphic>
            <a:graphicData uri="http://schemas.openxmlformats.org/presentationml/2006/ole">
              <mc:AlternateContent xmlns:mc="http://schemas.openxmlformats.org/markup-compatibility/2006">
                <mc:Choice xmlns:v="urn:schemas-microsoft-com:vml" Requires="v">
                  <p:oleObj spid="_x0000_s170559" name="Equation" r:id="rId13" imgW="330120" imgH="241200" progId="Equation.DSMT4">
                    <p:embed/>
                  </p:oleObj>
                </mc:Choice>
                <mc:Fallback>
                  <p:oleObj name="Equation" r:id="rId13" imgW="330120" imgH="241200" progId="Equation.DSMT4">
                    <p:embed/>
                    <p:pic>
                      <p:nvPicPr>
                        <p:cNvPr id="63498" name="Object 17"/>
                        <p:cNvPicPr>
                          <a:picLocks noChangeAspect="1" noChangeArrowheads="1"/>
                        </p:cNvPicPr>
                        <p:nvPr/>
                      </p:nvPicPr>
                      <p:blipFill>
                        <a:blip r:embed="rId14"/>
                        <a:srcRect/>
                        <a:stretch>
                          <a:fillRect/>
                        </a:stretch>
                      </p:blipFill>
                      <p:spPr bwMode="auto">
                        <a:xfrm>
                          <a:off x="945" y="2292"/>
                          <a:ext cx="378"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18"/>
            <p:cNvGraphicFramePr>
              <a:graphicFrameLocks noChangeAspect="1"/>
            </p:cNvGraphicFramePr>
            <p:nvPr>
              <p:extLst>
                <p:ext uri="{D42A27DB-BD31-4B8C-83A1-F6EECF244321}">
                  <p14:modId xmlns:p14="http://schemas.microsoft.com/office/powerpoint/2010/main" val="2955464732"/>
                </p:ext>
              </p:extLst>
            </p:nvPr>
          </p:nvGraphicFramePr>
          <p:xfrm>
            <a:off x="1694" y="2316"/>
            <a:ext cx="1075" cy="271"/>
          </p:xfrm>
          <a:graphic>
            <a:graphicData uri="http://schemas.openxmlformats.org/presentationml/2006/ole">
              <mc:AlternateContent xmlns:mc="http://schemas.openxmlformats.org/markup-compatibility/2006">
                <mc:Choice xmlns:v="urn:schemas-microsoft-com:vml" Requires="v">
                  <p:oleObj spid="_x0000_s170560" name="Equation" r:id="rId15" imgW="1002960" imgH="253800" progId="Equation.DSMT4">
                    <p:embed/>
                  </p:oleObj>
                </mc:Choice>
                <mc:Fallback>
                  <p:oleObj name="Equation" r:id="rId15" imgW="1002960" imgH="253800" progId="Equation.DSMT4">
                    <p:embed/>
                    <p:pic>
                      <p:nvPicPr>
                        <p:cNvPr id="63499" name="Object 18"/>
                        <p:cNvPicPr>
                          <a:picLocks noChangeAspect="1" noChangeArrowheads="1"/>
                        </p:cNvPicPr>
                        <p:nvPr/>
                      </p:nvPicPr>
                      <p:blipFill>
                        <a:blip r:embed="rId16"/>
                        <a:srcRect/>
                        <a:stretch>
                          <a:fillRect/>
                        </a:stretch>
                      </p:blipFill>
                      <p:spPr bwMode="auto">
                        <a:xfrm>
                          <a:off x="1694" y="2316"/>
                          <a:ext cx="107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19"/>
            <p:cNvGraphicFramePr>
              <a:graphicFrameLocks noChangeAspect="1"/>
            </p:cNvGraphicFramePr>
            <p:nvPr>
              <p:extLst>
                <p:ext uri="{D42A27DB-BD31-4B8C-83A1-F6EECF244321}">
                  <p14:modId xmlns:p14="http://schemas.microsoft.com/office/powerpoint/2010/main" val="3934790982"/>
                </p:ext>
              </p:extLst>
            </p:nvPr>
          </p:nvGraphicFramePr>
          <p:xfrm>
            <a:off x="2124" y="2840"/>
            <a:ext cx="876" cy="352"/>
          </p:xfrm>
          <a:graphic>
            <a:graphicData uri="http://schemas.openxmlformats.org/presentationml/2006/ole">
              <mc:AlternateContent xmlns:mc="http://schemas.openxmlformats.org/markup-compatibility/2006">
                <mc:Choice xmlns:v="urn:schemas-microsoft-com:vml" Requires="v">
                  <p:oleObj spid="_x0000_s170561" name="Equation" r:id="rId17" imgW="736560" imgH="291960" progId="Equation.DSMT4">
                    <p:embed/>
                  </p:oleObj>
                </mc:Choice>
                <mc:Fallback>
                  <p:oleObj name="Equation" r:id="rId17" imgW="736560" imgH="291960" progId="Equation.DSMT4">
                    <p:embed/>
                    <p:pic>
                      <p:nvPicPr>
                        <p:cNvPr id="63500" name="Object 19"/>
                        <p:cNvPicPr>
                          <a:picLocks noChangeAspect="1" noChangeArrowheads="1"/>
                        </p:cNvPicPr>
                        <p:nvPr/>
                      </p:nvPicPr>
                      <p:blipFill>
                        <a:blip r:embed="rId18"/>
                        <a:srcRect/>
                        <a:stretch>
                          <a:fillRect/>
                        </a:stretch>
                      </p:blipFill>
                      <p:spPr bwMode="auto">
                        <a:xfrm>
                          <a:off x="2124" y="2840"/>
                          <a:ext cx="8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26049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linds(horizont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61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20" name="Object 6"/>
          <p:cNvGraphicFramePr>
            <a:graphicFrameLocks noChangeAspect="1"/>
          </p:cNvGraphicFramePr>
          <p:nvPr>
            <p:extLst>
              <p:ext uri="{D42A27DB-BD31-4B8C-83A1-F6EECF244321}">
                <p14:modId xmlns:p14="http://schemas.microsoft.com/office/powerpoint/2010/main" val="1817299182"/>
              </p:ext>
            </p:extLst>
          </p:nvPr>
        </p:nvGraphicFramePr>
        <p:xfrm>
          <a:off x="5563926" y="1046663"/>
          <a:ext cx="1390650" cy="558800"/>
        </p:xfrm>
        <a:graphic>
          <a:graphicData uri="http://schemas.openxmlformats.org/presentationml/2006/ole">
            <mc:AlternateContent xmlns:mc="http://schemas.openxmlformats.org/markup-compatibility/2006">
              <mc:Choice xmlns:v="urn:schemas-microsoft-com:vml" Requires="v">
                <p:oleObj spid="_x0000_s181619" name="Equation" r:id="rId3" imgW="736560" imgH="291960" progId="Equation.DSMT4">
                  <p:embed/>
                </p:oleObj>
              </mc:Choice>
              <mc:Fallback>
                <p:oleObj name="Equation" r:id="rId3" imgW="736560" imgH="291960" progId="Equation.DSMT4">
                  <p:embed/>
                  <p:pic>
                    <p:nvPicPr>
                      <p:cNvPr id="466950" name="Object 6"/>
                      <p:cNvPicPr>
                        <a:picLocks noChangeAspect="1" noChangeArrowheads="1"/>
                      </p:cNvPicPr>
                      <p:nvPr/>
                    </p:nvPicPr>
                    <p:blipFill>
                      <a:blip r:embed="rId4"/>
                      <a:srcRect/>
                      <a:stretch>
                        <a:fillRect/>
                      </a:stretch>
                    </p:blipFill>
                    <p:spPr bwMode="auto">
                      <a:xfrm>
                        <a:off x="5563926" y="1046663"/>
                        <a:ext cx="13906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1139152947"/>
              </p:ext>
            </p:extLst>
          </p:nvPr>
        </p:nvGraphicFramePr>
        <p:xfrm>
          <a:off x="2620702" y="1854702"/>
          <a:ext cx="4465637" cy="2384425"/>
        </p:xfrm>
        <a:graphic>
          <a:graphicData uri="http://schemas.openxmlformats.org/presentationml/2006/ole">
            <mc:AlternateContent xmlns:mc="http://schemas.openxmlformats.org/markup-compatibility/2006">
              <mc:Choice xmlns:v="urn:schemas-microsoft-com:vml" Requires="v">
                <p:oleObj spid="_x0000_s181620" name="Equation" r:id="rId5" imgW="2946240" imgH="1574640" progId="Equation.DSMT4">
                  <p:embed/>
                </p:oleObj>
              </mc:Choice>
              <mc:Fallback>
                <p:oleObj name="Equation" r:id="rId5" imgW="2946240" imgH="1574640" progId="Equation.DSMT4">
                  <p:embed/>
                  <p:pic>
                    <p:nvPicPr>
                      <p:cNvPr id="466951" name="Object 7"/>
                      <p:cNvPicPr>
                        <a:picLocks noChangeAspect="1" noChangeArrowheads="1"/>
                      </p:cNvPicPr>
                      <p:nvPr/>
                    </p:nvPicPr>
                    <p:blipFill>
                      <a:blip r:embed="rId6"/>
                      <a:srcRect/>
                      <a:stretch>
                        <a:fillRect/>
                      </a:stretch>
                    </p:blipFill>
                    <p:spPr bwMode="auto">
                      <a:xfrm>
                        <a:off x="2620702" y="1854702"/>
                        <a:ext cx="4465637"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p:cNvGraphicFramePr>
            <a:graphicFrameLocks noChangeAspect="1"/>
          </p:cNvGraphicFramePr>
          <p:nvPr>
            <p:extLst>
              <p:ext uri="{D42A27DB-BD31-4B8C-83A1-F6EECF244321}">
                <p14:modId xmlns:p14="http://schemas.microsoft.com/office/powerpoint/2010/main" val="4202635762"/>
              </p:ext>
            </p:extLst>
          </p:nvPr>
        </p:nvGraphicFramePr>
        <p:xfrm>
          <a:off x="7302239" y="1854702"/>
          <a:ext cx="1349375" cy="2376487"/>
        </p:xfrm>
        <a:graphic>
          <a:graphicData uri="http://schemas.openxmlformats.org/presentationml/2006/ole">
            <mc:AlternateContent xmlns:mc="http://schemas.openxmlformats.org/markup-compatibility/2006">
              <mc:Choice xmlns:v="urn:schemas-microsoft-com:vml" Requires="v">
                <p:oleObj spid="_x0000_s181621" name="Equation" r:id="rId7" imgW="888840" imgH="1574640" progId="Equation.DSMT4">
                  <p:embed/>
                </p:oleObj>
              </mc:Choice>
              <mc:Fallback>
                <p:oleObj name="Equation" r:id="rId7" imgW="888840" imgH="1574640" progId="Equation.DSMT4">
                  <p:embed/>
                  <p:pic>
                    <p:nvPicPr>
                      <p:cNvPr id="466952" name="Object 8"/>
                      <p:cNvPicPr>
                        <a:picLocks noChangeAspect="1" noChangeArrowheads="1"/>
                      </p:cNvPicPr>
                      <p:nvPr/>
                    </p:nvPicPr>
                    <p:blipFill>
                      <a:blip r:embed="rId8"/>
                      <a:srcRect/>
                      <a:stretch>
                        <a:fillRect/>
                      </a:stretch>
                    </p:blipFill>
                    <p:spPr bwMode="auto">
                      <a:xfrm>
                        <a:off x="7302239" y="1854702"/>
                        <a:ext cx="134937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2462443402"/>
              </p:ext>
            </p:extLst>
          </p:nvPr>
        </p:nvGraphicFramePr>
        <p:xfrm>
          <a:off x="8959588" y="2072189"/>
          <a:ext cx="1030288" cy="1871663"/>
        </p:xfrm>
        <a:graphic>
          <a:graphicData uri="http://schemas.openxmlformats.org/presentationml/2006/ole">
            <mc:AlternateContent xmlns:mc="http://schemas.openxmlformats.org/markup-compatibility/2006">
              <mc:Choice xmlns:v="urn:schemas-microsoft-com:vml" Requires="v">
                <p:oleObj spid="_x0000_s181622" name="Equation" r:id="rId9" imgW="571320" imgH="1041120" progId="Equation.DSMT4">
                  <p:embed/>
                </p:oleObj>
              </mc:Choice>
              <mc:Fallback>
                <p:oleObj name="Equation" r:id="rId9" imgW="571320" imgH="1041120" progId="Equation.DSMT4">
                  <p:embed/>
                  <p:pic>
                    <p:nvPicPr>
                      <p:cNvPr id="466953" name="Object 9"/>
                      <p:cNvPicPr>
                        <a:picLocks noChangeAspect="1" noChangeArrowheads="1"/>
                      </p:cNvPicPr>
                      <p:nvPr/>
                    </p:nvPicPr>
                    <p:blipFill>
                      <a:blip r:embed="rId10"/>
                      <a:srcRect/>
                      <a:stretch>
                        <a:fillRect/>
                      </a:stretch>
                    </p:blipFill>
                    <p:spPr bwMode="auto">
                      <a:xfrm>
                        <a:off x="8959588" y="2072189"/>
                        <a:ext cx="1030288"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Rectangle 10"/>
          <p:cNvSpPr>
            <a:spLocks noChangeArrowheads="1"/>
          </p:cNvSpPr>
          <p:nvPr/>
        </p:nvSpPr>
        <p:spPr bwMode="auto">
          <a:xfrm>
            <a:off x="2900102" y="1262563"/>
            <a:ext cx="1728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其中：</a:t>
            </a:r>
          </a:p>
        </p:txBody>
      </p:sp>
      <p:sp>
        <p:nvSpPr>
          <p:cNvPr id="37" name="Rectangle 11"/>
          <p:cNvSpPr>
            <a:spLocks noChangeArrowheads="1"/>
          </p:cNvSpPr>
          <p:nvPr/>
        </p:nvSpPr>
        <p:spPr bwMode="auto">
          <a:xfrm>
            <a:off x="6356088" y="4431213"/>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于是有</a:t>
            </a:r>
          </a:p>
        </p:txBody>
      </p:sp>
      <p:sp>
        <p:nvSpPr>
          <p:cNvPr id="38" name="Rectangle 13"/>
          <p:cNvSpPr>
            <a:spLocks noChangeArrowheads="1"/>
          </p:cNvSpPr>
          <p:nvPr/>
        </p:nvSpPr>
        <p:spPr bwMode="auto">
          <a:xfrm>
            <a:off x="2250813" y="4431213"/>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又有</a:t>
            </a:r>
          </a:p>
        </p:txBody>
      </p:sp>
      <p:graphicFrame>
        <p:nvGraphicFramePr>
          <p:cNvPr id="39" name="Object 15"/>
          <p:cNvGraphicFramePr>
            <a:graphicFrameLocks noChangeAspect="1"/>
          </p:cNvGraphicFramePr>
          <p:nvPr>
            <p:extLst>
              <p:ext uri="{D42A27DB-BD31-4B8C-83A1-F6EECF244321}">
                <p14:modId xmlns:p14="http://schemas.microsoft.com/office/powerpoint/2010/main" val="3666654028"/>
              </p:ext>
            </p:extLst>
          </p:nvPr>
        </p:nvGraphicFramePr>
        <p:xfrm>
          <a:off x="7940413" y="4502652"/>
          <a:ext cx="1270000" cy="403225"/>
        </p:xfrm>
        <a:graphic>
          <a:graphicData uri="http://schemas.openxmlformats.org/presentationml/2006/ole">
            <mc:AlternateContent xmlns:mc="http://schemas.openxmlformats.org/markup-compatibility/2006">
              <mc:Choice xmlns:v="urn:schemas-microsoft-com:vml" Requires="v">
                <p:oleObj spid="_x0000_s181623" name="Equation" r:id="rId11" imgW="596880" imgH="190440" progId="Equation.DSMT4">
                  <p:embed/>
                </p:oleObj>
              </mc:Choice>
              <mc:Fallback>
                <p:oleObj name="Equation" r:id="rId11" imgW="596880" imgH="190440" progId="Equation.DSMT4">
                  <p:embed/>
                  <p:pic>
                    <p:nvPicPr>
                      <p:cNvPr id="466959" name="Object 15"/>
                      <p:cNvPicPr>
                        <a:picLocks noChangeAspect="1" noChangeArrowheads="1"/>
                      </p:cNvPicPr>
                      <p:nvPr/>
                    </p:nvPicPr>
                    <p:blipFill>
                      <a:blip r:embed="rId12"/>
                      <a:srcRect/>
                      <a:stretch>
                        <a:fillRect/>
                      </a:stretch>
                    </p:blipFill>
                    <p:spPr bwMode="auto">
                      <a:xfrm>
                        <a:off x="7940413" y="4502652"/>
                        <a:ext cx="12700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17"/>
          <p:cNvGraphicFramePr>
            <a:graphicFrameLocks noChangeAspect="1"/>
          </p:cNvGraphicFramePr>
          <p:nvPr>
            <p:extLst>
              <p:ext uri="{D42A27DB-BD31-4B8C-83A1-F6EECF244321}">
                <p14:modId xmlns:p14="http://schemas.microsoft.com/office/powerpoint/2010/main" val="3914237854"/>
              </p:ext>
            </p:extLst>
          </p:nvPr>
        </p:nvGraphicFramePr>
        <p:xfrm>
          <a:off x="7967401" y="5026526"/>
          <a:ext cx="1268412" cy="412750"/>
        </p:xfrm>
        <a:graphic>
          <a:graphicData uri="http://schemas.openxmlformats.org/presentationml/2006/ole">
            <mc:AlternateContent xmlns:mc="http://schemas.openxmlformats.org/markup-compatibility/2006">
              <mc:Choice xmlns:v="urn:schemas-microsoft-com:vml" Requires="v">
                <p:oleObj spid="_x0000_s181624" name="Equation" r:id="rId13" imgW="583920" imgH="190440" progId="Equation.DSMT4">
                  <p:embed/>
                </p:oleObj>
              </mc:Choice>
              <mc:Fallback>
                <p:oleObj name="Equation" r:id="rId13" imgW="583920" imgH="190440" progId="Equation.DSMT4">
                  <p:embed/>
                  <p:pic>
                    <p:nvPicPr>
                      <p:cNvPr id="466961" name="Object 17"/>
                      <p:cNvPicPr>
                        <a:picLocks noChangeAspect="1" noChangeArrowheads="1"/>
                      </p:cNvPicPr>
                      <p:nvPr/>
                    </p:nvPicPr>
                    <p:blipFill>
                      <a:blip r:embed="rId14"/>
                      <a:srcRect/>
                      <a:stretch>
                        <a:fillRect/>
                      </a:stretch>
                    </p:blipFill>
                    <p:spPr bwMode="auto">
                      <a:xfrm>
                        <a:off x="7967401" y="5026526"/>
                        <a:ext cx="126841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Rectangle 18"/>
          <p:cNvSpPr>
            <a:spLocks noChangeArrowheads="1"/>
          </p:cNvSpPr>
          <p:nvPr/>
        </p:nvSpPr>
        <p:spPr bwMode="auto">
          <a:xfrm>
            <a:off x="7219688" y="1046663"/>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a:t>
            </a:r>
          </a:p>
        </p:txBody>
      </p:sp>
      <p:graphicFrame>
        <p:nvGraphicFramePr>
          <p:cNvPr id="42" name="Object 19"/>
          <p:cNvGraphicFramePr>
            <a:graphicFrameLocks noChangeAspect="1"/>
          </p:cNvGraphicFramePr>
          <p:nvPr>
            <p:extLst>
              <p:ext uri="{D42A27DB-BD31-4B8C-83A1-F6EECF244321}">
                <p14:modId xmlns:p14="http://schemas.microsoft.com/office/powerpoint/2010/main" val="3110977508"/>
              </p:ext>
            </p:extLst>
          </p:nvPr>
        </p:nvGraphicFramePr>
        <p:xfrm>
          <a:off x="3042977" y="4286751"/>
          <a:ext cx="2878137" cy="1890712"/>
        </p:xfrm>
        <a:graphic>
          <a:graphicData uri="http://schemas.openxmlformats.org/presentationml/2006/ole">
            <mc:AlternateContent xmlns:mc="http://schemas.openxmlformats.org/markup-compatibility/2006">
              <mc:Choice xmlns:v="urn:schemas-microsoft-com:vml" Requires="v">
                <p:oleObj spid="_x0000_s181625" name="Equation" r:id="rId15" imgW="1574640" imgH="1168200" progId="Equation.DSMT4">
                  <p:embed/>
                </p:oleObj>
              </mc:Choice>
              <mc:Fallback>
                <p:oleObj name="Equation" r:id="rId15" imgW="1574640" imgH="1168200" progId="Equation.DSMT4">
                  <p:embed/>
                  <p:pic>
                    <p:nvPicPr>
                      <p:cNvPr id="61458" name="Object 19"/>
                      <p:cNvPicPr>
                        <a:picLocks noChangeAspect="1" noChangeArrowheads="1"/>
                      </p:cNvPicPr>
                      <p:nvPr/>
                    </p:nvPicPr>
                    <p:blipFill>
                      <a:blip r:embed="rId16"/>
                      <a:srcRect/>
                      <a:stretch>
                        <a:fillRect/>
                      </a:stretch>
                    </p:blipFill>
                    <p:spPr bwMode="auto">
                      <a:xfrm>
                        <a:off x="3042977" y="4286751"/>
                        <a:ext cx="2878137" cy="18907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885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7" grpId="0"/>
      <p:bldP spid="3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62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7" name="Rectangle 4"/>
          <p:cNvSpPr>
            <a:spLocks noChangeArrowheads="1"/>
          </p:cNvSpPr>
          <p:nvPr/>
        </p:nvSpPr>
        <p:spPr bwMode="auto">
          <a:xfrm>
            <a:off x="2208214" y="2781301"/>
            <a:ext cx="750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在            满秩的条件下，存在逆矩阵             ，所以 </a:t>
            </a:r>
          </a:p>
        </p:txBody>
      </p:sp>
      <p:grpSp>
        <p:nvGrpSpPr>
          <p:cNvPr id="18" name="Group 5"/>
          <p:cNvGrpSpPr>
            <a:grpSpLocks/>
          </p:cNvGrpSpPr>
          <p:nvPr/>
        </p:nvGrpSpPr>
        <p:grpSpPr bwMode="auto">
          <a:xfrm>
            <a:off x="4727575" y="2060576"/>
            <a:ext cx="2736850" cy="504825"/>
            <a:chOff x="2018" y="1298"/>
            <a:chExt cx="1724" cy="318"/>
          </a:xfrm>
          <a:noFill/>
        </p:grpSpPr>
        <p:sp>
          <p:nvSpPr>
            <p:cNvPr id="19" name="Rectangle 6"/>
            <p:cNvSpPr>
              <a:spLocks noChangeArrowheads="1"/>
            </p:cNvSpPr>
            <p:nvPr/>
          </p:nvSpPr>
          <p:spPr bwMode="auto">
            <a:xfrm>
              <a:off x="2018" y="1299"/>
              <a:ext cx="1724" cy="317"/>
            </a:xfrm>
            <a:prstGeom prst="rect">
              <a:avLst/>
            </a:prstGeom>
            <a:grpFill/>
            <a:ln w="9525" algn="ctr">
              <a:solidFill>
                <a:schemeClr val="tx1"/>
              </a:solidFill>
              <a:miter lim="800000"/>
              <a:headEnd/>
              <a:tailEnd/>
            </a:ln>
          </p:spPr>
          <p:txBody>
            <a:bodyPr wrap="none"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mn-ea"/>
                <a:ea typeface="+mn-ea"/>
              </a:endParaRPr>
            </a:p>
          </p:txBody>
        </p:sp>
        <p:graphicFrame>
          <p:nvGraphicFramePr>
            <p:cNvPr id="25" name="Object 7"/>
            <p:cNvGraphicFramePr>
              <a:graphicFrameLocks noChangeAspect="1"/>
            </p:cNvGraphicFramePr>
            <p:nvPr>
              <p:extLst>
                <p:ext uri="{D42A27DB-BD31-4B8C-83A1-F6EECF244321}">
                  <p14:modId xmlns:p14="http://schemas.microsoft.com/office/powerpoint/2010/main" val="1859317706"/>
                </p:ext>
              </p:extLst>
            </p:nvPr>
          </p:nvGraphicFramePr>
          <p:xfrm>
            <a:off x="2192" y="1298"/>
            <a:ext cx="1376" cy="303"/>
          </p:xfrm>
          <a:graphic>
            <a:graphicData uri="http://schemas.openxmlformats.org/presentationml/2006/ole">
              <mc:AlternateContent xmlns:mc="http://schemas.openxmlformats.org/markup-compatibility/2006">
                <mc:Choice xmlns:v="urn:schemas-microsoft-com:vml" Requires="v">
                  <p:oleObj spid="_x0000_s180602" name="Equation" r:id="rId3" imgW="1091880" imgH="241200" progId="Equation.DSMT4">
                    <p:embed/>
                  </p:oleObj>
                </mc:Choice>
                <mc:Fallback>
                  <p:oleObj name="Equation" r:id="rId3" imgW="1091880" imgH="241200" progId="Equation.DSMT4">
                    <p:embed/>
                    <p:pic>
                      <p:nvPicPr>
                        <p:cNvPr id="65550" name="Object 7"/>
                        <p:cNvPicPr>
                          <a:picLocks noChangeAspect="1" noChangeArrowheads="1"/>
                        </p:cNvPicPr>
                        <p:nvPr/>
                      </p:nvPicPr>
                      <p:blipFill>
                        <a:blip r:embed="rId4"/>
                        <a:srcRect/>
                        <a:stretch>
                          <a:fillRect/>
                        </a:stretch>
                      </p:blipFill>
                      <p:spPr bwMode="auto">
                        <a:xfrm>
                          <a:off x="2192" y="1298"/>
                          <a:ext cx="137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 name="Rectangle 8"/>
          <p:cNvSpPr>
            <a:spLocks noChangeArrowheads="1"/>
          </p:cNvSpPr>
          <p:nvPr/>
        </p:nvSpPr>
        <p:spPr bwMode="auto">
          <a:xfrm>
            <a:off x="2135188" y="1339850"/>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于是                  （*）式可以写成：</a:t>
            </a:r>
          </a:p>
        </p:txBody>
      </p:sp>
      <p:graphicFrame>
        <p:nvGraphicFramePr>
          <p:cNvPr id="27" name="Object 9"/>
          <p:cNvGraphicFramePr>
            <a:graphicFrameLocks noChangeAspect="1"/>
          </p:cNvGraphicFramePr>
          <p:nvPr>
            <p:extLst>
              <p:ext uri="{D42A27DB-BD31-4B8C-83A1-F6EECF244321}">
                <p14:modId xmlns:p14="http://schemas.microsoft.com/office/powerpoint/2010/main" val="2456450039"/>
              </p:ext>
            </p:extLst>
          </p:nvPr>
        </p:nvGraphicFramePr>
        <p:xfrm>
          <a:off x="2638425" y="2781300"/>
          <a:ext cx="865188" cy="446088"/>
        </p:xfrm>
        <a:graphic>
          <a:graphicData uri="http://schemas.openxmlformats.org/presentationml/2006/ole">
            <mc:AlternateContent xmlns:mc="http://schemas.openxmlformats.org/markup-compatibility/2006">
              <mc:Choice xmlns:v="urn:schemas-microsoft-com:vml" Requires="v">
                <p:oleObj spid="_x0000_s180603" name="Equation" r:id="rId5" imgW="444240" imgH="228600" progId="Equation.DSMT4">
                  <p:embed/>
                </p:oleObj>
              </mc:Choice>
              <mc:Fallback>
                <p:oleObj name="Equation" r:id="rId5" imgW="444240" imgH="228600" progId="Equation.DSMT4">
                  <p:embed/>
                  <p:pic>
                    <p:nvPicPr>
                      <p:cNvPr id="467977" name="Object 9"/>
                      <p:cNvPicPr>
                        <a:picLocks noChangeAspect="1" noChangeArrowheads="1"/>
                      </p:cNvPicPr>
                      <p:nvPr/>
                    </p:nvPicPr>
                    <p:blipFill>
                      <a:blip r:embed="rId6"/>
                      <a:srcRect/>
                      <a:stretch>
                        <a:fillRect/>
                      </a:stretch>
                    </p:blipFill>
                    <p:spPr bwMode="auto">
                      <a:xfrm>
                        <a:off x="2638425" y="2781300"/>
                        <a:ext cx="865188"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10"/>
          <p:cNvGraphicFramePr>
            <a:graphicFrameLocks noChangeAspect="1"/>
          </p:cNvGraphicFramePr>
          <p:nvPr>
            <p:extLst>
              <p:ext uri="{D42A27DB-BD31-4B8C-83A1-F6EECF244321}">
                <p14:modId xmlns:p14="http://schemas.microsoft.com/office/powerpoint/2010/main" val="1083529377"/>
              </p:ext>
            </p:extLst>
          </p:nvPr>
        </p:nvGraphicFramePr>
        <p:xfrm>
          <a:off x="7418606" y="2781300"/>
          <a:ext cx="1063625" cy="446088"/>
        </p:xfrm>
        <a:graphic>
          <a:graphicData uri="http://schemas.openxmlformats.org/presentationml/2006/ole">
            <mc:AlternateContent xmlns:mc="http://schemas.openxmlformats.org/markup-compatibility/2006">
              <mc:Choice xmlns:v="urn:schemas-microsoft-com:vml" Requires="v">
                <p:oleObj spid="_x0000_s180604" name="Equation" r:id="rId7" imgW="545760" imgH="228600" progId="Equation.DSMT4">
                  <p:embed/>
                </p:oleObj>
              </mc:Choice>
              <mc:Fallback>
                <p:oleObj name="Equation" r:id="rId7" imgW="545760" imgH="228600" progId="Equation.DSMT4">
                  <p:embed/>
                  <p:pic>
                    <p:nvPicPr>
                      <p:cNvPr id="467978" name="Object 10"/>
                      <p:cNvPicPr>
                        <a:picLocks noChangeAspect="1" noChangeArrowheads="1"/>
                      </p:cNvPicPr>
                      <p:nvPr/>
                    </p:nvPicPr>
                    <p:blipFill>
                      <a:blip r:embed="rId8"/>
                      <a:srcRect/>
                      <a:stretch>
                        <a:fillRect/>
                      </a:stretch>
                    </p:blipFill>
                    <p:spPr bwMode="auto">
                      <a:xfrm>
                        <a:off x="7418606" y="2781300"/>
                        <a:ext cx="1063625"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1"/>
          <p:cNvGraphicFramePr>
            <a:graphicFrameLocks noChangeAspect="1"/>
          </p:cNvGraphicFramePr>
          <p:nvPr>
            <p:extLst>
              <p:ext uri="{D42A27DB-BD31-4B8C-83A1-F6EECF244321}">
                <p14:modId xmlns:p14="http://schemas.microsoft.com/office/powerpoint/2010/main" val="3743733443"/>
              </p:ext>
            </p:extLst>
          </p:nvPr>
        </p:nvGraphicFramePr>
        <p:xfrm>
          <a:off x="4497389" y="3309590"/>
          <a:ext cx="2706687" cy="546100"/>
        </p:xfrm>
        <a:graphic>
          <a:graphicData uri="http://schemas.openxmlformats.org/presentationml/2006/ole">
            <mc:AlternateContent xmlns:mc="http://schemas.openxmlformats.org/markup-compatibility/2006">
              <mc:Choice xmlns:v="urn:schemas-microsoft-com:vml" Requires="v">
                <p:oleObj spid="_x0000_s180605" name="Equation" r:id="rId9" imgW="1193760" imgH="241200" progId="Equation.DSMT4">
                  <p:embed/>
                </p:oleObj>
              </mc:Choice>
              <mc:Fallback>
                <p:oleObj name="Equation" r:id="rId9" imgW="1193760" imgH="241200" progId="Equation.DSMT4">
                  <p:embed/>
                  <p:pic>
                    <p:nvPicPr>
                      <p:cNvPr id="467979" name="Object 11"/>
                      <p:cNvPicPr>
                        <a:picLocks noChangeAspect="1" noChangeArrowheads="1"/>
                      </p:cNvPicPr>
                      <p:nvPr/>
                    </p:nvPicPr>
                    <p:blipFill>
                      <a:blip r:embed="rId10"/>
                      <a:srcRect/>
                      <a:stretch>
                        <a:fillRect/>
                      </a:stretch>
                    </p:blipFill>
                    <p:spPr bwMode="auto">
                      <a:xfrm>
                        <a:off x="4497389" y="3309590"/>
                        <a:ext cx="2706687"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13"/>
          <p:cNvSpPr>
            <a:spLocks noChangeArrowheads="1"/>
          </p:cNvSpPr>
          <p:nvPr/>
        </p:nvSpPr>
        <p:spPr bwMode="auto">
          <a:xfrm>
            <a:off x="2208213" y="4076701"/>
            <a:ext cx="7416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cs typeface="Times New Roman" panose="02020603050405020304" pitchFamily="18" charset="0"/>
              </a:rPr>
              <a:t>上式是多元线性回归预测模型式                    中参数         的最小二乘估计。 </a:t>
            </a:r>
          </a:p>
          <a:p>
            <a:pPr algn="l"/>
            <a:endParaRPr kumimoji="1" lang="zh-CN" altLang="en-US" sz="2400" b="0" dirty="0">
              <a:latin typeface="+mn-ea"/>
              <a:ea typeface="+mn-ea"/>
              <a:cs typeface="Times New Roman" panose="02020603050405020304" pitchFamily="18" charset="0"/>
            </a:endParaRPr>
          </a:p>
        </p:txBody>
      </p:sp>
      <p:graphicFrame>
        <p:nvGraphicFramePr>
          <p:cNvPr id="31" name="Object 14"/>
          <p:cNvGraphicFramePr>
            <a:graphicFrameLocks noChangeAspect="1"/>
          </p:cNvGraphicFramePr>
          <p:nvPr>
            <p:extLst>
              <p:ext uri="{D42A27DB-BD31-4B8C-83A1-F6EECF244321}">
                <p14:modId xmlns:p14="http://schemas.microsoft.com/office/powerpoint/2010/main" val="513608658"/>
              </p:ext>
            </p:extLst>
          </p:nvPr>
        </p:nvGraphicFramePr>
        <p:xfrm>
          <a:off x="6538914" y="4076700"/>
          <a:ext cx="1862137" cy="444500"/>
        </p:xfrm>
        <a:graphic>
          <a:graphicData uri="http://schemas.openxmlformats.org/presentationml/2006/ole">
            <mc:AlternateContent xmlns:mc="http://schemas.openxmlformats.org/markup-compatibility/2006">
              <mc:Choice xmlns:v="urn:schemas-microsoft-com:vml" Requires="v">
                <p:oleObj spid="_x0000_s180606" name="Equation" r:id="rId11" imgW="799920" imgH="215640" progId="Equation.DSMT4">
                  <p:embed/>
                </p:oleObj>
              </mc:Choice>
              <mc:Fallback>
                <p:oleObj name="Equation" r:id="rId11" imgW="799920" imgH="215640" progId="Equation.DSMT4">
                  <p:embed/>
                  <p:pic>
                    <p:nvPicPr>
                      <p:cNvPr id="65547" name="Object 14"/>
                      <p:cNvPicPr>
                        <a:picLocks noChangeAspect="1" noChangeArrowheads="1"/>
                      </p:cNvPicPr>
                      <p:nvPr/>
                    </p:nvPicPr>
                    <p:blipFill>
                      <a:blip r:embed="rId12"/>
                      <a:srcRect/>
                      <a:stretch>
                        <a:fillRect/>
                      </a:stretch>
                    </p:blipFill>
                    <p:spPr bwMode="auto">
                      <a:xfrm>
                        <a:off x="6538914" y="4076700"/>
                        <a:ext cx="1862137" cy="444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5"/>
          <p:cNvGraphicFramePr>
            <a:graphicFrameLocks noChangeAspect="1"/>
          </p:cNvGraphicFramePr>
          <p:nvPr>
            <p:extLst>
              <p:ext uri="{D42A27DB-BD31-4B8C-83A1-F6EECF244321}">
                <p14:modId xmlns:p14="http://schemas.microsoft.com/office/powerpoint/2010/main" val="3522845910"/>
              </p:ext>
            </p:extLst>
          </p:nvPr>
        </p:nvGraphicFramePr>
        <p:xfrm>
          <a:off x="9322344" y="4112147"/>
          <a:ext cx="304800" cy="431800"/>
        </p:xfrm>
        <a:graphic>
          <a:graphicData uri="http://schemas.openxmlformats.org/presentationml/2006/ole">
            <mc:AlternateContent xmlns:mc="http://schemas.openxmlformats.org/markup-compatibility/2006">
              <mc:Choice xmlns:v="urn:schemas-microsoft-com:vml" Requires="v">
                <p:oleObj spid="_x0000_s180607" name="Equation" r:id="rId13" imgW="126720" imgH="203040" progId="Equation.DSMT4">
                  <p:embed/>
                </p:oleObj>
              </mc:Choice>
              <mc:Fallback>
                <p:oleObj name="Equation" r:id="rId13" imgW="126720" imgH="203040" progId="Equation.DSMT4">
                  <p:embed/>
                  <p:pic>
                    <p:nvPicPr>
                      <p:cNvPr id="65548" name="Object 15"/>
                      <p:cNvPicPr>
                        <a:picLocks noChangeAspect="1" noChangeArrowheads="1"/>
                      </p:cNvPicPr>
                      <p:nvPr/>
                    </p:nvPicPr>
                    <p:blipFill>
                      <a:blip r:embed="rId14"/>
                      <a:srcRect/>
                      <a:stretch>
                        <a:fillRect/>
                      </a:stretch>
                    </p:blipFill>
                    <p:spPr bwMode="auto">
                      <a:xfrm>
                        <a:off x="9322344" y="4112147"/>
                        <a:ext cx="304800" cy="431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6"/>
          <p:cNvGraphicFramePr>
            <a:graphicFrameLocks noChangeAspect="1"/>
          </p:cNvGraphicFramePr>
          <p:nvPr>
            <p:extLst>
              <p:ext uri="{D42A27DB-BD31-4B8C-83A1-F6EECF244321}">
                <p14:modId xmlns:p14="http://schemas.microsoft.com/office/powerpoint/2010/main" val="355755494"/>
              </p:ext>
            </p:extLst>
          </p:nvPr>
        </p:nvGraphicFramePr>
        <p:xfrm>
          <a:off x="3044161" y="1329932"/>
          <a:ext cx="1390650" cy="558800"/>
        </p:xfrm>
        <a:graphic>
          <a:graphicData uri="http://schemas.openxmlformats.org/presentationml/2006/ole">
            <mc:AlternateContent xmlns:mc="http://schemas.openxmlformats.org/markup-compatibility/2006">
              <mc:Choice xmlns:v="urn:schemas-microsoft-com:vml" Requires="v">
                <p:oleObj spid="_x0000_s180608" name="Equation" r:id="rId15" imgW="736560" imgH="291960" progId="Equation.DSMT4">
                  <p:embed/>
                </p:oleObj>
              </mc:Choice>
              <mc:Fallback>
                <p:oleObj name="Equation" r:id="rId15" imgW="736560" imgH="291960" progId="Equation.DSMT4">
                  <p:embed/>
                  <p:pic>
                    <p:nvPicPr>
                      <p:cNvPr id="20" name="Object 6"/>
                      <p:cNvPicPr>
                        <a:picLocks noChangeAspect="1" noChangeArrowheads="1"/>
                      </p:cNvPicPr>
                      <p:nvPr/>
                    </p:nvPicPr>
                    <p:blipFill>
                      <a:blip r:embed="rId16"/>
                      <a:srcRect/>
                      <a:stretch>
                        <a:fillRect/>
                      </a:stretch>
                    </p:blipFill>
                    <p:spPr bwMode="auto">
                      <a:xfrm>
                        <a:off x="3044161" y="1329932"/>
                        <a:ext cx="13906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57844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63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0" name="Rectangle 3"/>
          <p:cNvSpPr>
            <a:spLocks noChangeArrowheads="1"/>
          </p:cNvSpPr>
          <p:nvPr/>
        </p:nvSpPr>
        <p:spPr bwMode="auto">
          <a:xfrm>
            <a:off x="1774825" y="832656"/>
            <a:ext cx="939148" cy="523220"/>
          </a:xfrm>
          <a:prstGeom prst="rect">
            <a:avLst/>
          </a:prstGeom>
          <a:noFill/>
          <a:ln>
            <a:solidFill>
              <a:schemeClr val="tx1"/>
            </a:solidFill>
          </a:ln>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r>
              <a:rPr kumimoji="1" lang="zh-CN" altLang="en-US" sz="2800" b="0" dirty="0">
                <a:solidFill>
                  <a:srgbClr val="FF0000"/>
                </a:solidFill>
                <a:latin typeface="+mn-ea"/>
                <a:ea typeface="+mn-ea"/>
              </a:rPr>
              <a:t>例题</a:t>
            </a:r>
          </a:p>
        </p:txBody>
      </p:sp>
      <p:sp>
        <p:nvSpPr>
          <p:cNvPr id="21" name="Rectangle 4"/>
          <p:cNvSpPr>
            <a:spLocks noChangeArrowheads="1"/>
          </p:cNvSpPr>
          <p:nvPr/>
        </p:nvSpPr>
        <p:spPr bwMode="auto">
          <a:xfrm>
            <a:off x="2135189" y="1341439"/>
            <a:ext cx="7921625" cy="1006475"/>
          </a:xfrm>
          <a:prstGeom prst="rect">
            <a:avLst/>
          </a:prstGeom>
          <a:noFill/>
          <a:ln>
            <a:noFill/>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rPr>
              <a:t>    平炉炼钢过程中，铁水的含碳量指标</a:t>
            </a:r>
            <a:r>
              <a:rPr kumimoji="1" lang="en-US" altLang="zh-CN" b="0" dirty="0">
                <a:latin typeface="+mn-ea"/>
                <a:ea typeface="+mn-ea"/>
              </a:rPr>
              <a:t>y</a:t>
            </a:r>
            <a:r>
              <a:rPr kumimoji="1" lang="zh-CN" altLang="en-US" b="0" dirty="0">
                <a:latin typeface="+mn-ea"/>
                <a:ea typeface="+mn-ea"/>
              </a:rPr>
              <a:t>与所加的两种矿石的量</a:t>
            </a:r>
            <a:r>
              <a:rPr kumimoji="1" lang="en-US" altLang="zh-CN" b="0" dirty="0">
                <a:latin typeface="+mn-ea"/>
                <a:ea typeface="+mn-ea"/>
              </a:rPr>
              <a:t>x</a:t>
            </a:r>
            <a:r>
              <a:rPr kumimoji="1" lang="en-US" altLang="zh-CN" sz="900" b="0" dirty="0">
                <a:latin typeface="+mn-ea"/>
                <a:ea typeface="+mn-ea"/>
              </a:rPr>
              <a:t>1</a:t>
            </a:r>
            <a:r>
              <a:rPr kumimoji="1" lang="zh-CN" altLang="en-US" b="0" dirty="0">
                <a:latin typeface="+mn-ea"/>
                <a:ea typeface="+mn-ea"/>
              </a:rPr>
              <a:t>，</a:t>
            </a:r>
            <a:r>
              <a:rPr kumimoji="1" lang="en-US" altLang="zh-CN" b="0" dirty="0">
                <a:latin typeface="+mn-ea"/>
                <a:ea typeface="+mn-ea"/>
              </a:rPr>
              <a:t>x</a:t>
            </a:r>
            <a:r>
              <a:rPr kumimoji="1" lang="en-US" altLang="zh-CN" sz="800" b="0" dirty="0">
                <a:latin typeface="+mn-ea"/>
                <a:ea typeface="+mn-ea"/>
              </a:rPr>
              <a:t>2 </a:t>
            </a:r>
            <a:r>
              <a:rPr kumimoji="1" lang="zh-CN" altLang="en-US" b="0" dirty="0">
                <a:latin typeface="+mn-ea"/>
                <a:ea typeface="+mn-ea"/>
              </a:rPr>
              <a:t>有关，也与冶炼时间 </a:t>
            </a:r>
            <a:r>
              <a:rPr kumimoji="1" lang="en-US" altLang="zh-CN" b="0" dirty="0">
                <a:latin typeface="+mn-ea"/>
                <a:ea typeface="+mn-ea"/>
              </a:rPr>
              <a:t>x</a:t>
            </a:r>
            <a:r>
              <a:rPr kumimoji="1" lang="en-US" altLang="zh-CN" sz="900" b="0" dirty="0">
                <a:latin typeface="+mn-ea"/>
                <a:ea typeface="+mn-ea"/>
              </a:rPr>
              <a:t>3 </a:t>
            </a:r>
            <a:r>
              <a:rPr kumimoji="1" lang="zh-CN" altLang="en-US" b="0" dirty="0">
                <a:latin typeface="+mn-ea"/>
                <a:ea typeface="+mn-ea"/>
              </a:rPr>
              <a:t>有关。现场操作进行 </a:t>
            </a:r>
            <a:r>
              <a:rPr kumimoji="1" lang="en-US" altLang="zh-CN" b="0" dirty="0">
                <a:latin typeface="+mn-ea"/>
                <a:ea typeface="+mn-ea"/>
              </a:rPr>
              <a:t>49 </a:t>
            </a:r>
            <a:r>
              <a:rPr kumimoji="1" lang="zh-CN" altLang="en-US" b="0" dirty="0">
                <a:latin typeface="+mn-ea"/>
                <a:ea typeface="+mn-ea"/>
              </a:rPr>
              <a:t>组分析试验，如下表所示。试求出</a:t>
            </a:r>
            <a:r>
              <a:rPr kumimoji="1" lang="en-US" altLang="zh-CN" b="0" dirty="0">
                <a:latin typeface="+mn-ea"/>
                <a:ea typeface="+mn-ea"/>
              </a:rPr>
              <a:t>y</a:t>
            </a:r>
            <a:r>
              <a:rPr kumimoji="1" lang="zh-CN" altLang="en-US" b="0" dirty="0">
                <a:latin typeface="+mn-ea"/>
                <a:ea typeface="+mn-ea"/>
              </a:rPr>
              <a:t>与</a:t>
            </a:r>
            <a:r>
              <a:rPr kumimoji="1" lang="en-US" altLang="zh-CN" b="0" dirty="0">
                <a:latin typeface="+mn-ea"/>
                <a:ea typeface="+mn-ea"/>
              </a:rPr>
              <a:t>x</a:t>
            </a:r>
            <a:r>
              <a:rPr kumimoji="1" lang="en-US" altLang="zh-CN" sz="900" b="0" dirty="0">
                <a:latin typeface="+mn-ea"/>
                <a:ea typeface="+mn-ea"/>
              </a:rPr>
              <a:t>1</a:t>
            </a:r>
            <a:r>
              <a:rPr kumimoji="1" lang="zh-CN" altLang="en-US" b="0" dirty="0">
                <a:latin typeface="+mn-ea"/>
                <a:ea typeface="+mn-ea"/>
              </a:rPr>
              <a:t>，</a:t>
            </a:r>
            <a:r>
              <a:rPr kumimoji="1" lang="en-US" altLang="zh-CN" b="0" dirty="0">
                <a:latin typeface="+mn-ea"/>
                <a:ea typeface="+mn-ea"/>
              </a:rPr>
              <a:t>x</a:t>
            </a:r>
            <a:r>
              <a:rPr kumimoji="1" lang="en-US" altLang="zh-CN" sz="900" b="0" dirty="0">
                <a:latin typeface="+mn-ea"/>
                <a:ea typeface="+mn-ea"/>
              </a:rPr>
              <a:t>2</a:t>
            </a:r>
            <a:r>
              <a:rPr kumimoji="1" lang="zh-CN" altLang="en-US" b="0" dirty="0">
                <a:latin typeface="+mn-ea"/>
                <a:ea typeface="+mn-ea"/>
              </a:rPr>
              <a:t>，</a:t>
            </a:r>
            <a:r>
              <a:rPr kumimoji="1" lang="en-US" altLang="zh-CN" b="0" dirty="0">
                <a:latin typeface="+mn-ea"/>
                <a:ea typeface="+mn-ea"/>
              </a:rPr>
              <a:t>x</a:t>
            </a:r>
            <a:r>
              <a:rPr kumimoji="1" lang="en-US" altLang="zh-CN" sz="900" b="0" dirty="0">
                <a:latin typeface="+mn-ea"/>
                <a:ea typeface="+mn-ea"/>
              </a:rPr>
              <a:t>3</a:t>
            </a:r>
            <a:r>
              <a:rPr kumimoji="1" lang="zh-CN" altLang="en-US" b="0" dirty="0">
                <a:latin typeface="+mn-ea"/>
                <a:ea typeface="+mn-ea"/>
              </a:rPr>
              <a:t>的三元线性回归预测模型。</a:t>
            </a:r>
            <a:r>
              <a:rPr kumimoji="1" lang="zh-CN" altLang="en-US" dirty="0">
                <a:latin typeface="+mn-ea"/>
                <a:ea typeface="+mn-ea"/>
              </a:rPr>
              <a:t> </a:t>
            </a:r>
          </a:p>
        </p:txBody>
      </p:sp>
      <p:graphicFrame>
        <p:nvGraphicFramePr>
          <p:cNvPr id="22" name="Group 5"/>
          <p:cNvGraphicFramePr>
            <a:graphicFrameLocks noGrp="1"/>
          </p:cNvGraphicFramePr>
          <p:nvPr>
            <p:extLst>
              <p:ext uri="{D42A27DB-BD31-4B8C-83A1-F6EECF244321}">
                <p14:modId xmlns:p14="http://schemas.microsoft.com/office/powerpoint/2010/main" val="1261401485"/>
              </p:ext>
            </p:extLst>
          </p:nvPr>
        </p:nvGraphicFramePr>
        <p:xfrm>
          <a:off x="1847851" y="2492375"/>
          <a:ext cx="8569325" cy="1371600"/>
        </p:xfrm>
        <a:graphic>
          <a:graphicData uri="http://schemas.openxmlformats.org/drawingml/2006/table">
            <a:tbl>
              <a:tblPr/>
              <a:tblGrid>
                <a:gridCol w="1165225">
                  <a:extLst>
                    <a:ext uri="{9D8B030D-6E8A-4147-A177-3AD203B41FA5}">
                      <a16:colId xmlns:a16="http://schemas.microsoft.com/office/drawing/2014/main" val="20000"/>
                    </a:ext>
                  </a:extLst>
                </a:gridCol>
                <a:gridCol w="995363">
                  <a:extLst>
                    <a:ext uri="{9D8B030D-6E8A-4147-A177-3AD203B41FA5}">
                      <a16:colId xmlns:a16="http://schemas.microsoft.com/office/drawing/2014/main" val="20001"/>
                    </a:ext>
                  </a:extLst>
                </a:gridCol>
                <a:gridCol w="709612">
                  <a:extLst>
                    <a:ext uri="{9D8B030D-6E8A-4147-A177-3AD203B41FA5}">
                      <a16:colId xmlns:a16="http://schemas.microsoft.com/office/drawing/2014/main" val="20002"/>
                    </a:ext>
                  </a:extLst>
                </a:gridCol>
                <a:gridCol w="709613">
                  <a:extLst>
                    <a:ext uri="{9D8B030D-6E8A-4147-A177-3AD203B41FA5}">
                      <a16:colId xmlns:a16="http://schemas.microsoft.com/office/drawing/2014/main" val="20003"/>
                    </a:ext>
                  </a:extLst>
                </a:gridCol>
                <a:gridCol w="709612">
                  <a:extLst>
                    <a:ext uri="{9D8B030D-6E8A-4147-A177-3AD203B41FA5}">
                      <a16:colId xmlns:a16="http://schemas.microsoft.com/office/drawing/2014/main" val="20004"/>
                    </a:ext>
                  </a:extLst>
                </a:gridCol>
                <a:gridCol w="895350">
                  <a:extLst>
                    <a:ext uri="{9D8B030D-6E8A-4147-A177-3AD203B41FA5}">
                      <a16:colId xmlns:a16="http://schemas.microsoft.com/office/drawing/2014/main" val="20005"/>
                    </a:ext>
                  </a:extLst>
                </a:gridCol>
                <a:gridCol w="1008063">
                  <a:extLst>
                    <a:ext uri="{9D8B030D-6E8A-4147-A177-3AD203B41FA5}">
                      <a16:colId xmlns:a16="http://schemas.microsoft.com/office/drawing/2014/main" val="20006"/>
                    </a:ext>
                  </a:extLst>
                </a:gridCol>
                <a:gridCol w="792162">
                  <a:extLst>
                    <a:ext uri="{9D8B030D-6E8A-4147-A177-3AD203B41FA5}">
                      <a16:colId xmlns:a16="http://schemas.microsoft.com/office/drawing/2014/main" val="20007"/>
                    </a:ext>
                  </a:extLst>
                </a:gridCol>
                <a:gridCol w="719138">
                  <a:extLst>
                    <a:ext uri="{9D8B030D-6E8A-4147-A177-3AD203B41FA5}">
                      <a16:colId xmlns:a16="http://schemas.microsoft.com/office/drawing/2014/main" val="20008"/>
                    </a:ext>
                  </a:extLst>
                </a:gridCol>
                <a:gridCol w="865187">
                  <a:extLst>
                    <a:ext uri="{9D8B030D-6E8A-4147-A177-3AD203B41FA5}">
                      <a16:colId xmlns:a16="http://schemas.microsoft.com/office/drawing/2014/main" val="20009"/>
                    </a:ext>
                  </a:extLst>
                </a:gridCol>
              </a:tblGrid>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3300"/>
                          </a:solidFill>
                          <a:effectLst/>
                          <a:latin typeface="Times New Roman" pitchFamily="18" charset="0"/>
                          <a:ea typeface="宋体" charset="-122"/>
                          <a:cs typeface="Times New Roman" pitchFamily="18" charset="0"/>
                        </a:rPr>
                        <a:t>样本号</a:t>
                      </a:r>
                      <a:endParaRPr kumimoji="0" lang="zh-CN" altLang="en-US"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1" u="none" strike="noStrike" cap="none" normalizeH="0" baseline="0">
                          <a:ln>
                            <a:noFill/>
                          </a:ln>
                          <a:solidFill>
                            <a:srgbClr val="003300"/>
                          </a:solidFill>
                          <a:effectLst/>
                          <a:latin typeface="Times New Roman" pitchFamily="18" charset="0"/>
                          <a:ea typeface="宋体" charset="-122"/>
                          <a:cs typeface="Times New Roman" pitchFamily="18" charset="0"/>
                        </a:rPr>
                        <a:t>y</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1" u="none" strike="noStrike" cap="none" normalizeH="0" baseline="0">
                          <a:ln>
                            <a:noFill/>
                          </a:ln>
                          <a:solidFill>
                            <a:srgbClr val="003300"/>
                          </a:solidFill>
                          <a:effectLst/>
                          <a:latin typeface="Times New Roman" pitchFamily="18" charset="0"/>
                          <a:ea typeface="宋体" charset="-122"/>
                          <a:cs typeface="Times New Roman" pitchFamily="18" charset="0"/>
                        </a:rPr>
                        <a:t>x</a:t>
                      </a:r>
                      <a:r>
                        <a:rPr kumimoji="0" lang="en-US" altLang="zh-CN" sz="1200" b="1" i="1" u="none" strike="noStrike" cap="none" normalizeH="0" baseline="-30000">
                          <a:ln>
                            <a:noFill/>
                          </a:ln>
                          <a:solidFill>
                            <a:srgbClr val="003300"/>
                          </a:solidFill>
                          <a:effectLst/>
                          <a:latin typeface="Times New Roman" pitchFamily="18" charset="0"/>
                          <a:ea typeface="宋体" charset="-122"/>
                          <a:cs typeface="Times New Roman" pitchFamily="18" charset="0"/>
                        </a:rPr>
                        <a:t>1</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1" u="none" strike="noStrike" cap="none" normalizeH="0" baseline="0">
                          <a:ln>
                            <a:noFill/>
                          </a:ln>
                          <a:solidFill>
                            <a:srgbClr val="003300"/>
                          </a:solidFill>
                          <a:effectLst/>
                          <a:latin typeface="Times New Roman" pitchFamily="18" charset="0"/>
                          <a:ea typeface="宋体" charset="-122"/>
                          <a:cs typeface="Times New Roman" pitchFamily="18" charset="0"/>
                        </a:rPr>
                        <a:t>x</a:t>
                      </a:r>
                      <a:r>
                        <a:rPr kumimoji="0" lang="en-US" altLang="zh-CN" sz="1200" b="1" i="1" u="none" strike="noStrike" cap="none" normalizeH="0" baseline="-30000">
                          <a:ln>
                            <a:noFill/>
                          </a:ln>
                          <a:solidFill>
                            <a:srgbClr val="003300"/>
                          </a:solidFill>
                          <a:effectLst/>
                          <a:latin typeface="Times New Roman" pitchFamily="18" charset="0"/>
                          <a:ea typeface="宋体" charset="-122"/>
                          <a:cs typeface="Times New Roman" pitchFamily="18" charset="0"/>
                        </a:rPr>
                        <a:t>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1" u="none" strike="noStrike" cap="none" normalizeH="0" baseline="0">
                          <a:ln>
                            <a:noFill/>
                          </a:ln>
                          <a:solidFill>
                            <a:srgbClr val="003300"/>
                          </a:solidFill>
                          <a:effectLst/>
                          <a:latin typeface="Times New Roman" pitchFamily="18" charset="0"/>
                          <a:ea typeface="宋体" charset="-122"/>
                          <a:cs typeface="Times New Roman" pitchFamily="18" charset="0"/>
                        </a:rPr>
                        <a:t>x</a:t>
                      </a:r>
                      <a:r>
                        <a:rPr kumimoji="0" lang="en-US" altLang="zh-CN" sz="1200" b="1" i="1" u="none" strike="noStrike" cap="none" normalizeH="0" baseline="-30000">
                          <a:ln>
                            <a:noFill/>
                          </a:ln>
                          <a:solidFill>
                            <a:srgbClr val="003300"/>
                          </a:solidFill>
                          <a:effectLst/>
                          <a:latin typeface="Times New Roman" pitchFamily="18" charset="0"/>
                          <a:ea typeface="宋体" charset="-122"/>
                          <a:cs typeface="Times New Roman" pitchFamily="18" charset="0"/>
                        </a:rPr>
                        <a:t>3</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3300"/>
                          </a:solidFill>
                          <a:effectLst/>
                          <a:latin typeface="Times New Roman" pitchFamily="18" charset="0"/>
                          <a:ea typeface="宋体" charset="-122"/>
                          <a:cs typeface="Times New Roman" pitchFamily="18" charset="0"/>
                        </a:rPr>
                        <a:t>样本号</a:t>
                      </a:r>
                      <a:endParaRPr kumimoji="0" lang="zh-CN" altLang="en-US"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1" u="none" strike="noStrike" cap="none" normalizeH="0" baseline="0">
                          <a:ln>
                            <a:noFill/>
                          </a:ln>
                          <a:solidFill>
                            <a:srgbClr val="003300"/>
                          </a:solidFill>
                          <a:effectLst/>
                          <a:latin typeface="Times New Roman" pitchFamily="18" charset="0"/>
                          <a:ea typeface="宋体" charset="-122"/>
                          <a:cs typeface="Times New Roman" pitchFamily="18" charset="0"/>
                        </a:rPr>
                        <a:t>y</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1" u="none" strike="noStrike" cap="none" normalizeH="0" baseline="0">
                          <a:ln>
                            <a:noFill/>
                          </a:ln>
                          <a:solidFill>
                            <a:srgbClr val="003300"/>
                          </a:solidFill>
                          <a:effectLst/>
                          <a:latin typeface="Times New Roman" pitchFamily="18" charset="0"/>
                          <a:ea typeface="宋体" charset="-122"/>
                          <a:cs typeface="Times New Roman" pitchFamily="18" charset="0"/>
                        </a:rPr>
                        <a:t>x</a:t>
                      </a:r>
                      <a:r>
                        <a:rPr kumimoji="0" lang="en-US" altLang="zh-CN" sz="1200" b="1" i="1" u="none" strike="noStrike" cap="none" normalizeH="0" baseline="-30000">
                          <a:ln>
                            <a:noFill/>
                          </a:ln>
                          <a:solidFill>
                            <a:srgbClr val="003300"/>
                          </a:solidFill>
                          <a:effectLst/>
                          <a:latin typeface="Times New Roman" pitchFamily="18" charset="0"/>
                          <a:ea typeface="宋体" charset="-122"/>
                          <a:cs typeface="Times New Roman" pitchFamily="18" charset="0"/>
                        </a:rPr>
                        <a:t>1</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1" u="none" strike="noStrike" cap="none" normalizeH="0" baseline="0">
                          <a:ln>
                            <a:noFill/>
                          </a:ln>
                          <a:solidFill>
                            <a:srgbClr val="003300"/>
                          </a:solidFill>
                          <a:effectLst/>
                          <a:latin typeface="Times New Roman" pitchFamily="18" charset="0"/>
                          <a:ea typeface="宋体" charset="-122"/>
                          <a:cs typeface="Times New Roman" pitchFamily="18" charset="0"/>
                        </a:rPr>
                        <a:t>x</a:t>
                      </a:r>
                      <a:r>
                        <a:rPr kumimoji="0" lang="en-US" altLang="zh-CN" sz="1200" b="1" i="1" u="none" strike="noStrike" cap="none" normalizeH="0" baseline="-30000">
                          <a:ln>
                            <a:noFill/>
                          </a:ln>
                          <a:solidFill>
                            <a:srgbClr val="003300"/>
                          </a:solidFill>
                          <a:effectLst/>
                          <a:latin typeface="Times New Roman" pitchFamily="18" charset="0"/>
                          <a:ea typeface="宋体" charset="-122"/>
                          <a:cs typeface="Times New Roman" pitchFamily="18" charset="0"/>
                        </a:rPr>
                        <a:t>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1" u="none" strike="noStrike" cap="none" normalizeH="0" baseline="0">
                          <a:ln>
                            <a:noFill/>
                          </a:ln>
                          <a:solidFill>
                            <a:srgbClr val="003300"/>
                          </a:solidFill>
                          <a:effectLst/>
                          <a:latin typeface="Times New Roman" pitchFamily="18" charset="0"/>
                          <a:ea typeface="宋体" charset="-122"/>
                          <a:cs typeface="Times New Roman" pitchFamily="18" charset="0"/>
                        </a:rPr>
                        <a:t>x</a:t>
                      </a:r>
                      <a:r>
                        <a:rPr kumimoji="0" lang="en-US" altLang="zh-CN" sz="1200" b="1" i="1" u="none" strike="noStrike" cap="none" normalizeH="0" baseline="-30000">
                          <a:ln>
                            <a:noFill/>
                          </a:ln>
                          <a:solidFill>
                            <a:srgbClr val="003300"/>
                          </a:solidFill>
                          <a:effectLst/>
                          <a:latin typeface="Times New Roman" pitchFamily="18" charset="0"/>
                          <a:ea typeface="宋体" charset="-122"/>
                          <a:cs typeface="Times New Roman" pitchFamily="18" charset="0"/>
                        </a:rPr>
                        <a:t>3</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4.3302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18</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50</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26</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2.7066</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9</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6</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39</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3.6458</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7</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9</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40</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27</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5.6314</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51</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4.4830</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14</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46</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28</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5.8152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6</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13</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41</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5.5468</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43</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29</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5.1302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12</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7</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47</a:t>
                      </a:r>
                      <a:endParaRPr kumimoji="0" lang="en-US" altLang="zh-CN" sz="1200" b="1" i="0" u="none" strike="noStrike" cap="none" normalizeH="0" baseline="0">
                        <a:ln>
                          <a:noFill/>
                        </a:ln>
                        <a:solidFill>
                          <a:srgbClr val="003300"/>
                        </a:solidFill>
                        <a:effectLst/>
                        <a:latin typeface="Arial"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3" name="Group 73"/>
          <p:cNvGraphicFramePr>
            <a:graphicFrameLocks noGrp="1"/>
          </p:cNvGraphicFramePr>
          <p:nvPr>
            <p:extLst>
              <p:ext uri="{D42A27DB-BD31-4B8C-83A1-F6EECF244321}">
                <p14:modId xmlns:p14="http://schemas.microsoft.com/office/powerpoint/2010/main" val="1059496882"/>
              </p:ext>
            </p:extLst>
          </p:nvPr>
        </p:nvGraphicFramePr>
        <p:xfrm>
          <a:off x="1847851" y="4040188"/>
          <a:ext cx="8569325" cy="1371600"/>
        </p:xfrm>
        <a:graphic>
          <a:graphicData uri="http://schemas.openxmlformats.org/drawingml/2006/table">
            <a:tbl>
              <a:tblPr/>
              <a:tblGrid>
                <a:gridCol w="1165225">
                  <a:extLst>
                    <a:ext uri="{9D8B030D-6E8A-4147-A177-3AD203B41FA5}">
                      <a16:colId xmlns:a16="http://schemas.microsoft.com/office/drawing/2014/main" val="20000"/>
                    </a:ext>
                  </a:extLst>
                </a:gridCol>
                <a:gridCol w="995363">
                  <a:extLst>
                    <a:ext uri="{9D8B030D-6E8A-4147-A177-3AD203B41FA5}">
                      <a16:colId xmlns:a16="http://schemas.microsoft.com/office/drawing/2014/main" val="20001"/>
                    </a:ext>
                  </a:extLst>
                </a:gridCol>
                <a:gridCol w="709612">
                  <a:extLst>
                    <a:ext uri="{9D8B030D-6E8A-4147-A177-3AD203B41FA5}">
                      <a16:colId xmlns:a16="http://schemas.microsoft.com/office/drawing/2014/main" val="20002"/>
                    </a:ext>
                  </a:extLst>
                </a:gridCol>
                <a:gridCol w="709613">
                  <a:extLst>
                    <a:ext uri="{9D8B030D-6E8A-4147-A177-3AD203B41FA5}">
                      <a16:colId xmlns:a16="http://schemas.microsoft.com/office/drawing/2014/main" val="20003"/>
                    </a:ext>
                  </a:extLst>
                </a:gridCol>
                <a:gridCol w="709612">
                  <a:extLst>
                    <a:ext uri="{9D8B030D-6E8A-4147-A177-3AD203B41FA5}">
                      <a16:colId xmlns:a16="http://schemas.microsoft.com/office/drawing/2014/main" val="20004"/>
                    </a:ext>
                  </a:extLst>
                </a:gridCol>
                <a:gridCol w="895350">
                  <a:extLst>
                    <a:ext uri="{9D8B030D-6E8A-4147-A177-3AD203B41FA5}">
                      <a16:colId xmlns:a16="http://schemas.microsoft.com/office/drawing/2014/main" val="20005"/>
                    </a:ext>
                  </a:extLst>
                </a:gridCol>
                <a:gridCol w="1008063">
                  <a:extLst>
                    <a:ext uri="{9D8B030D-6E8A-4147-A177-3AD203B41FA5}">
                      <a16:colId xmlns:a16="http://schemas.microsoft.com/office/drawing/2014/main" val="20006"/>
                    </a:ext>
                  </a:extLst>
                </a:gridCol>
                <a:gridCol w="792162">
                  <a:extLst>
                    <a:ext uri="{9D8B030D-6E8A-4147-A177-3AD203B41FA5}">
                      <a16:colId xmlns:a16="http://schemas.microsoft.com/office/drawing/2014/main" val="20007"/>
                    </a:ext>
                  </a:extLst>
                </a:gridCol>
                <a:gridCol w="719138">
                  <a:extLst>
                    <a:ext uri="{9D8B030D-6E8A-4147-A177-3AD203B41FA5}">
                      <a16:colId xmlns:a16="http://schemas.microsoft.com/office/drawing/2014/main" val="20008"/>
                    </a:ext>
                  </a:extLst>
                </a:gridCol>
                <a:gridCol w="865187">
                  <a:extLst>
                    <a:ext uri="{9D8B030D-6E8A-4147-A177-3AD203B41FA5}">
                      <a16:colId xmlns:a16="http://schemas.microsoft.com/office/drawing/2014/main" val="20009"/>
                    </a:ext>
                  </a:extLst>
                </a:gridCol>
              </a:tblGrid>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4.6805</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9</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40</a:t>
                      </a: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46</a:t>
                      </a: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4.7115</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45</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3.1272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6</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32</a:t>
                      </a: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47</a:t>
                      </a: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4.5310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23</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2.6104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17</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47</a:t>
                      </a: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48</a:t>
                      </a: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5.3637</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17</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64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3.7174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9</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44</a:t>
                      </a: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49</a:t>
                      </a: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6.0771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4</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15</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72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25</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3.8946</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6</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3300"/>
                          </a:solidFill>
                          <a:effectLst/>
                          <a:latin typeface="Times New Roman" pitchFamily="18" charset="0"/>
                          <a:ea typeface="宋体" charset="-122"/>
                          <a:cs typeface="Times New Roman" pitchFamily="18" charset="0"/>
                        </a:rPr>
                        <a:t>39</a:t>
                      </a: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 typeface="Wingdings" pitchFamily="2" charset="2"/>
                        <a:buNone/>
                        <a:tabLst/>
                      </a:pPr>
                      <a:endParaRPr kumimoji="0" lang="zh-CN" altLang="en-US" sz="1200" b="1" i="0" u="none" strike="noStrike" cap="none" normalizeH="0" baseline="0">
                        <a:ln>
                          <a:noFill/>
                        </a:ln>
                        <a:solidFill>
                          <a:srgbClr val="003300"/>
                        </a:solidFill>
                        <a:effectLst/>
                        <a:latin typeface="Times New Roman" pitchFamily="18" charset="0"/>
                        <a:ea typeface="宋体" charset="-122"/>
                        <a:cs typeface="Times New Roman" pitchFamily="18"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 typeface="Wingdings" pitchFamily="2" charset="2"/>
                        <a:buNone/>
                        <a:tabLst/>
                      </a:pPr>
                      <a:endParaRPr kumimoji="0" lang="zh-CN" altLang="en-US" sz="1200" b="1" i="0" u="none" strike="noStrike" cap="none" normalizeH="0" baseline="0">
                        <a:ln>
                          <a:noFill/>
                        </a:ln>
                        <a:solidFill>
                          <a:srgbClr val="003300"/>
                        </a:solidFill>
                        <a:effectLst/>
                        <a:latin typeface="Times New Roman" pitchFamily="18"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 typeface="Wingdings" pitchFamily="2" charset="2"/>
                        <a:buNone/>
                        <a:tabLst/>
                      </a:pPr>
                      <a:endParaRPr kumimoji="0" lang="zh-CN" altLang="en-US" sz="1200" b="1" i="0" u="none" strike="noStrike" cap="none" normalizeH="0" baseline="0">
                        <a:ln>
                          <a:noFill/>
                        </a:ln>
                        <a:solidFill>
                          <a:srgbClr val="003300"/>
                        </a:solidFill>
                        <a:effectLst/>
                        <a:latin typeface="Times New Roman" pitchFamily="18"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 typeface="Wingdings" pitchFamily="2" charset="2"/>
                        <a:buNone/>
                        <a:tabLst/>
                      </a:pPr>
                      <a:endParaRPr kumimoji="0" lang="zh-CN" altLang="en-US" sz="1200" b="1" i="0" u="none" strike="noStrike" cap="none" normalizeH="0" baseline="0">
                        <a:ln>
                          <a:noFill/>
                        </a:ln>
                        <a:solidFill>
                          <a:srgbClr val="003300"/>
                        </a:solidFill>
                        <a:effectLst/>
                        <a:latin typeface="Times New Roman" pitchFamily="18"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 typeface="Wingdings" pitchFamily="2" charset="2"/>
                        <a:buNone/>
                        <a:tabLst/>
                      </a:pPr>
                      <a:endParaRPr kumimoji="0" lang="zh-CN" altLang="en-US" sz="1200" b="1" i="0" u="none" strike="noStrike" cap="none" normalizeH="0" baseline="0">
                        <a:ln>
                          <a:noFill/>
                        </a:ln>
                        <a:solidFill>
                          <a:srgbClr val="003300"/>
                        </a:solidFill>
                        <a:effectLst/>
                        <a:latin typeface="Times New Roman" pitchFamily="18" charset="0"/>
                        <a:ea typeface="宋体" charset="-122"/>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4" name="Object 2"/>
          <p:cNvGraphicFramePr>
            <a:graphicFrameLocks noChangeAspect="1"/>
          </p:cNvGraphicFramePr>
          <p:nvPr>
            <p:extLst>
              <p:ext uri="{D42A27DB-BD31-4B8C-83A1-F6EECF244321}">
                <p14:modId xmlns:p14="http://schemas.microsoft.com/office/powerpoint/2010/main" val="1521908239"/>
              </p:ext>
            </p:extLst>
          </p:nvPr>
        </p:nvGraphicFramePr>
        <p:xfrm>
          <a:off x="2566988" y="3895726"/>
          <a:ext cx="360362" cy="206375"/>
        </p:xfrm>
        <a:graphic>
          <a:graphicData uri="http://schemas.openxmlformats.org/presentationml/2006/ole">
            <mc:AlternateContent xmlns:mc="http://schemas.openxmlformats.org/markup-compatibility/2006">
              <mc:Choice xmlns:v="urn:schemas-microsoft-com:vml" Requires="v">
                <p:oleObj spid="_x0000_s104846" name="Equation" r:id="rId3" imgW="177569" imgH="101468" progId="Equation.DSMT4">
                  <p:embed/>
                </p:oleObj>
              </mc:Choice>
              <mc:Fallback>
                <p:oleObj name="Equation" r:id="rId3" imgW="177569" imgH="101468" progId="Equation.DSMT4">
                  <p:embed/>
                  <p:pic>
                    <p:nvPicPr>
                      <p:cNvPr id="6670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3895726"/>
                        <a:ext cx="360362" cy="20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
          <p:cNvGraphicFramePr>
            <a:graphicFrameLocks noChangeAspect="1"/>
          </p:cNvGraphicFramePr>
          <p:nvPr>
            <p:extLst>
              <p:ext uri="{D42A27DB-BD31-4B8C-83A1-F6EECF244321}">
                <p14:modId xmlns:p14="http://schemas.microsoft.com/office/powerpoint/2010/main" val="2889620283"/>
              </p:ext>
            </p:extLst>
          </p:nvPr>
        </p:nvGraphicFramePr>
        <p:xfrm>
          <a:off x="6527801" y="3895726"/>
          <a:ext cx="360363" cy="206375"/>
        </p:xfrm>
        <a:graphic>
          <a:graphicData uri="http://schemas.openxmlformats.org/presentationml/2006/ole">
            <mc:AlternateContent xmlns:mc="http://schemas.openxmlformats.org/markup-compatibility/2006">
              <mc:Choice xmlns:v="urn:schemas-microsoft-com:vml" Requires="v">
                <p:oleObj spid="_x0000_s104847" name="Equation" r:id="rId5" imgW="177569" imgH="101468" progId="Equation.DSMT4">
                  <p:embed/>
                </p:oleObj>
              </mc:Choice>
              <mc:Fallback>
                <p:oleObj name="Equation" r:id="rId5" imgW="177569" imgH="101468" progId="Equation.DSMT4">
                  <p:embed/>
                  <p:pic>
                    <p:nvPicPr>
                      <p:cNvPr id="6670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801" y="3895726"/>
                        <a:ext cx="360363" cy="20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Rectangle 143">
            <a:hlinkClick r:id="rId6" action="ppaction://hlinkfile"/>
          </p:cNvPr>
          <p:cNvSpPr>
            <a:spLocks noChangeArrowheads="1"/>
          </p:cNvSpPr>
          <p:nvPr/>
        </p:nvSpPr>
        <p:spPr bwMode="auto">
          <a:xfrm>
            <a:off x="4167189" y="5681663"/>
            <a:ext cx="3857625" cy="461962"/>
          </a:xfrm>
          <a:prstGeom prst="rect">
            <a:avLst/>
          </a:prstGeom>
          <a:noFill/>
          <a:ln>
            <a:solidFill>
              <a:schemeClr val="tx1"/>
            </a:solidFill>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r>
              <a:rPr kumimoji="1" lang="zh-CN" altLang="en-US" sz="2400" b="0" dirty="0">
                <a:solidFill>
                  <a:srgbClr val="FF0000"/>
                </a:solidFill>
                <a:latin typeface="+mn-ea"/>
                <a:ea typeface="+mn-ea"/>
              </a:rPr>
              <a:t>完整数据见本章阅读材料</a:t>
            </a:r>
          </a:p>
        </p:txBody>
      </p:sp>
    </p:spTree>
    <p:extLst>
      <p:ext uri="{BB962C8B-B14F-4D97-AF65-F5344CB8AC3E}">
        <p14:creationId xmlns:p14="http://schemas.microsoft.com/office/powerpoint/2010/main" val="3687667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64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2" name="Rectangle 3"/>
          <p:cNvSpPr>
            <a:spLocks noChangeArrowheads="1"/>
          </p:cNvSpPr>
          <p:nvPr/>
        </p:nvSpPr>
        <p:spPr bwMode="auto">
          <a:xfrm>
            <a:off x="1900085" y="845182"/>
            <a:ext cx="865188" cy="457200"/>
          </a:xfrm>
          <a:prstGeom prst="rect">
            <a:avLst/>
          </a:prstGeom>
          <a:noFill/>
          <a:ln>
            <a:noFill/>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r>
              <a:rPr kumimoji="1" lang="zh-CN" altLang="en-US" sz="2400" b="0" dirty="0">
                <a:solidFill>
                  <a:srgbClr val="FF0000"/>
                </a:solidFill>
                <a:latin typeface="+mn-ea"/>
                <a:ea typeface="+mn-ea"/>
              </a:rPr>
              <a:t>解</a:t>
            </a:r>
            <a:r>
              <a:rPr kumimoji="1" lang="en-US" altLang="zh-CN" sz="2400" b="0" dirty="0">
                <a:solidFill>
                  <a:srgbClr val="FF0000"/>
                </a:solidFill>
                <a:latin typeface="+mn-ea"/>
                <a:ea typeface="+mn-ea"/>
              </a:rPr>
              <a:t>:</a:t>
            </a:r>
            <a:endParaRPr kumimoji="1" lang="zh-CN" altLang="en-US" sz="2400" b="0" dirty="0">
              <a:solidFill>
                <a:srgbClr val="FF0000"/>
              </a:solidFill>
              <a:latin typeface="+mn-ea"/>
              <a:ea typeface="+mn-ea"/>
            </a:endParaRPr>
          </a:p>
        </p:txBody>
      </p:sp>
      <p:sp>
        <p:nvSpPr>
          <p:cNvPr id="13" name="Rectangle 4"/>
          <p:cNvSpPr>
            <a:spLocks noChangeArrowheads="1"/>
          </p:cNvSpPr>
          <p:nvPr/>
        </p:nvSpPr>
        <p:spPr bwMode="auto">
          <a:xfrm>
            <a:off x="2640014" y="1341439"/>
            <a:ext cx="7559675" cy="396875"/>
          </a:xfrm>
          <a:prstGeom prst="rect">
            <a:avLst/>
          </a:prstGeom>
          <a:noFill/>
          <a:ln>
            <a:noFill/>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cs typeface="Times New Roman" panose="02020603050405020304" pitchFamily="18" charset="0"/>
              </a:rPr>
              <a:t>①为求出 </a:t>
            </a:r>
            <a:r>
              <a:rPr kumimoji="1" lang="en-US" altLang="zh-CN" b="0">
                <a:latin typeface="+mn-ea"/>
                <a:ea typeface="+mn-ea"/>
                <a:cs typeface="Times New Roman" panose="02020603050405020304" pitchFamily="18" charset="0"/>
              </a:rPr>
              <a:t>y </a:t>
            </a:r>
            <a:r>
              <a:rPr kumimoji="1" lang="zh-CN" altLang="en-US" b="0">
                <a:latin typeface="+mn-ea"/>
                <a:ea typeface="+mn-ea"/>
                <a:cs typeface="Times New Roman" panose="02020603050405020304" pitchFamily="18" charset="0"/>
              </a:rPr>
              <a:t>与</a:t>
            </a:r>
            <a:r>
              <a:rPr kumimoji="1" lang="en-US" altLang="zh-CN" b="0">
                <a:latin typeface="+mn-ea"/>
                <a:ea typeface="+mn-ea"/>
                <a:cs typeface="Times New Roman" panose="02020603050405020304" pitchFamily="18" charset="0"/>
              </a:rPr>
              <a:t>x</a:t>
            </a:r>
            <a:r>
              <a:rPr kumimoji="1" lang="en-US" altLang="zh-CN" sz="900" b="0">
                <a:latin typeface="+mn-ea"/>
                <a:ea typeface="+mn-ea"/>
                <a:cs typeface="Times New Roman" panose="02020603050405020304" pitchFamily="18" charset="0"/>
              </a:rPr>
              <a:t>1</a:t>
            </a:r>
            <a:r>
              <a:rPr kumimoji="1" lang="zh-CN" altLang="en-US" b="0">
                <a:latin typeface="+mn-ea"/>
                <a:ea typeface="+mn-ea"/>
                <a:cs typeface="Times New Roman" panose="02020603050405020304" pitchFamily="18" charset="0"/>
              </a:rPr>
              <a:t>，</a:t>
            </a:r>
            <a:r>
              <a:rPr kumimoji="1" lang="en-US" altLang="zh-CN" b="0">
                <a:latin typeface="+mn-ea"/>
                <a:ea typeface="+mn-ea"/>
                <a:cs typeface="Times New Roman" panose="02020603050405020304" pitchFamily="18" charset="0"/>
              </a:rPr>
              <a:t>x</a:t>
            </a:r>
            <a:r>
              <a:rPr kumimoji="1" lang="en-US" altLang="zh-CN" sz="900" b="0">
                <a:latin typeface="+mn-ea"/>
                <a:ea typeface="+mn-ea"/>
                <a:cs typeface="Times New Roman" panose="02020603050405020304" pitchFamily="18" charset="0"/>
              </a:rPr>
              <a:t>2</a:t>
            </a:r>
            <a:r>
              <a:rPr kumimoji="1" lang="zh-CN" altLang="en-US" b="0">
                <a:latin typeface="+mn-ea"/>
                <a:ea typeface="+mn-ea"/>
                <a:cs typeface="Times New Roman" panose="02020603050405020304" pitchFamily="18" charset="0"/>
              </a:rPr>
              <a:t>，</a:t>
            </a:r>
            <a:r>
              <a:rPr kumimoji="1" lang="en-US" altLang="zh-CN" b="0">
                <a:latin typeface="+mn-ea"/>
                <a:ea typeface="+mn-ea"/>
                <a:cs typeface="Times New Roman" panose="02020603050405020304" pitchFamily="18" charset="0"/>
              </a:rPr>
              <a:t>x</a:t>
            </a:r>
            <a:r>
              <a:rPr kumimoji="1" lang="en-US" altLang="zh-CN" sz="900" b="0">
                <a:latin typeface="+mn-ea"/>
                <a:ea typeface="+mn-ea"/>
                <a:cs typeface="Times New Roman" panose="02020603050405020304" pitchFamily="18" charset="0"/>
              </a:rPr>
              <a:t>3</a:t>
            </a:r>
            <a:r>
              <a:rPr kumimoji="1" lang="zh-CN" altLang="en-US" b="0">
                <a:latin typeface="+mn-ea"/>
                <a:ea typeface="+mn-ea"/>
                <a:cs typeface="Times New Roman" panose="02020603050405020304" pitchFamily="18" charset="0"/>
              </a:rPr>
              <a:t>的三元线性回归预测模型，对数据预处理</a:t>
            </a:r>
          </a:p>
        </p:txBody>
      </p:sp>
      <p:graphicFrame>
        <p:nvGraphicFramePr>
          <p:cNvPr id="14" name="Object 2"/>
          <p:cNvGraphicFramePr>
            <a:graphicFrameLocks noChangeAspect="1"/>
          </p:cNvGraphicFramePr>
          <p:nvPr>
            <p:extLst>
              <p:ext uri="{D42A27DB-BD31-4B8C-83A1-F6EECF244321}">
                <p14:modId xmlns:p14="http://schemas.microsoft.com/office/powerpoint/2010/main" val="3356248671"/>
              </p:ext>
            </p:extLst>
          </p:nvPr>
        </p:nvGraphicFramePr>
        <p:xfrm>
          <a:off x="2711451" y="1773239"/>
          <a:ext cx="7273925" cy="395287"/>
        </p:xfrm>
        <a:graphic>
          <a:graphicData uri="http://schemas.openxmlformats.org/presentationml/2006/ole">
            <mc:AlternateContent xmlns:mc="http://schemas.openxmlformats.org/markup-compatibility/2006">
              <mc:Choice xmlns:v="urn:schemas-microsoft-com:vml" Requires="v">
                <p:oleObj spid="_x0000_s106068" name="Equation" r:id="rId3" imgW="4203700" imgH="228600" progId="Equation.DSMT4">
                  <p:embed/>
                </p:oleObj>
              </mc:Choice>
              <mc:Fallback>
                <p:oleObj name="Equation" r:id="rId3" imgW="4203700" imgH="228600" progId="Equation.DSMT4">
                  <p:embed/>
                  <p:pic>
                    <p:nvPicPr>
                      <p:cNvPr id="47411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1773239"/>
                        <a:ext cx="72739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6"/>
          <p:cNvSpPr>
            <a:spLocks noChangeArrowheads="1"/>
          </p:cNvSpPr>
          <p:nvPr/>
        </p:nvSpPr>
        <p:spPr bwMode="auto">
          <a:xfrm>
            <a:off x="2640014" y="2276476"/>
            <a:ext cx="7559675" cy="396875"/>
          </a:xfrm>
          <a:prstGeom prst="rect">
            <a:avLst/>
          </a:prstGeom>
          <a:noFill/>
          <a:ln>
            <a:noFill/>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cs typeface="Times New Roman" panose="02020603050405020304" pitchFamily="18" charset="0"/>
              </a:rPr>
              <a:t>②计算各变量的总和、算术平均值、交叉乘积和等。</a:t>
            </a:r>
          </a:p>
        </p:txBody>
      </p:sp>
      <p:graphicFrame>
        <p:nvGraphicFramePr>
          <p:cNvPr id="16" name="Object 3"/>
          <p:cNvGraphicFramePr>
            <a:graphicFrameLocks noChangeAspect="1"/>
          </p:cNvGraphicFramePr>
          <p:nvPr>
            <p:extLst>
              <p:ext uri="{D42A27DB-BD31-4B8C-83A1-F6EECF244321}">
                <p14:modId xmlns:p14="http://schemas.microsoft.com/office/powerpoint/2010/main" val="4189752483"/>
              </p:ext>
            </p:extLst>
          </p:nvPr>
        </p:nvGraphicFramePr>
        <p:xfrm>
          <a:off x="2782888" y="2708275"/>
          <a:ext cx="3028950" cy="3213100"/>
        </p:xfrm>
        <a:graphic>
          <a:graphicData uri="http://schemas.openxmlformats.org/presentationml/2006/ole">
            <mc:AlternateContent xmlns:mc="http://schemas.openxmlformats.org/markup-compatibility/2006">
              <mc:Choice xmlns:v="urn:schemas-microsoft-com:vml" Requires="v">
                <p:oleObj spid="_x0000_s106069" name="Equation" r:id="rId5" imgW="2082800" imgH="2209800" progId="Equation.DSMT4">
                  <p:embed/>
                </p:oleObj>
              </mc:Choice>
              <mc:Fallback>
                <p:oleObj name="Equation" r:id="rId5" imgW="2082800" imgH="2209800" progId="Equation.DSMT4">
                  <p:embed/>
                  <p:pic>
                    <p:nvPicPr>
                      <p:cNvPr id="47412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8" y="2708275"/>
                        <a:ext cx="302895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1814256364"/>
              </p:ext>
            </p:extLst>
          </p:nvPr>
        </p:nvGraphicFramePr>
        <p:xfrm>
          <a:off x="6224589" y="2684463"/>
          <a:ext cx="3883025" cy="2760662"/>
        </p:xfrm>
        <a:graphic>
          <a:graphicData uri="http://schemas.openxmlformats.org/presentationml/2006/ole">
            <mc:AlternateContent xmlns:mc="http://schemas.openxmlformats.org/markup-compatibility/2006">
              <mc:Choice xmlns:v="urn:schemas-microsoft-com:vml" Requires="v">
                <p:oleObj spid="_x0000_s106070" name="Equation" r:id="rId7" imgW="2501900" imgH="1778000" progId="Equation.DSMT4">
                  <p:embed/>
                </p:oleObj>
              </mc:Choice>
              <mc:Fallback>
                <p:oleObj name="Equation" r:id="rId7" imgW="2501900" imgH="1778000" progId="Equation.DSMT4">
                  <p:embed/>
                  <p:pic>
                    <p:nvPicPr>
                      <p:cNvPr id="47412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4589" y="2684463"/>
                        <a:ext cx="3883025" cy="276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849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ox(in)">
                                      <p:cBhvr>
                                        <p:cTn id="25" dur="500"/>
                                        <p:tgtEl>
                                          <p:spTgt spid="16"/>
                                        </p:tgtEl>
                                      </p:cBhvr>
                                    </p:animEffect>
                                  </p:childTnLst>
                                </p:cTn>
                              </p:par>
                              <p:par>
                                <p:cTn id="26" presetID="4" presetClass="entr" presetSubtype="16"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ox(in)">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65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1" name="Rectangle 3"/>
          <p:cNvSpPr>
            <a:spLocks noChangeArrowheads="1"/>
          </p:cNvSpPr>
          <p:nvPr/>
        </p:nvSpPr>
        <p:spPr bwMode="auto">
          <a:xfrm>
            <a:off x="3094211" y="1012805"/>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cs typeface="Times New Roman" panose="02020603050405020304" pitchFamily="18" charset="0"/>
              </a:rPr>
              <a:t>由此得</a:t>
            </a:r>
          </a:p>
        </p:txBody>
      </p:sp>
      <p:graphicFrame>
        <p:nvGraphicFramePr>
          <p:cNvPr id="18" name="Object 2"/>
          <p:cNvGraphicFramePr>
            <a:graphicFrameLocks noChangeAspect="1"/>
          </p:cNvGraphicFramePr>
          <p:nvPr>
            <p:extLst>
              <p:ext uri="{D42A27DB-BD31-4B8C-83A1-F6EECF244321}">
                <p14:modId xmlns:p14="http://schemas.microsoft.com/office/powerpoint/2010/main" val="2555225154"/>
              </p:ext>
            </p:extLst>
          </p:nvPr>
        </p:nvGraphicFramePr>
        <p:xfrm>
          <a:off x="4581678" y="1012804"/>
          <a:ext cx="4113212" cy="5256212"/>
        </p:xfrm>
        <a:graphic>
          <a:graphicData uri="http://schemas.openxmlformats.org/presentationml/2006/ole">
            <mc:AlternateContent xmlns:mc="http://schemas.openxmlformats.org/markup-compatibility/2006">
              <mc:Choice xmlns:v="urn:schemas-microsoft-com:vml" Requires="v">
                <p:oleObj spid="_x0000_s106695" name="Equation" r:id="rId3" imgW="3124200" imgH="3987800" progId="Equation.DSMT4">
                  <p:embed/>
                </p:oleObj>
              </mc:Choice>
              <mc:Fallback>
                <p:oleObj name="Equation" r:id="rId3" imgW="3124200" imgH="3987800" progId="Equation.DSMT4">
                  <p:embed/>
                  <p:pic>
                    <p:nvPicPr>
                      <p:cNvPr id="47514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678" y="1012804"/>
                        <a:ext cx="4113212"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824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ox(in)">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66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Rectangle 3"/>
          <p:cNvSpPr>
            <a:spLocks noChangeArrowheads="1"/>
          </p:cNvSpPr>
          <p:nvPr/>
        </p:nvSpPr>
        <p:spPr bwMode="auto">
          <a:xfrm>
            <a:off x="2424114" y="1034138"/>
            <a:ext cx="6048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cs typeface="Times New Roman" panose="02020603050405020304" pitchFamily="18" charset="0"/>
              </a:rPr>
              <a:t>③计算系数矩阵    及       ，常数矩阵</a:t>
            </a:r>
          </a:p>
        </p:txBody>
      </p:sp>
      <p:graphicFrame>
        <p:nvGraphicFramePr>
          <p:cNvPr id="9" name="Object 2"/>
          <p:cNvGraphicFramePr>
            <a:graphicFrameLocks noChangeAspect="1"/>
          </p:cNvGraphicFramePr>
          <p:nvPr>
            <p:extLst>
              <p:ext uri="{D42A27DB-BD31-4B8C-83A1-F6EECF244321}">
                <p14:modId xmlns:p14="http://schemas.microsoft.com/office/powerpoint/2010/main" val="3710628089"/>
              </p:ext>
            </p:extLst>
          </p:nvPr>
        </p:nvGraphicFramePr>
        <p:xfrm>
          <a:off x="4295776" y="1078588"/>
          <a:ext cx="290513" cy="290513"/>
        </p:xfrm>
        <a:graphic>
          <a:graphicData uri="http://schemas.openxmlformats.org/presentationml/2006/ole">
            <mc:AlternateContent xmlns:mc="http://schemas.openxmlformats.org/markup-compatibility/2006">
              <mc:Choice xmlns:v="urn:schemas-microsoft-com:vml" Requires="v">
                <p:oleObj spid="_x0000_s108306" name="Equation" r:id="rId3" imgW="164885" imgH="164885" progId="Equation.DSMT4">
                  <p:embed/>
                </p:oleObj>
              </mc:Choice>
              <mc:Fallback>
                <p:oleObj name="Equation" r:id="rId3" imgW="164885" imgH="164885" progId="Equation.DSMT4">
                  <p:embed/>
                  <p:pic>
                    <p:nvPicPr>
                      <p:cNvPr id="47616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6" y="1078588"/>
                        <a:ext cx="29051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927050547"/>
              </p:ext>
            </p:extLst>
          </p:nvPr>
        </p:nvGraphicFramePr>
        <p:xfrm>
          <a:off x="4857750" y="1034138"/>
          <a:ext cx="446088" cy="334963"/>
        </p:xfrm>
        <a:graphic>
          <a:graphicData uri="http://schemas.openxmlformats.org/presentationml/2006/ole">
            <mc:AlternateContent xmlns:mc="http://schemas.openxmlformats.org/markup-compatibility/2006">
              <mc:Choice xmlns:v="urn:schemas-microsoft-com:vml" Requires="v">
                <p:oleObj spid="_x0000_s108307" name="Equation" r:id="rId5" imgW="253890" imgH="190417" progId="Equation.DSMT4">
                  <p:embed/>
                </p:oleObj>
              </mc:Choice>
              <mc:Fallback>
                <p:oleObj name="Equation" r:id="rId5" imgW="253890" imgH="190417" progId="Equation.DSMT4">
                  <p:embed/>
                  <p:pic>
                    <p:nvPicPr>
                      <p:cNvPr id="47616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0" y="1034138"/>
                        <a:ext cx="446088"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967989555"/>
              </p:ext>
            </p:extLst>
          </p:nvPr>
        </p:nvGraphicFramePr>
        <p:xfrm>
          <a:off x="6672980" y="1080175"/>
          <a:ext cx="268288" cy="290512"/>
        </p:xfrm>
        <a:graphic>
          <a:graphicData uri="http://schemas.openxmlformats.org/presentationml/2006/ole">
            <mc:AlternateContent xmlns:mc="http://schemas.openxmlformats.org/markup-compatibility/2006">
              <mc:Choice xmlns:v="urn:schemas-microsoft-com:vml" Requires="v">
                <p:oleObj spid="_x0000_s108308" name="Equation" r:id="rId7" imgW="152268" imgH="164957" progId="Equation.DSMT4">
                  <p:embed/>
                </p:oleObj>
              </mc:Choice>
              <mc:Fallback>
                <p:oleObj name="Equation" r:id="rId7" imgW="152268" imgH="164957" progId="Equation.DSMT4">
                  <p:embed/>
                  <p:pic>
                    <p:nvPicPr>
                      <p:cNvPr id="47616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2980" y="1080175"/>
                        <a:ext cx="26828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1458377118"/>
              </p:ext>
            </p:extLst>
          </p:nvPr>
        </p:nvGraphicFramePr>
        <p:xfrm>
          <a:off x="3062289" y="1537375"/>
          <a:ext cx="5481637" cy="4545012"/>
        </p:xfrm>
        <a:graphic>
          <a:graphicData uri="http://schemas.openxmlformats.org/presentationml/2006/ole">
            <mc:AlternateContent xmlns:mc="http://schemas.openxmlformats.org/markup-compatibility/2006">
              <mc:Choice xmlns:v="urn:schemas-microsoft-com:vml" Requires="v">
                <p:oleObj spid="_x0000_s108309" name="Equation" r:id="rId9" imgW="3581400" imgH="2971800" progId="Equation.DSMT4">
                  <p:embed/>
                </p:oleObj>
              </mc:Choice>
              <mc:Fallback>
                <p:oleObj name="Equation" r:id="rId9" imgW="3581400" imgH="2971800" progId="Equation.DSMT4">
                  <p:embed/>
                  <p:pic>
                    <p:nvPicPr>
                      <p:cNvPr id="476168"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2289" y="1537375"/>
                        <a:ext cx="5481637" cy="45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355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ox(in)">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67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3"/>
          <p:cNvSpPr>
            <a:spLocks noChangeArrowheads="1"/>
          </p:cNvSpPr>
          <p:nvPr/>
        </p:nvSpPr>
        <p:spPr bwMode="auto">
          <a:xfrm>
            <a:off x="2424114" y="1196976"/>
            <a:ext cx="6048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cs typeface="Times New Roman" panose="02020603050405020304" pitchFamily="18" charset="0"/>
              </a:rPr>
              <a:t>④ 计算回归系数和回归方程</a:t>
            </a:r>
          </a:p>
        </p:txBody>
      </p:sp>
      <p:graphicFrame>
        <p:nvGraphicFramePr>
          <p:cNvPr id="8" name="Object 2"/>
          <p:cNvGraphicFramePr>
            <a:graphicFrameLocks noChangeAspect="1"/>
          </p:cNvGraphicFramePr>
          <p:nvPr>
            <p:extLst>
              <p:ext uri="{D42A27DB-BD31-4B8C-83A1-F6EECF244321}">
                <p14:modId xmlns:p14="http://schemas.microsoft.com/office/powerpoint/2010/main" val="4126998663"/>
              </p:ext>
            </p:extLst>
          </p:nvPr>
        </p:nvGraphicFramePr>
        <p:xfrm>
          <a:off x="4151313" y="1791613"/>
          <a:ext cx="2159000" cy="1500188"/>
        </p:xfrm>
        <a:graphic>
          <a:graphicData uri="http://schemas.openxmlformats.org/presentationml/2006/ole">
            <mc:AlternateContent xmlns:mc="http://schemas.openxmlformats.org/markup-compatibility/2006">
              <mc:Choice xmlns:v="urn:schemas-microsoft-com:vml" Requires="v">
                <p:oleObj spid="_x0000_s109134" name="Equation" r:id="rId3" imgW="1497950" imgH="1040948" progId="Equation.DSMT4">
                  <p:embed/>
                </p:oleObj>
              </mc:Choice>
              <mc:Fallback>
                <p:oleObj name="Equation" r:id="rId3" imgW="1497950" imgH="1040948" progId="Equation.DSMT4">
                  <p:embed/>
                  <p:pic>
                    <p:nvPicPr>
                      <p:cNvPr id="4771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1791613"/>
                        <a:ext cx="2159000"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7"/>
          <p:cNvSpPr>
            <a:spLocks noChangeArrowheads="1"/>
          </p:cNvSpPr>
          <p:nvPr/>
        </p:nvSpPr>
        <p:spPr bwMode="auto">
          <a:xfrm>
            <a:off x="2424114" y="3484955"/>
            <a:ext cx="6048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cs typeface="Times New Roman" panose="02020603050405020304" pitchFamily="18" charset="0"/>
              </a:rPr>
              <a:t>由此可得回归方程</a:t>
            </a:r>
          </a:p>
        </p:txBody>
      </p:sp>
      <p:graphicFrame>
        <p:nvGraphicFramePr>
          <p:cNvPr id="11" name="Object 3"/>
          <p:cNvGraphicFramePr>
            <a:graphicFrameLocks noChangeAspect="1"/>
          </p:cNvGraphicFramePr>
          <p:nvPr>
            <p:extLst>
              <p:ext uri="{D42A27DB-BD31-4B8C-83A1-F6EECF244321}">
                <p14:modId xmlns:p14="http://schemas.microsoft.com/office/powerpoint/2010/main" val="760817092"/>
              </p:ext>
            </p:extLst>
          </p:nvPr>
        </p:nvGraphicFramePr>
        <p:xfrm>
          <a:off x="2640013" y="4136372"/>
          <a:ext cx="7956550" cy="400050"/>
        </p:xfrm>
        <a:graphic>
          <a:graphicData uri="http://schemas.openxmlformats.org/presentationml/2006/ole">
            <mc:AlternateContent xmlns:mc="http://schemas.openxmlformats.org/markup-compatibility/2006">
              <mc:Choice xmlns:v="urn:schemas-microsoft-com:vml" Requires="v">
                <p:oleObj spid="_x0000_s109135" name="Equation" r:id="rId5" imgW="4546600" imgH="228600" progId="Equation.DSMT4">
                  <p:embed/>
                </p:oleObj>
              </mc:Choice>
              <mc:Fallback>
                <p:oleObj name="Equation" r:id="rId5" imgW="4546600" imgH="228600" progId="Equation.DSMT4">
                  <p:embed/>
                  <p:pic>
                    <p:nvPicPr>
                      <p:cNvPr id="47719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013" y="4136372"/>
                        <a:ext cx="7956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0"/>
          <p:cNvSpPr>
            <a:spLocks noChangeArrowheads="1"/>
          </p:cNvSpPr>
          <p:nvPr/>
        </p:nvSpPr>
        <p:spPr bwMode="auto">
          <a:xfrm>
            <a:off x="2495550" y="4938104"/>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cs typeface="Times New Roman" panose="02020603050405020304" pitchFamily="18" charset="0"/>
              </a:rPr>
              <a:t>即</a:t>
            </a:r>
          </a:p>
        </p:txBody>
      </p:sp>
      <p:graphicFrame>
        <p:nvGraphicFramePr>
          <p:cNvPr id="13" name="Object 4"/>
          <p:cNvGraphicFramePr>
            <a:graphicFrameLocks noChangeAspect="1"/>
          </p:cNvGraphicFramePr>
          <p:nvPr>
            <p:extLst>
              <p:ext uri="{D42A27DB-BD31-4B8C-83A1-F6EECF244321}">
                <p14:modId xmlns:p14="http://schemas.microsoft.com/office/powerpoint/2010/main" val="956126959"/>
              </p:ext>
            </p:extLst>
          </p:nvPr>
        </p:nvGraphicFramePr>
        <p:xfrm>
          <a:off x="3000375" y="4973029"/>
          <a:ext cx="4751388" cy="396875"/>
        </p:xfrm>
        <a:graphic>
          <a:graphicData uri="http://schemas.openxmlformats.org/presentationml/2006/ole">
            <mc:AlternateContent xmlns:mc="http://schemas.openxmlformats.org/markup-compatibility/2006">
              <mc:Choice xmlns:v="urn:schemas-microsoft-com:vml" Requires="v">
                <p:oleObj spid="_x0000_s109136" name="Equation" r:id="rId7" imgW="2730500" imgH="228600" progId="Equation.DSMT4">
                  <p:embed/>
                </p:oleObj>
              </mc:Choice>
              <mc:Fallback>
                <p:oleObj name="Equation" r:id="rId7" imgW="2730500" imgH="228600" progId="Equation.DSMT4">
                  <p:embed/>
                  <p:pic>
                    <p:nvPicPr>
                      <p:cNvPr id="47719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375" y="4973029"/>
                        <a:ext cx="4751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167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多元线性回归分析预测</a:t>
            </a:r>
          </a:p>
          <a:p>
            <a:pPr marL="457200" lvl="1" indent="0">
              <a:lnSpc>
                <a:spcPct val="150000"/>
              </a:lnSpc>
              <a:buNone/>
            </a:pPr>
            <a:r>
              <a:rPr lang="zh-CN" altLang="en-US" sz="2800" dirty="0"/>
              <a:t>（</a:t>
            </a:r>
            <a:r>
              <a:rPr lang="en-US" altLang="zh-CN" sz="2800" dirty="0"/>
              <a:t>2</a:t>
            </a:r>
            <a:r>
              <a:rPr lang="zh-CN" altLang="en-US" sz="2800" dirty="0"/>
              <a:t>）显著性检验</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68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Group 5"/>
          <p:cNvGrpSpPr>
            <a:grpSpLocks/>
          </p:cNvGrpSpPr>
          <p:nvPr/>
        </p:nvGrpSpPr>
        <p:grpSpPr bwMode="auto">
          <a:xfrm>
            <a:off x="2276805" y="2357799"/>
            <a:ext cx="8153200" cy="1200150"/>
            <a:chOff x="407" y="1162"/>
            <a:chExt cx="4786" cy="756"/>
          </a:xfrm>
        </p:grpSpPr>
        <p:sp>
          <p:nvSpPr>
            <p:cNvPr id="26" name="Rectangle 6"/>
            <p:cNvSpPr>
              <a:spLocks noChangeArrowheads="1"/>
            </p:cNvSpPr>
            <p:nvPr/>
          </p:nvSpPr>
          <p:spPr bwMode="auto">
            <a:xfrm>
              <a:off x="407" y="1162"/>
              <a:ext cx="478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对于 </a:t>
              </a:r>
              <a:r>
                <a:rPr kumimoji="1" lang="en-US" altLang="zh-CN" sz="2400" b="0" dirty="0">
                  <a:latin typeface="微软雅黑" panose="020B0503020204020204" pitchFamily="34" charset="-122"/>
                  <a:ea typeface="微软雅黑" panose="020B0503020204020204" pitchFamily="34" charset="-122"/>
                </a:rPr>
                <a:t>n </a:t>
              </a:r>
              <a:r>
                <a:rPr kumimoji="1" lang="zh-CN" altLang="en-US" sz="2400" b="0" dirty="0">
                  <a:latin typeface="微软雅黑" panose="020B0503020204020204" pitchFamily="34" charset="-122"/>
                  <a:ea typeface="微软雅黑" panose="020B0503020204020204" pitchFamily="34" charset="-122"/>
                </a:rPr>
                <a:t>组给定的样本数据                                       ，总可以按最小二乘原理建立一个多元线性回归方程。为验证回归方程的有效性，还须进行统计检验。</a:t>
              </a:r>
            </a:p>
          </p:txBody>
        </p:sp>
        <p:graphicFrame>
          <p:nvGraphicFramePr>
            <p:cNvPr id="27" name="Object 7"/>
            <p:cNvGraphicFramePr>
              <a:graphicFrameLocks noChangeAspect="1"/>
            </p:cNvGraphicFramePr>
            <p:nvPr>
              <p:extLst>
                <p:ext uri="{D42A27DB-BD31-4B8C-83A1-F6EECF244321}">
                  <p14:modId xmlns:p14="http://schemas.microsoft.com/office/powerpoint/2010/main" val="876415532"/>
                </p:ext>
              </p:extLst>
            </p:nvPr>
          </p:nvGraphicFramePr>
          <p:xfrm>
            <a:off x="2800" y="1213"/>
            <a:ext cx="1945" cy="235"/>
          </p:xfrm>
          <a:graphic>
            <a:graphicData uri="http://schemas.openxmlformats.org/presentationml/2006/ole">
              <mc:AlternateContent xmlns:mc="http://schemas.openxmlformats.org/markup-compatibility/2006">
                <mc:Choice xmlns:v="urn:schemas-microsoft-com:vml" Requires="v">
                  <p:oleObj spid="_x0000_s65798" name="Equation" r:id="rId3" imgW="1866600" imgH="228600" progId="Equation.DSMT4">
                    <p:embed/>
                  </p:oleObj>
                </mc:Choice>
                <mc:Fallback>
                  <p:oleObj name="Equation" r:id="rId3" imgW="1866600" imgH="228600" progId="Equation.DSMT4">
                    <p:embed/>
                    <p:pic>
                      <p:nvPicPr>
                        <p:cNvPr id="71690" name="Object 7"/>
                        <p:cNvPicPr>
                          <a:picLocks noChangeAspect="1" noChangeArrowheads="1"/>
                        </p:cNvPicPr>
                        <p:nvPr/>
                      </p:nvPicPr>
                      <p:blipFill>
                        <a:blip r:embed="rId4"/>
                        <a:srcRect/>
                        <a:stretch>
                          <a:fillRect/>
                        </a:stretch>
                      </p:blipFill>
                      <p:spPr bwMode="auto">
                        <a:xfrm>
                          <a:off x="2800" y="1213"/>
                          <a:ext cx="194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8" name="Rectangle 8"/>
          <p:cNvSpPr>
            <a:spLocks noChangeArrowheads="1"/>
          </p:cNvSpPr>
          <p:nvPr/>
        </p:nvSpPr>
        <p:spPr bwMode="auto">
          <a:xfrm>
            <a:off x="2620811" y="3654787"/>
            <a:ext cx="7343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     同样有：</a:t>
            </a:r>
          </a:p>
        </p:txBody>
      </p:sp>
      <p:sp>
        <p:nvSpPr>
          <p:cNvPr id="29" name="Rectangle 9"/>
          <p:cNvSpPr>
            <a:spLocks noChangeArrowheads="1"/>
          </p:cNvSpPr>
          <p:nvPr/>
        </p:nvSpPr>
        <p:spPr bwMode="auto">
          <a:xfrm>
            <a:off x="4205136" y="3654787"/>
            <a:ext cx="518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dirty="0">
                <a:latin typeface="微软雅黑" panose="020B0503020204020204" pitchFamily="34" charset="-122"/>
                <a:ea typeface="微软雅黑" panose="020B0503020204020204" pitchFamily="34" charset="-122"/>
              </a:rPr>
              <a:t>TSS=ESS+RSS——</a:t>
            </a:r>
            <a:r>
              <a:rPr kumimoji="1" lang="zh-CN" altLang="en-US" sz="2400" b="0" dirty="0">
                <a:solidFill>
                  <a:srgbClr val="FF0000"/>
                </a:solidFill>
                <a:latin typeface="微软雅黑" panose="020B0503020204020204" pitchFamily="34" charset="-122"/>
                <a:ea typeface="微软雅黑" panose="020B0503020204020204" pitchFamily="34" charset="-122"/>
              </a:rPr>
              <a:t>平方和分解公式</a:t>
            </a:r>
          </a:p>
        </p:txBody>
      </p:sp>
      <p:sp>
        <p:nvSpPr>
          <p:cNvPr id="30" name="Rectangle 10"/>
          <p:cNvSpPr>
            <a:spLocks noChangeArrowheads="1"/>
          </p:cNvSpPr>
          <p:nvPr/>
        </p:nvSpPr>
        <p:spPr bwMode="auto">
          <a:xfrm>
            <a:off x="3052611" y="4158024"/>
            <a:ext cx="518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应用 </a:t>
            </a:r>
            <a:r>
              <a:rPr kumimoji="1" lang="en-US" altLang="zh-CN" sz="2400" b="0">
                <a:latin typeface="微软雅黑" panose="020B0503020204020204" pitchFamily="34" charset="-122"/>
                <a:ea typeface="微软雅黑" panose="020B0503020204020204" pitchFamily="34" charset="-122"/>
              </a:rPr>
              <a:t>F </a:t>
            </a:r>
            <a:r>
              <a:rPr kumimoji="1" lang="zh-CN" altLang="en-US" sz="2400" b="0">
                <a:latin typeface="微软雅黑" panose="020B0503020204020204" pitchFamily="34" charset="-122"/>
                <a:ea typeface="微软雅黑" panose="020B0503020204020204" pitchFamily="34" charset="-122"/>
              </a:rPr>
              <a:t>统计检验方法原理如下。</a:t>
            </a:r>
          </a:p>
        </p:txBody>
      </p:sp>
    </p:spTree>
    <p:extLst>
      <p:ext uri="{BB962C8B-B14F-4D97-AF65-F5344CB8AC3E}">
        <p14:creationId xmlns:p14="http://schemas.microsoft.com/office/powerpoint/2010/main" val="30900070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多元线性回归分析预测</a:t>
            </a:r>
          </a:p>
          <a:p>
            <a:pPr marL="457200" lvl="1" indent="0">
              <a:lnSpc>
                <a:spcPct val="150000"/>
              </a:lnSpc>
              <a:buNone/>
            </a:pPr>
            <a:r>
              <a:rPr lang="zh-CN" altLang="en-US" sz="2800" dirty="0"/>
              <a:t>（</a:t>
            </a:r>
            <a:r>
              <a:rPr lang="en-US" altLang="zh-CN" sz="2800" dirty="0"/>
              <a:t>2</a:t>
            </a:r>
            <a:r>
              <a:rPr lang="zh-CN" altLang="en-US" sz="2800" dirty="0"/>
              <a:t>）显著性检验</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69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2" name="Rectangle 5"/>
          <p:cNvSpPr>
            <a:spLocks noChangeArrowheads="1"/>
          </p:cNvSpPr>
          <p:nvPr/>
        </p:nvSpPr>
        <p:spPr bwMode="auto">
          <a:xfrm>
            <a:off x="2617852" y="2039177"/>
            <a:ext cx="7272338" cy="1015663"/>
          </a:xfrm>
          <a:prstGeom prst="rect">
            <a:avLst/>
          </a:prstGeom>
          <a:noFill/>
          <a:ln>
            <a:noFill/>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r>
              <a:rPr kumimoji="1" lang="zh-CN" altLang="en-US" b="0" dirty="0">
                <a:latin typeface="微软雅黑" panose="020B0503020204020204" pitchFamily="34" charset="-122"/>
                <a:ea typeface="微软雅黑" panose="020B0503020204020204" pitchFamily="34" charset="-122"/>
              </a:rPr>
              <a:t>在假设</a:t>
            </a:r>
            <a:r>
              <a:rPr kumimoji="1" lang="en-US" altLang="zh-CN" b="0" dirty="0">
                <a:latin typeface="微软雅黑" panose="020B0503020204020204" pitchFamily="34" charset="-122"/>
                <a:ea typeface="微软雅黑" panose="020B0503020204020204" pitchFamily="34" charset="-122"/>
              </a:rPr>
              <a:t>H</a:t>
            </a:r>
            <a:r>
              <a:rPr kumimoji="1" lang="en-US" altLang="zh-CN" sz="1400" b="0" dirty="0">
                <a:latin typeface="微软雅黑" panose="020B0503020204020204" pitchFamily="34" charset="-122"/>
                <a:ea typeface="微软雅黑" panose="020B0503020204020204" pitchFamily="34" charset="-122"/>
              </a:rPr>
              <a:t>0</a:t>
            </a: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成立时，</a:t>
            </a:r>
            <a:r>
              <a:rPr kumimoji="1" lang="en-US" altLang="zh-CN" b="0" dirty="0">
                <a:latin typeface="微软雅黑" panose="020B0503020204020204" pitchFamily="34" charset="-122"/>
                <a:ea typeface="微软雅黑" panose="020B0503020204020204" pitchFamily="34" charset="-122"/>
              </a:rPr>
              <a:t>TSS, ESS,RSS</a:t>
            </a:r>
            <a:r>
              <a:rPr kumimoji="1" lang="zh-CN" altLang="en-US" b="0" dirty="0">
                <a:latin typeface="微软雅黑" panose="020B0503020204020204" pitchFamily="34" charset="-122"/>
                <a:ea typeface="微软雅黑" panose="020B0503020204020204" pitchFamily="34" charset="-122"/>
              </a:rPr>
              <a:t>分别是自由度为 </a:t>
            </a:r>
            <a:r>
              <a:rPr kumimoji="1" lang="en-US" altLang="zh-CN" b="0" dirty="0">
                <a:latin typeface="微软雅黑" panose="020B0503020204020204" pitchFamily="34" charset="-122"/>
                <a:ea typeface="微软雅黑" panose="020B0503020204020204" pitchFamily="34" charset="-122"/>
              </a:rPr>
              <a:t>N-1, n</a:t>
            </a:r>
            <a:r>
              <a:rPr kumimoji="1" lang="zh-CN" altLang="en-US" b="0" dirty="0">
                <a:latin typeface="微软雅黑" panose="020B0503020204020204" pitchFamily="34" charset="-122"/>
                <a:ea typeface="微软雅黑" panose="020B0503020204020204" pitchFamily="34" charset="-122"/>
              </a:rPr>
              <a:t>和 </a:t>
            </a:r>
            <a:r>
              <a:rPr kumimoji="1" lang="en-US" altLang="zh-CN" b="0" dirty="0">
                <a:latin typeface="微软雅黑" panose="020B0503020204020204" pitchFamily="34" charset="-122"/>
                <a:ea typeface="微软雅黑" panose="020B0503020204020204" pitchFamily="34" charset="-122"/>
              </a:rPr>
              <a:t>N-n-1 </a:t>
            </a:r>
            <a:r>
              <a:rPr kumimoji="1" lang="zh-CN" altLang="en-US" b="0" dirty="0">
                <a:latin typeface="微软雅黑" panose="020B0503020204020204" pitchFamily="34" charset="-122"/>
                <a:ea typeface="微软雅黑" panose="020B0503020204020204" pitchFamily="34" charset="-122"/>
              </a:rPr>
              <a:t>的     变量，并且</a:t>
            </a:r>
            <a:r>
              <a:rPr kumimoji="1" lang="en-US" altLang="zh-CN" b="0" dirty="0">
                <a:latin typeface="微软雅黑" panose="020B0503020204020204" pitchFamily="34" charset="-122"/>
                <a:ea typeface="微软雅黑" panose="020B0503020204020204" pitchFamily="34" charset="-122"/>
              </a:rPr>
              <a:t>RSS</a:t>
            </a:r>
            <a:r>
              <a:rPr kumimoji="1" lang="zh-CN" altLang="en-US" b="0" dirty="0">
                <a:latin typeface="微软雅黑" panose="020B0503020204020204" pitchFamily="34" charset="-122"/>
                <a:ea typeface="微软雅黑" panose="020B0503020204020204" pitchFamily="34" charset="-122"/>
              </a:rPr>
              <a:t>与</a:t>
            </a:r>
            <a:r>
              <a:rPr kumimoji="1" lang="en-US" altLang="zh-CN" b="0" dirty="0">
                <a:latin typeface="微软雅黑" panose="020B0503020204020204" pitchFamily="34" charset="-122"/>
                <a:ea typeface="微软雅黑" panose="020B0503020204020204" pitchFamily="34" charset="-122"/>
              </a:rPr>
              <a:t>ESS</a:t>
            </a:r>
            <a:r>
              <a:rPr kumimoji="1" lang="zh-CN" altLang="en-US" b="0" dirty="0">
                <a:latin typeface="微软雅黑" panose="020B0503020204020204" pitchFamily="34" charset="-122"/>
                <a:ea typeface="微软雅黑" panose="020B0503020204020204" pitchFamily="34" charset="-122"/>
              </a:rPr>
              <a:t>相互独立，于是统计量</a:t>
            </a:r>
          </a:p>
        </p:txBody>
      </p:sp>
      <p:graphicFrame>
        <p:nvGraphicFramePr>
          <p:cNvPr id="13" name="Object 7"/>
          <p:cNvGraphicFramePr>
            <a:graphicFrameLocks noChangeAspect="1"/>
          </p:cNvGraphicFramePr>
          <p:nvPr>
            <p:extLst>
              <p:ext uri="{D42A27DB-BD31-4B8C-83A1-F6EECF244321}">
                <p14:modId xmlns:p14="http://schemas.microsoft.com/office/powerpoint/2010/main" val="3373700210"/>
              </p:ext>
            </p:extLst>
          </p:nvPr>
        </p:nvGraphicFramePr>
        <p:xfrm>
          <a:off x="4220444" y="3062724"/>
          <a:ext cx="3656013" cy="790575"/>
        </p:xfrm>
        <a:graphic>
          <a:graphicData uri="http://schemas.openxmlformats.org/presentationml/2006/ole">
            <mc:AlternateContent xmlns:mc="http://schemas.openxmlformats.org/markup-compatibility/2006">
              <mc:Choice xmlns:v="urn:schemas-microsoft-com:vml" Requires="v">
                <p:oleObj spid="_x0000_s159427" name="Equation" r:id="rId3" imgW="1993680" imgH="431640" progId="Equation.DSMT4">
                  <p:embed/>
                </p:oleObj>
              </mc:Choice>
              <mc:Fallback>
                <p:oleObj name="Equation" r:id="rId3" imgW="1993680" imgH="431640" progId="Equation.DSMT4">
                  <p:embed/>
                  <p:pic>
                    <p:nvPicPr>
                      <p:cNvPr id="72709" name="Object 7"/>
                      <p:cNvPicPr>
                        <a:picLocks noChangeAspect="1" noChangeArrowheads="1"/>
                      </p:cNvPicPr>
                      <p:nvPr/>
                    </p:nvPicPr>
                    <p:blipFill>
                      <a:blip r:embed="rId4"/>
                      <a:srcRect/>
                      <a:stretch>
                        <a:fillRect/>
                      </a:stretch>
                    </p:blipFill>
                    <p:spPr bwMode="auto">
                      <a:xfrm>
                        <a:off x="4220444" y="3062724"/>
                        <a:ext cx="3656013"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8"/>
          <p:cNvSpPr>
            <a:spLocks noChangeArrowheads="1"/>
          </p:cNvSpPr>
          <p:nvPr/>
        </p:nvSpPr>
        <p:spPr bwMode="auto">
          <a:xfrm>
            <a:off x="2689291" y="4028314"/>
            <a:ext cx="7559675" cy="400110"/>
          </a:xfrm>
          <a:prstGeom prst="rect">
            <a:avLst/>
          </a:prstGeom>
          <a:noFill/>
          <a:ln>
            <a:noFill/>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服从自由度为</a:t>
            </a:r>
            <a:r>
              <a:rPr kumimoji="1" lang="en-US" altLang="zh-CN" b="0">
                <a:latin typeface="微软雅黑" panose="020B0503020204020204" pitchFamily="34" charset="-122"/>
                <a:ea typeface="微软雅黑" panose="020B0503020204020204" pitchFamily="34" charset="-122"/>
              </a:rPr>
              <a:t>(n, N-n-1)</a:t>
            </a:r>
            <a:r>
              <a:rPr kumimoji="1" lang="zh-CN" altLang="en-US" b="0">
                <a:latin typeface="微软雅黑" panose="020B0503020204020204" pitchFamily="34" charset="-122"/>
                <a:ea typeface="微软雅黑" panose="020B0503020204020204" pitchFamily="34" charset="-122"/>
              </a:rPr>
              <a:t> 的 </a:t>
            </a:r>
            <a:r>
              <a:rPr kumimoji="1" lang="en-US" altLang="zh-CN" b="0">
                <a:latin typeface="微软雅黑" panose="020B0503020204020204" pitchFamily="34" charset="-122"/>
                <a:ea typeface="微软雅黑" panose="020B0503020204020204" pitchFamily="34" charset="-122"/>
              </a:rPr>
              <a:t>F </a:t>
            </a:r>
            <a:r>
              <a:rPr kumimoji="1" lang="zh-CN" altLang="en-US" b="0">
                <a:latin typeface="微软雅黑" panose="020B0503020204020204" pitchFamily="34" charset="-122"/>
                <a:ea typeface="微软雅黑" panose="020B0503020204020204" pitchFamily="34" charset="-122"/>
              </a:rPr>
              <a:t>分布。</a:t>
            </a:r>
          </a:p>
        </p:txBody>
      </p:sp>
      <p:graphicFrame>
        <p:nvGraphicFramePr>
          <p:cNvPr id="15" name="Object 9"/>
          <p:cNvGraphicFramePr>
            <a:graphicFrameLocks noChangeAspect="1"/>
          </p:cNvGraphicFramePr>
          <p:nvPr>
            <p:extLst>
              <p:ext uri="{D42A27DB-BD31-4B8C-83A1-F6EECF244321}">
                <p14:modId xmlns:p14="http://schemas.microsoft.com/office/powerpoint/2010/main" val="2830474620"/>
              </p:ext>
            </p:extLst>
          </p:nvPr>
        </p:nvGraphicFramePr>
        <p:xfrm>
          <a:off x="3855886" y="2037763"/>
          <a:ext cx="2398713" cy="419100"/>
        </p:xfrm>
        <a:graphic>
          <a:graphicData uri="http://schemas.openxmlformats.org/presentationml/2006/ole">
            <mc:AlternateContent xmlns:mc="http://schemas.openxmlformats.org/markup-compatibility/2006">
              <mc:Choice xmlns:v="urn:schemas-microsoft-com:vml" Requires="v">
                <p:oleObj spid="_x0000_s159428" name="Equation" r:id="rId5" imgW="1307880" imgH="228600" progId="Equation.DSMT4">
                  <p:embed/>
                </p:oleObj>
              </mc:Choice>
              <mc:Fallback>
                <p:oleObj name="Equation" r:id="rId5" imgW="1307880" imgH="228600" progId="Equation.DSMT4">
                  <p:embed/>
                  <p:pic>
                    <p:nvPicPr>
                      <p:cNvPr id="72711" name="Object 9"/>
                      <p:cNvPicPr>
                        <a:picLocks noChangeAspect="1" noChangeArrowheads="1"/>
                      </p:cNvPicPr>
                      <p:nvPr/>
                    </p:nvPicPr>
                    <p:blipFill>
                      <a:blip r:embed="rId6"/>
                      <a:srcRect/>
                      <a:stretch>
                        <a:fillRect/>
                      </a:stretch>
                    </p:blipFill>
                    <p:spPr bwMode="auto">
                      <a:xfrm>
                        <a:off x="3855886" y="2037763"/>
                        <a:ext cx="2398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
          <p:cNvGraphicFramePr>
            <a:graphicFrameLocks noChangeAspect="1"/>
          </p:cNvGraphicFramePr>
          <p:nvPr>
            <p:extLst>
              <p:ext uri="{D42A27DB-BD31-4B8C-83A1-F6EECF244321}">
                <p14:modId xmlns:p14="http://schemas.microsoft.com/office/powerpoint/2010/main" val="1158917345"/>
              </p:ext>
            </p:extLst>
          </p:nvPr>
        </p:nvGraphicFramePr>
        <p:xfrm>
          <a:off x="6008712" y="2261927"/>
          <a:ext cx="373063" cy="419100"/>
        </p:xfrm>
        <a:graphic>
          <a:graphicData uri="http://schemas.openxmlformats.org/presentationml/2006/ole">
            <mc:AlternateContent xmlns:mc="http://schemas.openxmlformats.org/markup-compatibility/2006">
              <mc:Choice xmlns:v="urn:schemas-microsoft-com:vml" Requires="v">
                <p:oleObj spid="_x0000_s159429" name="Equation" r:id="rId7" imgW="203040" imgH="228600" progId="Equation.DSMT4">
                  <p:embed/>
                </p:oleObj>
              </mc:Choice>
              <mc:Fallback>
                <p:oleObj name="Equation" r:id="rId7" imgW="203040" imgH="228600" progId="Equation.DSMT4">
                  <p:embed/>
                  <p:pic>
                    <p:nvPicPr>
                      <p:cNvPr id="72712" name="Object 10"/>
                      <p:cNvPicPr>
                        <a:picLocks noChangeAspect="1" noChangeArrowheads="1"/>
                      </p:cNvPicPr>
                      <p:nvPr/>
                    </p:nvPicPr>
                    <p:blipFill>
                      <a:blip r:embed="rId8"/>
                      <a:srcRect/>
                      <a:stretch>
                        <a:fillRect/>
                      </a:stretch>
                    </p:blipFill>
                    <p:spPr bwMode="auto">
                      <a:xfrm>
                        <a:off x="6008712" y="2261927"/>
                        <a:ext cx="37306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 name="Group 11"/>
          <p:cNvGrpSpPr>
            <a:grpSpLocks/>
          </p:cNvGrpSpPr>
          <p:nvPr/>
        </p:nvGrpSpPr>
        <p:grpSpPr bwMode="auto">
          <a:xfrm>
            <a:off x="2689291" y="4560130"/>
            <a:ext cx="7343775" cy="715963"/>
            <a:chOff x="567" y="2432"/>
            <a:chExt cx="4626" cy="451"/>
          </a:xfrm>
          <a:noFill/>
        </p:grpSpPr>
        <p:sp>
          <p:nvSpPr>
            <p:cNvPr id="18" name="Rectangle 12"/>
            <p:cNvSpPr>
              <a:spLocks noChangeArrowheads="1"/>
            </p:cNvSpPr>
            <p:nvPr/>
          </p:nvSpPr>
          <p:spPr bwMode="auto">
            <a:xfrm>
              <a:off x="567" y="2432"/>
              <a:ext cx="4626" cy="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       对于给定的显著性水平   ，以及自由度</a:t>
              </a:r>
              <a:r>
                <a:rPr kumimoji="1" lang="en-US" altLang="zh-CN" sz="1800" b="0">
                  <a:latin typeface="微软雅黑" panose="020B0503020204020204" pitchFamily="34" charset="-122"/>
                  <a:ea typeface="微软雅黑" panose="020B0503020204020204" pitchFamily="34" charset="-122"/>
                </a:rPr>
                <a:t>(n, N-n-1)</a:t>
              </a:r>
              <a:r>
                <a:rPr kumimoji="1" lang="zh-CN" altLang="en-US" sz="1800">
                  <a:latin typeface="微软雅黑" panose="020B0503020204020204" pitchFamily="34" charset="-122"/>
                  <a:ea typeface="微软雅黑" panose="020B0503020204020204" pitchFamily="34" charset="-122"/>
                </a:rPr>
                <a:t> </a:t>
              </a:r>
              <a:r>
                <a:rPr kumimoji="1" lang="zh-CN" altLang="en-US" b="0">
                  <a:latin typeface="微软雅黑" panose="020B0503020204020204" pitchFamily="34" charset="-122"/>
                  <a:ea typeface="微软雅黑" panose="020B0503020204020204" pitchFamily="34" charset="-122"/>
                </a:rPr>
                <a:t>，查 </a:t>
              </a:r>
              <a:r>
                <a:rPr kumimoji="1" lang="en-US" altLang="zh-CN" b="0">
                  <a:latin typeface="微软雅黑" panose="020B0503020204020204" pitchFamily="34" charset="-122"/>
                  <a:ea typeface="微软雅黑" panose="020B0503020204020204" pitchFamily="34" charset="-122"/>
                </a:rPr>
                <a:t>F </a:t>
              </a:r>
              <a:r>
                <a:rPr kumimoji="1" lang="zh-CN" altLang="en-US" b="0">
                  <a:latin typeface="微软雅黑" panose="020B0503020204020204" pitchFamily="34" charset="-122"/>
                  <a:ea typeface="微软雅黑" panose="020B0503020204020204" pitchFamily="34" charset="-122"/>
                </a:rPr>
                <a:t>分布表，得到相应的临界值     ，从而对</a:t>
              </a:r>
              <a:r>
                <a:rPr kumimoji="1" lang="en-US" altLang="zh-CN" b="0">
                  <a:latin typeface="微软雅黑" panose="020B0503020204020204" pitchFamily="34" charset="-122"/>
                  <a:ea typeface="微软雅黑" panose="020B0503020204020204" pitchFamily="34" charset="-122"/>
                </a:rPr>
                <a:t>H</a:t>
              </a:r>
              <a:r>
                <a:rPr kumimoji="1" lang="en-US" altLang="zh-CN" sz="1400" b="0">
                  <a:latin typeface="微软雅黑" panose="020B0503020204020204" pitchFamily="34" charset="-122"/>
                  <a:ea typeface="微软雅黑" panose="020B0503020204020204" pitchFamily="34" charset="-122"/>
                </a:rPr>
                <a:t>0</a:t>
              </a:r>
              <a:r>
                <a:rPr kumimoji="1" lang="zh-CN" altLang="en-US" b="0">
                  <a:latin typeface="微软雅黑" panose="020B0503020204020204" pitchFamily="34" charset="-122"/>
                  <a:ea typeface="微软雅黑" panose="020B0503020204020204" pitchFamily="34" charset="-122"/>
                </a:rPr>
                <a:t>进行假设检验，即：</a:t>
              </a:r>
            </a:p>
          </p:txBody>
        </p:sp>
        <p:graphicFrame>
          <p:nvGraphicFramePr>
            <p:cNvPr id="19" name="Object 13"/>
            <p:cNvGraphicFramePr>
              <a:graphicFrameLocks noChangeAspect="1"/>
            </p:cNvGraphicFramePr>
            <p:nvPr>
              <p:extLst>
                <p:ext uri="{D42A27DB-BD31-4B8C-83A1-F6EECF244321}">
                  <p14:modId xmlns:p14="http://schemas.microsoft.com/office/powerpoint/2010/main" val="1675360028"/>
                </p:ext>
              </p:extLst>
            </p:nvPr>
          </p:nvGraphicFramePr>
          <p:xfrm>
            <a:off x="2529" y="2497"/>
            <a:ext cx="176" cy="162"/>
          </p:xfrm>
          <a:graphic>
            <a:graphicData uri="http://schemas.openxmlformats.org/presentationml/2006/ole">
              <mc:AlternateContent xmlns:mc="http://schemas.openxmlformats.org/markup-compatibility/2006">
                <mc:Choice xmlns:v="urn:schemas-microsoft-com:vml" Requires="v">
                  <p:oleObj spid="_x0000_s159430" name="Equation" r:id="rId9" imgW="152280" imgH="139680" progId="Equation.DSMT4">
                    <p:embed/>
                  </p:oleObj>
                </mc:Choice>
                <mc:Fallback>
                  <p:oleObj name="Equation" r:id="rId9" imgW="152280" imgH="139680" progId="Equation.DSMT4">
                    <p:embed/>
                    <p:pic>
                      <p:nvPicPr>
                        <p:cNvPr id="72719" name="Object 13"/>
                        <p:cNvPicPr>
                          <a:picLocks noChangeAspect="1" noChangeArrowheads="1"/>
                        </p:cNvPicPr>
                        <p:nvPr/>
                      </p:nvPicPr>
                      <p:blipFill>
                        <a:blip r:embed="rId10"/>
                        <a:srcRect/>
                        <a:stretch>
                          <a:fillRect/>
                        </a:stretch>
                      </p:blipFill>
                      <p:spPr bwMode="auto">
                        <a:xfrm>
                          <a:off x="2529" y="2497"/>
                          <a:ext cx="176"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4"/>
            <p:cNvGraphicFramePr>
              <a:graphicFrameLocks noChangeAspect="1"/>
            </p:cNvGraphicFramePr>
            <p:nvPr>
              <p:extLst>
                <p:ext uri="{D42A27DB-BD31-4B8C-83A1-F6EECF244321}">
                  <p14:modId xmlns:p14="http://schemas.microsoft.com/office/powerpoint/2010/main" val="2662398116"/>
                </p:ext>
              </p:extLst>
            </p:nvPr>
          </p:nvGraphicFramePr>
          <p:xfrm>
            <a:off x="2425" y="2618"/>
            <a:ext cx="220" cy="265"/>
          </p:xfrm>
          <a:graphic>
            <a:graphicData uri="http://schemas.openxmlformats.org/presentationml/2006/ole">
              <mc:AlternateContent xmlns:mc="http://schemas.openxmlformats.org/markup-compatibility/2006">
                <mc:Choice xmlns:v="urn:schemas-microsoft-com:vml" Requires="v">
                  <p:oleObj spid="_x0000_s159431" name="Equation" r:id="rId11" imgW="190440" imgH="228600" progId="Equation.DSMT4">
                    <p:embed/>
                  </p:oleObj>
                </mc:Choice>
                <mc:Fallback>
                  <p:oleObj name="Equation" r:id="rId11" imgW="190440" imgH="228600" progId="Equation.DSMT4">
                    <p:embed/>
                    <p:pic>
                      <p:nvPicPr>
                        <p:cNvPr id="72720" name="Object 14"/>
                        <p:cNvPicPr>
                          <a:picLocks noChangeAspect="1" noChangeArrowheads="1"/>
                        </p:cNvPicPr>
                        <p:nvPr/>
                      </p:nvPicPr>
                      <p:blipFill>
                        <a:blip r:embed="rId12"/>
                        <a:srcRect/>
                        <a:stretch>
                          <a:fillRect/>
                        </a:stretch>
                      </p:blipFill>
                      <p:spPr bwMode="auto">
                        <a:xfrm>
                          <a:off x="2425" y="2618"/>
                          <a:ext cx="220"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 name="Group 15"/>
          <p:cNvGrpSpPr>
            <a:grpSpLocks/>
          </p:cNvGrpSpPr>
          <p:nvPr/>
        </p:nvGrpSpPr>
        <p:grpSpPr bwMode="auto">
          <a:xfrm>
            <a:off x="2833752" y="5445496"/>
            <a:ext cx="7200900" cy="709612"/>
            <a:chOff x="521" y="3375"/>
            <a:chExt cx="4536" cy="447"/>
          </a:xfrm>
          <a:noFill/>
        </p:grpSpPr>
        <p:sp>
          <p:nvSpPr>
            <p:cNvPr id="22" name="Rectangle 16"/>
            <p:cNvSpPr>
              <a:spLocks noChangeArrowheads="1"/>
            </p:cNvSpPr>
            <p:nvPr/>
          </p:nvSpPr>
          <p:spPr bwMode="auto">
            <a:xfrm>
              <a:off x="521" y="3375"/>
              <a:ext cx="4536" cy="407"/>
            </a:xfrm>
            <a:prstGeom prst="rect">
              <a:avLst/>
            </a:prstGeom>
            <a:grpFill/>
            <a:ln w="9525">
              <a:solidFill>
                <a:srgbClr val="003300"/>
              </a:solidFill>
              <a:miter lim="800000"/>
              <a:headEnd/>
              <a:tailEnd/>
            </a:ln>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1800" b="0" dirty="0">
                  <a:latin typeface="微软雅黑" panose="020B0503020204020204" pitchFamily="34" charset="-122"/>
                  <a:ea typeface="微软雅黑" panose="020B0503020204020204" pitchFamily="34" charset="-122"/>
                </a:rPr>
                <a:t>       当              时，否定原假设，认为 </a:t>
              </a:r>
              <a:r>
                <a:rPr kumimoji="1" lang="en-US" altLang="zh-CN" sz="1800" b="0" dirty="0">
                  <a:latin typeface="微软雅黑" panose="020B0503020204020204" pitchFamily="34" charset="-122"/>
                  <a:ea typeface="微软雅黑" panose="020B0503020204020204" pitchFamily="34" charset="-122"/>
                </a:rPr>
                <a:t>x </a:t>
              </a:r>
              <a:r>
                <a:rPr kumimoji="1" lang="zh-CN" altLang="en-US" sz="1800" b="0" dirty="0">
                  <a:latin typeface="微软雅黑" panose="020B0503020204020204" pitchFamily="34" charset="-122"/>
                  <a:ea typeface="微软雅黑" panose="020B0503020204020204" pitchFamily="34" charset="-122"/>
                </a:rPr>
                <a:t>与 </a:t>
              </a:r>
              <a:r>
                <a:rPr kumimoji="1" lang="en-US" altLang="zh-CN" sz="1800" b="0" dirty="0">
                  <a:latin typeface="微软雅黑" panose="020B0503020204020204" pitchFamily="34" charset="-122"/>
                  <a:ea typeface="微软雅黑" panose="020B0503020204020204" pitchFamily="34" charset="-122"/>
                </a:rPr>
                <a:t>y </a:t>
              </a:r>
              <a:r>
                <a:rPr kumimoji="1" lang="zh-CN" altLang="en-US" sz="1800" b="0" dirty="0">
                  <a:latin typeface="微软雅黑" panose="020B0503020204020204" pitchFamily="34" charset="-122"/>
                  <a:ea typeface="微软雅黑" panose="020B0503020204020204" pitchFamily="34" charset="-122"/>
                </a:rPr>
                <a:t>存在线性关系；</a:t>
              </a:r>
            </a:p>
            <a:p>
              <a:pPr algn="l"/>
              <a:r>
                <a:rPr kumimoji="1" lang="zh-CN" altLang="en-US" sz="1800" b="0" dirty="0">
                  <a:latin typeface="微软雅黑" panose="020B0503020204020204" pitchFamily="34" charset="-122"/>
                  <a:ea typeface="微软雅黑" panose="020B0503020204020204" pitchFamily="34" charset="-122"/>
                </a:rPr>
                <a:t>       当              时，接收原假设，认为 </a:t>
              </a:r>
              <a:r>
                <a:rPr kumimoji="1" lang="en-US" altLang="zh-CN" sz="1800" b="0" dirty="0">
                  <a:latin typeface="微软雅黑" panose="020B0503020204020204" pitchFamily="34" charset="-122"/>
                  <a:ea typeface="微软雅黑" panose="020B0503020204020204" pitchFamily="34" charset="-122"/>
                </a:rPr>
                <a:t>x </a:t>
              </a:r>
              <a:r>
                <a:rPr kumimoji="1" lang="zh-CN" altLang="en-US" sz="1800" b="0" dirty="0">
                  <a:latin typeface="微软雅黑" panose="020B0503020204020204" pitchFamily="34" charset="-122"/>
                  <a:ea typeface="微软雅黑" panose="020B0503020204020204" pitchFamily="34" charset="-122"/>
                </a:rPr>
                <a:t>与 </a:t>
              </a:r>
              <a:r>
                <a:rPr kumimoji="1" lang="en-US" altLang="zh-CN" sz="1800" b="0" dirty="0">
                  <a:latin typeface="微软雅黑" panose="020B0503020204020204" pitchFamily="34" charset="-122"/>
                  <a:ea typeface="微软雅黑" panose="020B0503020204020204" pitchFamily="34" charset="-122"/>
                </a:rPr>
                <a:t>y </a:t>
              </a:r>
              <a:r>
                <a:rPr kumimoji="1" lang="zh-CN" altLang="en-US" sz="1800" b="0" dirty="0">
                  <a:latin typeface="微软雅黑" panose="020B0503020204020204" pitchFamily="34" charset="-122"/>
                  <a:ea typeface="微软雅黑" panose="020B0503020204020204" pitchFamily="34" charset="-122"/>
                </a:rPr>
                <a:t>不存在线性关系。</a:t>
              </a:r>
            </a:p>
          </p:txBody>
        </p:sp>
        <p:graphicFrame>
          <p:nvGraphicFramePr>
            <p:cNvPr id="23" name="Object 17"/>
            <p:cNvGraphicFramePr>
              <a:graphicFrameLocks noChangeAspect="1"/>
            </p:cNvGraphicFramePr>
            <p:nvPr>
              <p:extLst>
                <p:ext uri="{D42A27DB-BD31-4B8C-83A1-F6EECF244321}">
                  <p14:modId xmlns:p14="http://schemas.microsoft.com/office/powerpoint/2010/main" val="4061508487"/>
                </p:ext>
              </p:extLst>
            </p:nvPr>
          </p:nvGraphicFramePr>
          <p:xfrm>
            <a:off x="1020" y="3392"/>
            <a:ext cx="528" cy="265"/>
          </p:xfrm>
          <a:graphic>
            <a:graphicData uri="http://schemas.openxmlformats.org/presentationml/2006/ole">
              <mc:AlternateContent xmlns:mc="http://schemas.openxmlformats.org/markup-compatibility/2006">
                <mc:Choice xmlns:v="urn:schemas-microsoft-com:vml" Requires="v">
                  <p:oleObj spid="_x0000_s159432" name="Equation" r:id="rId13" imgW="457200" imgH="228600" progId="Equation.DSMT4">
                    <p:embed/>
                  </p:oleObj>
                </mc:Choice>
                <mc:Fallback>
                  <p:oleObj name="Equation" r:id="rId13" imgW="457200" imgH="228600" progId="Equation.DSMT4">
                    <p:embed/>
                    <p:pic>
                      <p:nvPicPr>
                        <p:cNvPr id="72716" name="Object 17"/>
                        <p:cNvPicPr>
                          <a:picLocks noChangeAspect="1" noChangeArrowheads="1"/>
                        </p:cNvPicPr>
                        <p:nvPr/>
                      </p:nvPicPr>
                      <p:blipFill>
                        <a:blip r:embed="rId14"/>
                        <a:srcRect/>
                        <a:stretch>
                          <a:fillRect/>
                        </a:stretch>
                      </p:blipFill>
                      <p:spPr bwMode="auto">
                        <a:xfrm>
                          <a:off x="1020" y="3392"/>
                          <a:ext cx="52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8"/>
            <p:cNvGraphicFramePr>
              <a:graphicFrameLocks noChangeAspect="1"/>
            </p:cNvGraphicFramePr>
            <p:nvPr>
              <p:extLst>
                <p:ext uri="{D42A27DB-BD31-4B8C-83A1-F6EECF244321}">
                  <p14:modId xmlns:p14="http://schemas.microsoft.com/office/powerpoint/2010/main" val="1241480420"/>
                </p:ext>
              </p:extLst>
            </p:nvPr>
          </p:nvGraphicFramePr>
          <p:xfrm>
            <a:off x="1020" y="3557"/>
            <a:ext cx="528" cy="265"/>
          </p:xfrm>
          <a:graphic>
            <a:graphicData uri="http://schemas.openxmlformats.org/presentationml/2006/ole">
              <mc:AlternateContent xmlns:mc="http://schemas.openxmlformats.org/markup-compatibility/2006">
                <mc:Choice xmlns:v="urn:schemas-microsoft-com:vml" Requires="v">
                  <p:oleObj spid="_x0000_s159433" name="Equation" r:id="rId15" imgW="457200" imgH="228600" progId="Equation.DSMT4">
                    <p:embed/>
                  </p:oleObj>
                </mc:Choice>
                <mc:Fallback>
                  <p:oleObj name="Equation" r:id="rId15" imgW="457200" imgH="228600" progId="Equation.DSMT4">
                    <p:embed/>
                    <p:pic>
                      <p:nvPicPr>
                        <p:cNvPr id="72717" name="Object 18"/>
                        <p:cNvPicPr>
                          <a:picLocks noChangeAspect="1" noChangeArrowheads="1"/>
                        </p:cNvPicPr>
                        <p:nvPr/>
                      </p:nvPicPr>
                      <p:blipFill>
                        <a:blip r:embed="rId16"/>
                        <a:srcRect/>
                        <a:stretch>
                          <a:fillRect/>
                        </a:stretch>
                      </p:blipFill>
                      <p:spPr bwMode="auto">
                        <a:xfrm>
                          <a:off x="1020" y="3557"/>
                          <a:ext cx="52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9496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ox(i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3200" dirty="0"/>
          </a:p>
          <a:p>
            <a:pPr marL="457200" lvl="1" indent="0">
              <a:lnSpc>
                <a:spcPct val="150000"/>
              </a:lnSpc>
              <a:buNone/>
            </a:pPr>
            <a:endParaRPr lang="en-US" altLang="zh-CN" sz="2800" dirty="0"/>
          </a:p>
          <a:p>
            <a:pPr marL="457200" lvl="1" indent="0">
              <a:lnSpc>
                <a:spcPct val="150000"/>
              </a:lnSpc>
              <a:buNone/>
            </a:pPr>
            <a:r>
              <a:rPr lang="zh-CN" altLang="en-US" sz="2800" dirty="0"/>
              <a:t>（</a:t>
            </a:r>
            <a:r>
              <a:rPr lang="en-US" altLang="zh-CN" sz="2800" dirty="0"/>
              <a:t>1</a:t>
            </a:r>
            <a:r>
              <a:rPr lang="zh-CN" altLang="en-US" sz="2800" dirty="0"/>
              <a:t>）数学形式</a:t>
            </a:r>
          </a:p>
        </p:txBody>
      </p:sp>
      <p:sp>
        <p:nvSpPr>
          <p:cNvPr id="6" name="灯片编号占位符 5"/>
          <p:cNvSpPr>
            <a:spLocks noGrp="1"/>
          </p:cNvSpPr>
          <p:nvPr>
            <p:ph type="sldNum" sz="quarter" idx="12"/>
          </p:nvPr>
        </p:nvSpPr>
        <p:spPr/>
        <p:txBody>
          <a:bodyPr/>
          <a:lstStyle/>
          <a:p>
            <a:fld id="{992410F8-5038-4D67-BFCB-CC041677B2F5}" type="slidenum">
              <a:rPr lang="zh-CN" altLang="en-US" smtClean="0"/>
              <a:t>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9" name="Group 7"/>
          <p:cNvGrpSpPr>
            <a:grpSpLocks/>
          </p:cNvGrpSpPr>
          <p:nvPr/>
        </p:nvGrpSpPr>
        <p:grpSpPr bwMode="auto">
          <a:xfrm>
            <a:off x="2843322" y="1735018"/>
            <a:ext cx="4281390" cy="518799"/>
            <a:chOff x="612" y="832"/>
            <a:chExt cx="2872" cy="428"/>
          </a:xfrm>
        </p:grpSpPr>
        <p:graphicFrame>
          <p:nvGraphicFramePr>
            <p:cNvPr id="11" name="Object 8"/>
            <p:cNvGraphicFramePr>
              <a:graphicFrameLocks/>
            </p:cNvGraphicFramePr>
            <p:nvPr>
              <p:extLst>
                <p:ext uri="{D42A27DB-BD31-4B8C-83A1-F6EECF244321}">
                  <p14:modId xmlns:p14="http://schemas.microsoft.com/office/powerpoint/2010/main" val="3118976802"/>
                </p:ext>
              </p:extLst>
            </p:nvPr>
          </p:nvGraphicFramePr>
          <p:xfrm>
            <a:off x="2824" y="881"/>
            <a:ext cx="660" cy="379"/>
          </p:xfrm>
          <a:graphic>
            <a:graphicData uri="http://schemas.openxmlformats.org/presentationml/2006/ole">
              <mc:AlternateContent xmlns:mc="http://schemas.openxmlformats.org/markup-compatibility/2006">
                <mc:Choice xmlns:v="urn:schemas-microsoft-com:vml" Requires="v">
                  <p:oleObj spid="_x0000_s38767" name="Equation" r:id="rId3" imgW="507960" imgH="203040" progId="Equation.DSMT4">
                    <p:embed/>
                  </p:oleObj>
                </mc:Choice>
                <mc:Fallback>
                  <p:oleObj name="Equation" r:id="rId3" imgW="507960" imgH="203040" progId="Equation.DSMT4">
                    <p:embed/>
                    <p:pic>
                      <p:nvPicPr>
                        <p:cNvPr id="9222" name="Object 8"/>
                        <p:cNvPicPr>
                          <a:picLocks noChangeArrowheads="1"/>
                        </p:cNvPicPr>
                        <p:nvPr/>
                      </p:nvPicPr>
                      <p:blipFill>
                        <a:blip r:embed="rId4"/>
                        <a:srcRect/>
                        <a:stretch>
                          <a:fillRect/>
                        </a:stretch>
                      </p:blipFill>
                      <p:spPr bwMode="black">
                        <a:xfrm>
                          <a:off x="2824" y="881"/>
                          <a:ext cx="660" cy="379"/>
                        </a:xfrm>
                        <a:prstGeom prst="rect">
                          <a:avLst/>
                        </a:prstGeom>
                        <a:noFill/>
                        <a:ln>
                          <a:noFill/>
                        </a:ln>
                        <a:effectLst/>
                      </p:spPr>
                    </p:pic>
                  </p:oleObj>
                </mc:Fallback>
              </mc:AlternateContent>
            </a:graphicData>
          </a:graphic>
        </p:graphicFrame>
        <p:sp>
          <p:nvSpPr>
            <p:cNvPr id="12" name="Rectangle 9"/>
            <p:cNvSpPr>
              <a:spLocks noChangeArrowheads="1"/>
            </p:cNvSpPr>
            <p:nvPr/>
          </p:nvSpPr>
          <p:spPr bwMode="black">
            <a:xfrm>
              <a:off x="612" y="832"/>
              <a:ext cx="2270"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spcBef>
                  <a:spcPct val="50000"/>
                </a:spcBef>
              </a:pPr>
              <a:r>
                <a:rPr kumimoji="1" lang="zh-CN" altLang="en-US" sz="2800" b="0" dirty="0">
                  <a:latin typeface="微软雅黑" panose="020B0503020204020204" pitchFamily="34" charset="-122"/>
                  <a:ea typeface="微软雅黑" panose="020B0503020204020204" pitchFamily="34" charset="-122"/>
                </a:rPr>
                <a:t>采用多项式函数逼近</a:t>
              </a:r>
            </a:p>
          </p:txBody>
        </p:sp>
      </p:grpSp>
      <p:grpSp>
        <p:nvGrpSpPr>
          <p:cNvPr id="14" name="Group 3"/>
          <p:cNvGrpSpPr>
            <a:grpSpLocks/>
          </p:cNvGrpSpPr>
          <p:nvPr/>
        </p:nvGrpSpPr>
        <p:grpSpPr bwMode="auto">
          <a:xfrm>
            <a:off x="2095599" y="2813344"/>
            <a:ext cx="7958922" cy="3355853"/>
            <a:chOff x="-382" y="927"/>
            <a:chExt cx="5745" cy="2363"/>
          </a:xfrm>
          <a:noFill/>
        </p:grpSpPr>
        <p:graphicFrame>
          <p:nvGraphicFramePr>
            <p:cNvPr id="16" name="Object 4"/>
            <p:cNvGraphicFramePr>
              <a:graphicFrameLocks/>
            </p:cNvGraphicFramePr>
            <p:nvPr>
              <p:extLst>
                <p:ext uri="{D42A27DB-BD31-4B8C-83A1-F6EECF244321}">
                  <p14:modId xmlns:p14="http://schemas.microsoft.com/office/powerpoint/2010/main" val="40106551"/>
                </p:ext>
              </p:extLst>
            </p:nvPr>
          </p:nvGraphicFramePr>
          <p:xfrm>
            <a:off x="-382" y="927"/>
            <a:ext cx="4968" cy="1797"/>
          </p:xfrm>
          <a:graphic>
            <a:graphicData uri="http://schemas.openxmlformats.org/presentationml/2006/ole">
              <mc:AlternateContent xmlns:mc="http://schemas.openxmlformats.org/markup-compatibility/2006">
                <mc:Choice xmlns:v="urn:schemas-microsoft-com:vml" Requires="v">
                  <p:oleObj spid="_x0000_s38768" name="Equation" r:id="rId5" imgW="2514600" imgH="965160" progId="Equation.DSMT4">
                    <p:embed/>
                  </p:oleObj>
                </mc:Choice>
                <mc:Fallback>
                  <p:oleObj name="Equation" r:id="rId5" imgW="2514600" imgH="965160" progId="Equation.DSMT4">
                    <p:embed/>
                    <p:pic>
                      <p:nvPicPr>
                        <p:cNvPr id="9226" name="Object 4"/>
                        <p:cNvPicPr>
                          <a:picLocks noChangeArrowheads="1"/>
                        </p:cNvPicPr>
                        <p:nvPr/>
                      </p:nvPicPr>
                      <p:blipFill>
                        <a:blip r:embed="rId6"/>
                        <a:srcRect/>
                        <a:stretch>
                          <a:fillRect/>
                        </a:stretch>
                      </p:blipFill>
                      <p:spPr bwMode="black">
                        <a:xfrm>
                          <a:off x="-382" y="927"/>
                          <a:ext cx="4968" cy="17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5"/>
            <p:cNvGraphicFramePr>
              <a:graphicFrameLocks/>
            </p:cNvGraphicFramePr>
            <p:nvPr>
              <p:extLst>
                <p:ext uri="{D42A27DB-BD31-4B8C-83A1-F6EECF244321}">
                  <p14:modId xmlns:p14="http://schemas.microsoft.com/office/powerpoint/2010/main" val="535937909"/>
                </p:ext>
              </p:extLst>
            </p:nvPr>
          </p:nvGraphicFramePr>
          <p:xfrm>
            <a:off x="-8" y="2748"/>
            <a:ext cx="5371" cy="542"/>
          </p:xfrm>
          <a:graphic>
            <a:graphicData uri="http://schemas.openxmlformats.org/presentationml/2006/ole">
              <mc:AlternateContent xmlns:mc="http://schemas.openxmlformats.org/markup-compatibility/2006">
                <mc:Choice xmlns:v="urn:schemas-microsoft-com:vml" Requires="v">
                  <p:oleObj spid="_x0000_s38769" name="Equation" r:id="rId7" imgW="3162240" imgH="279360" progId="Equation.DSMT4">
                    <p:embed/>
                  </p:oleObj>
                </mc:Choice>
                <mc:Fallback>
                  <p:oleObj name="Equation" r:id="rId7" imgW="3162240" imgH="279360" progId="Equation.DSMT4">
                    <p:embed/>
                    <p:pic>
                      <p:nvPicPr>
                        <p:cNvPr id="9227" name="Object 5"/>
                        <p:cNvPicPr>
                          <a:picLocks noChangeArrowheads="1"/>
                        </p:cNvPicPr>
                        <p:nvPr/>
                      </p:nvPicPr>
                      <p:blipFill>
                        <a:blip r:embed="rId8"/>
                        <a:srcRect/>
                        <a:stretch>
                          <a:fillRect/>
                        </a:stretch>
                      </p:blipFill>
                      <p:spPr bwMode="black">
                        <a:xfrm>
                          <a:off x="-8" y="2748"/>
                          <a:ext cx="5371" cy="542"/>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4912126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70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4" name="Rectangle 4"/>
          <p:cNvSpPr>
            <a:spLocks noChangeArrowheads="1"/>
          </p:cNvSpPr>
          <p:nvPr/>
        </p:nvSpPr>
        <p:spPr bwMode="auto">
          <a:xfrm>
            <a:off x="2566989" y="1196975"/>
            <a:ext cx="28082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cs typeface="Times New Roman" panose="02020603050405020304" pitchFamily="18" charset="0"/>
              </a:rPr>
              <a:t>对前面例题，可以计算</a:t>
            </a:r>
          </a:p>
        </p:txBody>
      </p:sp>
      <p:graphicFrame>
        <p:nvGraphicFramePr>
          <p:cNvPr id="15" name="Object 2"/>
          <p:cNvGraphicFramePr>
            <a:graphicFrameLocks noChangeAspect="1"/>
          </p:cNvGraphicFramePr>
          <p:nvPr>
            <p:extLst>
              <p:ext uri="{D42A27DB-BD31-4B8C-83A1-F6EECF244321}">
                <p14:modId xmlns:p14="http://schemas.microsoft.com/office/powerpoint/2010/main" val="2635811935"/>
              </p:ext>
            </p:extLst>
          </p:nvPr>
        </p:nvGraphicFramePr>
        <p:xfrm>
          <a:off x="3141663" y="1773238"/>
          <a:ext cx="2774950" cy="2068512"/>
        </p:xfrm>
        <a:graphic>
          <a:graphicData uri="http://schemas.openxmlformats.org/presentationml/2006/ole">
            <mc:AlternateContent xmlns:mc="http://schemas.openxmlformats.org/markup-compatibility/2006">
              <mc:Choice xmlns:v="urn:schemas-microsoft-com:vml" Requires="v">
                <p:oleObj spid="_x0000_s186711" name="Equation" r:id="rId3" imgW="1765300" imgH="1320800" progId="Equation.DSMT4">
                  <p:embed/>
                </p:oleObj>
              </mc:Choice>
              <mc:Fallback>
                <p:oleObj name="Equation" r:id="rId3" imgW="1765300" imgH="1320800" progId="Equation.DSMT4">
                  <p:embed/>
                  <p:pic>
                    <p:nvPicPr>
                      <p:cNvPr id="4802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1663" y="1773238"/>
                        <a:ext cx="277495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7"/>
          <p:cNvSpPr>
            <a:spLocks noChangeArrowheads="1"/>
          </p:cNvSpPr>
          <p:nvPr/>
        </p:nvSpPr>
        <p:spPr bwMode="auto">
          <a:xfrm>
            <a:off x="2638426" y="4641850"/>
            <a:ext cx="63357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cs typeface="Times New Roman" panose="02020603050405020304" pitchFamily="18" charset="0"/>
              </a:rPr>
              <a:t>若给定              ，查 </a:t>
            </a:r>
            <a:r>
              <a:rPr kumimoji="1" lang="en-US" altLang="zh-CN" b="0" dirty="0">
                <a:latin typeface="+mn-ea"/>
                <a:ea typeface="+mn-ea"/>
                <a:cs typeface="Times New Roman" panose="02020603050405020304" pitchFamily="18" charset="0"/>
              </a:rPr>
              <a:t>F </a:t>
            </a:r>
            <a:r>
              <a:rPr kumimoji="1" lang="zh-CN" altLang="en-US" b="0" dirty="0">
                <a:latin typeface="+mn-ea"/>
                <a:ea typeface="+mn-ea"/>
                <a:cs typeface="Times New Roman" panose="02020603050405020304" pitchFamily="18" charset="0"/>
              </a:rPr>
              <a:t>分布表                         ，因此</a:t>
            </a:r>
          </a:p>
        </p:txBody>
      </p:sp>
      <p:graphicFrame>
        <p:nvGraphicFramePr>
          <p:cNvPr id="17" name="Object 3"/>
          <p:cNvGraphicFramePr>
            <a:graphicFrameLocks noChangeAspect="1"/>
          </p:cNvGraphicFramePr>
          <p:nvPr>
            <p:extLst>
              <p:ext uri="{D42A27DB-BD31-4B8C-83A1-F6EECF244321}">
                <p14:modId xmlns:p14="http://schemas.microsoft.com/office/powerpoint/2010/main" val="2622984678"/>
              </p:ext>
            </p:extLst>
          </p:nvPr>
        </p:nvGraphicFramePr>
        <p:xfrm>
          <a:off x="3573464" y="4689824"/>
          <a:ext cx="936625" cy="301625"/>
        </p:xfrm>
        <a:graphic>
          <a:graphicData uri="http://schemas.openxmlformats.org/presentationml/2006/ole">
            <mc:AlternateContent xmlns:mc="http://schemas.openxmlformats.org/markup-compatibility/2006">
              <mc:Choice xmlns:v="urn:schemas-microsoft-com:vml" Requires="v">
                <p:oleObj spid="_x0000_s186712" name="Equation" r:id="rId5" imgW="558558" imgH="177723" progId="Equation.DSMT4">
                  <p:embed/>
                </p:oleObj>
              </mc:Choice>
              <mc:Fallback>
                <p:oleObj name="Equation" r:id="rId5" imgW="558558" imgH="177723" progId="Equation.DSMT4">
                  <p:embed/>
                  <p:pic>
                    <p:nvPicPr>
                      <p:cNvPr id="48026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464" y="4689824"/>
                        <a:ext cx="936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625842109"/>
              </p:ext>
            </p:extLst>
          </p:nvPr>
        </p:nvGraphicFramePr>
        <p:xfrm>
          <a:off x="6138668" y="4673775"/>
          <a:ext cx="1692275" cy="352425"/>
        </p:xfrm>
        <a:graphic>
          <a:graphicData uri="http://schemas.openxmlformats.org/presentationml/2006/ole">
            <mc:AlternateContent xmlns:mc="http://schemas.openxmlformats.org/markup-compatibility/2006">
              <mc:Choice xmlns:v="urn:schemas-microsoft-com:vml" Requires="v">
                <p:oleObj spid="_x0000_s186713" name="Equation" r:id="rId7" imgW="1091726" imgH="228501" progId="Equation.DSMT4">
                  <p:embed/>
                </p:oleObj>
              </mc:Choice>
              <mc:Fallback>
                <p:oleObj name="Equation" r:id="rId7" imgW="1091726" imgH="228501" progId="Equation.DSMT4">
                  <p:embed/>
                  <p:pic>
                    <p:nvPicPr>
                      <p:cNvPr id="48026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8668" y="4673775"/>
                        <a:ext cx="16922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
          <p:cNvGraphicFramePr>
            <a:graphicFrameLocks noChangeAspect="1"/>
          </p:cNvGraphicFramePr>
          <p:nvPr>
            <p:extLst>
              <p:ext uri="{D42A27DB-BD31-4B8C-83A1-F6EECF244321}">
                <p14:modId xmlns:p14="http://schemas.microsoft.com/office/powerpoint/2010/main" val="640714921"/>
              </p:ext>
            </p:extLst>
          </p:nvPr>
        </p:nvGraphicFramePr>
        <p:xfrm>
          <a:off x="4127566" y="5118101"/>
          <a:ext cx="3095625" cy="398463"/>
        </p:xfrm>
        <a:graphic>
          <a:graphicData uri="http://schemas.openxmlformats.org/presentationml/2006/ole">
            <mc:AlternateContent xmlns:mc="http://schemas.openxmlformats.org/markup-compatibility/2006">
              <mc:Choice xmlns:v="urn:schemas-microsoft-com:vml" Requires="v">
                <p:oleObj spid="_x0000_s186714" name="Equation" r:id="rId9" imgW="1778000" imgH="228600" progId="Equation.DSMT4">
                  <p:embed/>
                </p:oleObj>
              </mc:Choice>
              <mc:Fallback>
                <p:oleObj name="Equation" r:id="rId9" imgW="1778000" imgH="228600" progId="Equation.DSMT4">
                  <p:embed/>
                  <p:pic>
                    <p:nvPicPr>
                      <p:cNvPr id="480266"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7566" y="5118101"/>
                        <a:ext cx="30956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6"/>
          <p:cNvGraphicFramePr>
            <a:graphicFrameLocks noChangeAspect="1"/>
          </p:cNvGraphicFramePr>
          <p:nvPr>
            <p:extLst>
              <p:ext uri="{D42A27DB-BD31-4B8C-83A1-F6EECF244321}">
                <p14:modId xmlns:p14="http://schemas.microsoft.com/office/powerpoint/2010/main" val="906181894"/>
              </p:ext>
            </p:extLst>
          </p:nvPr>
        </p:nvGraphicFramePr>
        <p:xfrm>
          <a:off x="4294189" y="5611814"/>
          <a:ext cx="255587" cy="288925"/>
        </p:xfrm>
        <a:graphic>
          <a:graphicData uri="http://schemas.openxmlformats.org/presentationml/2006/ole">
            <mc:AlternateContent xmlns:mc="http://schemas.openxmlformats.org/markup-compatibility/2006">
              <mc:Choice xmlns:v="urn:schemas-microsoft-com:vml" Requires="v">
                <p:oleObj spid="_x0000_s186715" name="Equation" r:id="rId11" imgW="139579" imgH="164957" progId="Equation.DSMT4">
                  <p:embed/>
                </p:oleObj>
              </mc:Choice>
              <mc:Fallback>
                <p:oleObj name="Equation" r:id="rId11" imgW="139579" imgH="164957" progId="Equation.DSMT4">
                  <p:embed/>
                  <p:pic>
                    <p:nvPicPr>
                      <p:cNvPr id="480267"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4189" y="5611814"/>
                        <a:ext cx="255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866435287"/>
              </p:ext>
            </p:extLst>
          </p:nvPr>
        </p:nvGraphicFramePr>
        <p:xfrm>
          <a:off x="4881563" y="5527675"/>
          <a:ext cx="1416050" cy="431800"/>
        </p:xfrm>
        <a:graphic>
          <a:graphicData uri="http://schemas.openxmlformats.org/presentationml/2006/ole">
            <mc:AlternateContent xmlns:mc="http://schemas.openxmlformats.org/markup-compatibility/2006">
              <mc:Choice xmlns:v="urn:schemas-microsoft-com:vml" Requires="v">
                <p:oleObj spid="_x0000_s186716" name="Equation" r:id="rId13" imgW="736600" imgH="228600" progId="Equation.DSMT4">
                  <p:embed/>
                </p:oleObj>
              </mc:Choice>
              <mc:Fallback>
                <p:oleObj name="Equation" r:id="rId13" imgW="736600" imgH="228600" progId="Equation.DSMT4">
                  <p:embed/>
                  <p:pic>
                    <p:nvPicPr>
                      <p:cNvPr id="480268"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1563" y="5527675"/>
                        <a:ext cx="1416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Rectangle 13"/>
          <p:cNvSpPr>
            <a:spLocks noChangeArrowheads="1"/>
          </p:cNvSpPr>
          <p:nvPr/>
        </p:nvSpPr>
        <p:spPr bwMode="auto">
          <a:xfrm>
            <a:off x="2638426" y="5540375"/>
            <a:ext cx="65516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cs typeface="Times New Roman" panose="02020603050405020304" pitchFamily="18" charset="0"/>
              </a:rPr>
              <a:t>检验结果表明     与                    间存在线性关系。</a:t>
            </a:r>
          </a:p>
        </p:txBody>
      </p:sp>
      <p:graphicFrame>
        <p:nvGraphicFramePr>
          <p:cNvPr id="23" name="Object 8"/>
          <p:cNvGraphicFramePr>
            <a:graphicFrameLocks noChangeAspect="1"/>
          </p:cNvGraphicFramePr>
          <p:nvPr>
            <p:extLst>
              <p:ext uri="{D42A27DB-BD31-4B8C-83A1-F6EECF244321}">
                <p14:modId xmlns:p14="http://schemas.microsoft.com/office/powerpoint/2010/main" val="1064789148"/>
              </p:ext>
            </p:extLst>
          </p:nvPr>
        </p:nvGraphicFramePr>
        <p:xfrm>
          <a:off x="6351588" y="1844676"/>
          <a:ext cx="2030412" cy="2663825"/>
        </p:xfrm>
        <a:graphic>
          <a:graphicData uri="http://schemas.openxmlformats.org/presentationml/2006/ole">
            <mc:AlternateContent xmlns:mc="http://schemas.openxmlformats.org/markup-compatibility/2006">
              <mc:Choice xmlns:v="urn:schemas-microsoft-com:vml" Requires="v">
                <p:oleObj spid="_x0000_s186717" name="Equation" r:id="rId15" imgW="1180588" imgH="1548728" progId="Equation.DSMT4">
                  <p:embed/>
                </p:oleObj>
              </mc:Choice>
              <mc:Fallback>
                <p:oleObj name="Equation" r:id="rId15" imgW="1180588" imgH="1548728" progId="Equation.DSMT4">
                  <p:embed/>
                  <p:pic>
                    <p:nvPicPr>
                      <p:cNvPr id="48027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51588" y="1844676"/>
                        <a:ext cx="2030412"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161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par>
                                <p:cTn id="19" presetID="22" presetClass="entr" presetSubtype="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par>
                                <p:cTn id="25" presetID="22" presetClass="entr" presetSubtype="1"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par>
                                <p:cTn id="33" presetID="3" presetClass="entr" presetSubtype="1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linds(horizontal)">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多元线性回归分析预测</a:t>
            </a:r>
          </a:p>
          <a:p>
            <a:pPr marL="457200" lvl="1" indent="0">
              <a:lnSpc>
                <a:spcPct val="150000"/>
              </a:lnSpc>
              <a:buNone/>
            </a:pPr>
            <a:r>
              <a:rPr lang="zh-CN" altLang="en-US" sz="2800" dirty="0"/>
              <a:t>（</a:t>
            </a:r>
            <a:r>
              <a:rPr lang="en-US" altLang="zh-CN" sz="2800" dirty="0"/>
              <a:t>3</a:t>
            </a:r>
            <a:r>
              <a:rPr lang="zh-CN" altLang="en-US" sz="2800" dirty="0"/>
              <a:t>）预测精度</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71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回归分析</a:t>
            </a:r>
          </a:p>
        </p:txBody>
      </p:sp>
      <p:cxnSp>
        <p:nvCxnSpPr>
          <p:cNvPr id="7" name="直接连接符 6"/>
          <p:cNvCxnSpPr>
            <a:stCxn id="10" idx="3"/>
          </p:cNvCxnSpPr>
          <p:nvPr/>
        </p:nvCxnSpPr>
        <p:spPr>
          <a:xfrm>
            <a:off x="5842000" y="500857"/>
            <a:ext cx="25019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5" name="Rectangle 7"/>
          <p:cNvSpPr>
            <a:spLocks noChangeArrowheads="1"/>
          </p:cNvSpPr>
          <p:nvPr/>
        </p:nvSpPr>
        <p:spPr bwMode="auto">
          <a:xfrm>
            <a:off x="2898242" y="2129199"/>
            <a:ext cx="7272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对于多元线性回归的预测模型</a:t>
            </a:r>
          </a:p>
        </p:txBody>
      </p:sp>
      <p:graphicFrame>
        <p:nvGraphicFramePr>
          <p:cNvPr id="26" name="Object 9"/>
          <p:cNvGraphicFramePr>
            <a:graphicFrameLocks noChangeAspect="1"/>
          </p:cNvGraphicFramePr>
          <p:nvPr>
            <p:extLst>
              <p:ext uri="{D42A27DB-BD31-4B8C-83A1-F6EECF244321}">
                <p14:modId xmlns:p14="http://schemas.microsoft.com/office/powerpoint/2010/main" val="3193901384"/>
              </p:ext>
            </p:extLst>
          </p:nvPr>
        </p:nvGraphicFramePr>
        <p:xfrm>
          <a:off x="4537064" y="2604732"/>
          <a:ext cx="3270250" cy="387350"/>
        </p:xfrm>
        <a:graphic>
          <a:graphicData uri="http://schemas.openxmlformats.org/presentationml/2006/ole">
            <mc:AlternateContent xmlns:mc="http://schemas.openxmlformats.org/markup-compatibility/2006">
              <mc:Choice xmlns:v="urn:schemas-microsoft-com:vml" Requires="v">
                <p:oleObj spid="_x0000_s188830" name="Equation" r:id="rId3" imgW="1904760" imgH="228600" progId="Equation.DSMT4">
                  <p:embed/>
                </p:oleObj>
              </mc:Choice>
              <mc:Fallback>
                <p:oleObj name="Equation" r:id="rId3" imgW="1904760" imgH="228600" progId="Equation.DSMT4">
                  <p:embed/>
                  <p:pic>
                    <p:nvPicPr>
                      <p:cNvPr id="74758" name="Object 9"/>
                      <p:cNvPicPr>
                        <a:picLocks noChangeAspect="1" noChangeArrowheads="1"/>
                      </p:cNvPicPr>
                      <p:nvPr/>
                    </p:nvPicPr>
                    <p:blipFill>
                      <a:blip r:embed="rId4"/>
                      <a:srcRect/>
                      <a:stretch>
                        <a:fillRect/>
                      </a:stretch>
                    </p:blipFill>
                    <p:spPr bwMode="auto">
                      <a:xfrm>
                        <a:off x="4537064" y="2604732"/>
                        <a:ext cx="32702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Rectangle 10"/>
          <p:cNvSpPr>
            <a:spLocks noChangeArrowheads="1"/>
          </p:cNvSpPr>
          <p:nvPr/>
        </p:nvSpPr>
        <p:spPr bwMode="auto">
          <a:xfrm>
            <a:off x="2898242" y="3095965"/>
            <a:ext cx="7272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仿照一元线性回归问题的处理方法，可以用 </a:t>
            </a:r>
          </a:p>
        </p:txBody>
      </p:sp>
      <p:graphicFrame>
        <p:nvGraphicFramePr>
          <p:cNvPr id="28" name="Object 11"/>
          <p:cNvGraphicFramePr>
            <a:graphicFrameLocks noChangeAspect="1"/>
          </p:cNvGraphicFramePr>
          <p:nvPr>
            <p:extLst>
              <p:ext uri="{D42A27DB-BD31-4B8C-83A1-F6EECF244321}">
                <p14:modId xmlns:p14="http://schemas.microsoft.com/office/powerpoint/2010/main" val="764342791"/>
              </p:ext>
            </p:extLst>
          </p:nvPr>
        </p:nvGraphicFramePr>
        <p:xfrm>
          <a:off x="7958546" y="2942801"/>
          <a:ext cx="1476375" cy="706438"/>
        </p:xfrm>
        <a:graphic>
          <a:graphicData uri="http://schemas.openxmlformats.org/presentationml/2006/ole">
            <mc:AlternateContent xmlns:mc="http://schemas.openxmlformats.org/markup-compatibility/2006">
              <mc:Choice xmlns:v="urn:schemas-microsoft-com:vml" Requires="v">
                <p:oleObj spid="_x0000_s188831" name="Equation" r:id="rId5" imgW="1015920" imgH="444240" progId="Equation.DSMT4">
                  <p:embed/>
                </p:oleObj>
              </mc:Choice>
              <mc:Fallback>
                <p:oleObj name="Equation" r:id="rId5" imgW="1015920" imgH="444240" progId="Equation.DSMT4">
                  <p:embed/>
                  <p:pic>
                    <p:nvPicPr>
                      <p:cNvPr id="74760" name="Object 11"/>
                      <p:cNvPicPr>
                        <a:picLocks noChangeAspect="1" noChangeArrowheads="1"/>
                      </p:cNvPicPr>
                      <p:nvPr/>
                    </p:nvPicPr>
                    <p:blipFill>
                      <a:blip r:embed="rId6"/>
                      <a:srcRect/>
                      <a:stretch>
                        <a:fillRect/>
                      </a:stretch>
                    </p:blipFill>
                    <p:spPr bwMode="auto">
                      <a:xfrm>
                        <a:off x="7958546" y="2942801"/>
                        <a:ext cx="14763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12"/>
          <p:cNvSpPr>
            <a:spLocks noChangeArrowheads="1"/>
          </p:cNvSpPr>
          <p:nvPr/>
        </p:nvSpPr>
        <p:spPr bwMode="auto">
          <a:xfrm>
            <a:off x="2898243" y="3857988"/>
            <a:ext cx="715598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近似地表示</a:t>
            </a:r>
            <a:r>
              <a:rPr kumimoji="1" lang="zh-CN" altLang="en-US" b="0" i="1" dirty="0">
                <a:latin typeface="微软雅黑" panose="020B0503020204020204" pitchFamily="34" charset="-122"/>
                <a:ea typeface="微软雅黑" panose="020B0503020204020204" pitchFamily="34" charset="-122"/>
              </a:rPr>
              <a:t> </a:t>
            </a:r>
            <a:r>
              <a:rPr kumimoji="1" lang="en-US" altLang="zh-CN" b="0" i="1" dirty="0">
                <a:latin typeface="微软雅黑" panose="020B0503020204020204" pitchFamily="34" charset="-122"/>
                <a:ea typeface="微软雅黑" panose="020B0503020204020204" pitchFamily="34" charset="-122"/>
              </a:rPr>
              <a:t>y</a:t>
            </a: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偏离回归平面的误差，于是，可以预测在各变量</a:t>
            </a:r>
            <a:r>
              <a:rPr kumimoji="1" lang="en-US" altLang="zh-CN" b="0" dirty="0">
                <a:solidFill>
                  <a:schemeClr val="bg1"/>
                </a:solidFill>
                <a:latin typeface="微软雅黑" panose="020B0503020204020204" pitchFamily="34" charset="-122"/>
                <a:ea typeface="微软雅黑" panose="020B0503020204020204" pitchFamily="34" charset="-122"/>
              </a:rPr>
              <a:t>1</a:t>
            </a: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取固定的样本值时，预测值     将以           的概率落在下述区域内，即 </a:t>
            </a:r>
          </a:p>
        </p:txBody>
      </p:sp>
      <p:graphicFrame>
        <p:nvGraphicFramePr>
          <p:cNvPr id="30" name="Object 13"/>
          <p:cNvGraphicFramePr>
            <a:graphicFrameLocks noChangeAspect="1"/>
          </p:cNvGraphicFramePr>
          <p:nvPr>
            <p:extLst>
              <p:ext uri="{D42A27DB-BD31-4B8C-83A1-F6EECF244321}">
                <p14:modId xmlns:p14="http://schemas.microsoft.com/office/powerpoint/2010/main" val="1324133709"/>
              </p:ext>
            </p:extLst>
          </p:nvPr>
        </p:nvGraphicFramePr>
        <p:xfrm>
          <a:off x="4698467" y="4934095"/>
          <a:ext cx="2986088" cy="438150"/>
        </p:xfrm>
        <a:graphic>
          <a:graphicData uri="http://schemas.openxmlformats.org/presentationml/2006/ole">
            <mc:AlternateContent xmlns:mc="http://schemas.openxmlformats.org/markup-compatibility/2006">
              <mc:Choice xmlns:v="urn:schemas-microsoft-com:vml" Requires="v">
                <p:oleObj spid="_x0000_s188832" name="Equation" r:id="rId7" imgW="1562040" imgH="228600" progId="Equation.DSMT4">
                  <p:embed/>
                </p:oleObj>
              </mc:Choice>
              <mc:Fallback>
                <p:oleObj name="Equation" r:id="rId7" imgW="1562040" imgH="228600" progId="Equation.DSMT4">
                  <p:embed/>
                  <p:pic>
                    <p:nvPicPr>
                      <p:cNvPr id="74762" name="Object 13"/>
                      <p:cNvPicPr>
                        <a:picLocks noChangeAspect="1" noChangeArrowheads="1"/>
                      </p:cNvPicPr>
                      <p:nvPr/>
                    </p:nvPicPr>
                    <p:blipFill>
                      <a:blip r:embed="rId8"/>
                      <a:srcRect/>
                      <a:stretch>
                        <a:fillRect/>
                      </a:stretch>
                    </p:blipFill>
                    <p:spPr bwMode="auto">
                      <a:xfrm>
                        <a:off x="4698467" y="4934095"/>
                        <a:ext cx="29860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Rectangle 15"/>
          <p:cNvSpPr>
            <a:spLocks noChangeArrowheads="1"/>
          </p:cNvSpPr>
          <p:nvPr/>
        </p:nvSpPr>
        <p:spPr bwMode="auto">
          <a:xfrm>
            <a:off x="6343117" y="3598108"/>
            <a:ext cx="3000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r>
              <a:rPr lang="zh-CN" altLang="en-US" sz="900" b="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b="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2" name="Object 17"/>
          <p:cNvGraphicFramePr>
            <a:graphicFrameLocks noChangeAspect="1"/>
          </p:cNvGraphicFramePr>
          <p:nvPr>
            <p:extLst>
              <p:ext uri="{D42A27DB-BD31-4B8C-83A1-F6EECF244321}">
                <p14:modId xmlns:p14="http://schemas.microsoft.com/office/powerpoint/2010/main" val="956586780"/>
              </p:ext>
            </p:extLst>
          </p:nvPr>
        </p:nvGraphicFramePr>
        <p:xfrm>
          <a:off x="2967222" y="4135324"/>
          <a:ext cx="1416050" cy="430213"/>
        </p:xfrm>
        <a:graphic>
          <a:graphicData uri="http://schemas.openxmlformats.org/presentationml/2006/ole">
            <mc:AlternateContent xmlns:mc="http://schemas.openxmlformats.org/markup-compatibility/2006">
              <mc:Choice xmlns:v="urn:schemas-microsoft-com:vml" Requires="v">
                <p:oleObj spid="_x0000_s188833" name="Equation" r:id="rId9" imgW="736560" imgH="228600" progId="Equation.DSMT4">
                  <p:embed/>
                </p:oleObj>
              </mc:Choice>
              <mc:Fallback>
                <p:oleObj name="Equation" r:id="rId9" imgW="736560" imgH="228600" progId="Equation.DSMT4">
                  <p:embed/>
                  <p:pic>
                    <p:nvPicPr>
                      <p:cNvPr id="74764" name="Object 17"/>
                      <p:cNvPicPr>
                        <a:picLocks noChangeAspect="1" noChangeArrowheads="1"/>
                      </p:cNvPicPr>
                      <p:nvPr/>
                    </p:nvPicPr>
                    <p:blipFill>
                      <a:blip r:embed="rId10"/>
                      <a:srcRect/>
                      <a:stretch>
                        <a:fillRect/>
                      </a:stretch>
                    </p:blipFill>
                    <p:spPr bwMode="auto">
                      <a:xfrm>
                        <a:off x="2967222" y="4135324"/>
                        <a:ext cx="1416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19"/>
          <p:cNvGraphicFramePr>
            <a:graphicFrameLocks noChangeAspect="1"/>
          </p:cNvGraphicFramePr>
          <p:nvPr>
            <p:extLst>
              <p:ext uri="{D42A27DB-BD31-4B8C-83A1-F6EECF244321}">
                <p14:modId xmlns:p14="http://schemas.microsoft.com/office/powerpoint/2010/main" val="2546060666"/>
              </p:ext>
            </p:extLst>
          </p:nvPr>
        </p:nvGraphicFramePr>
        <p:xfrm>
          <a:off x="7546443" y="4210431"/>
          <a:ext cx="276225" cy="387350"/>
        </p:xfrm>
        <a:graphic>
          <a:graphicData uri="http://schemas.openxmlformats.org/presentationml/2006/ole">
            <mc:AlternateContent xmlns:mc="http://schemas.openxmlformats.org/markup-compatibility/2006">
              <mc:Choice xmlns:v="urn:schemas-microsoft-com:vml" Requires="v">
                <p:oleObj spid="_x0000_s188834" name="Equation" r:id="rId11" imgW="139680" imgH="203040" progId="Equation.DSMT4">
                  <p:embed/>
                </p:oleObj>
              </mc:Choice>
              <mc:Fallback>
                <p:oleObj name="Equation" r:id="rId11" imgW="139680" imgH="203040" progId="Equation.DSMT4">
                  <p:embed/>
                  <p:pic>
                    <p:nvPicPr>
                      <p:cNvPr id="74765" name="Object 19"/>
                      <p:cNvPicPr>
                        <a:picLocks noChangeAspect="1" noChangeArrowheads="1"/>
                      </p:cNvPicPr>
                      <p:nvPr/>
                    </p:nvPicPr>
                    <p:blipFill>
                      <a:blip r:embed="rId12"/>
                      <a:srcRect/>
                      <a:stretch>
                        <a:fillRect/>
                      </a:stretch>
                    </p:blipFill>
                    <p:spPr bwMode="auto">
                      <a:xfrm>
                        <a:off x="7546443" y="4210431"/>
                        <a:ext cx="2762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21"/>
          <p:cNvGraphicFramePr>
            <a:graphicFrameLocks noChangeAspect="1"/>
          </p:cNvGraphicFramePr>
          <p:nvPr>
            <p:extLst>
              <p:ext uri="{D42A27DB-BD31-4B8C-83A1-F6EECF244321}">
                <p14:modId xmlns:p14="http://schemas.microsoft.com/office/powerpoint/2010/main" val="3502638005"/>
              </p:ext>
            </p:extLst>
          </p:nvPr>
        </p:nvGraphicFramePr>
        <p:xfrm>
          <a:off x="8385599" y="4178058"/>
          <a:ext cx="792162" cy="369888"/>
        </p:xfrm>
        <a:graphic>
          <a:graphicData uri="http://schemas.openxmlformats.org/presentationml/2006/ole">
            <mc:AlternateContent xmlns:mc="http://schemas.openxmlformats.org/markup-compatibility/2006">
              <mc:Choice xmlns:v="urn:schemas-microsoft-com:vml" Requires="v">
                <p:oleObj spid="_x0000_s188835" name="Equation" r:id="rId13" imgW="431640" imgH="203040" progId="Equation.DSMT4">
                  <p:embed/>
                </p:oleObj>
              </mc:Choice>
              <mc:Fallback>
                <p:oleObj name="Equation" r:id="rId13" imgW="431640" imgH="203040" progId="Equation.DSMT4">
                  <p:embed/>
                  <p:pic>
                    <p:nvPicPr>
                      <p:cNvPr id="74766" name="Object 21"/>
                      <p:cNvPicPr>
                        <a:picLocks noChangeAspect="1" noChangeArrowheads="1"/>
                      </p:cNvPicPr>
                      <p:nvPr/>
                    </p:nvPicPr>
                    <p:blipFill>
                      <a:blip r:embed="rId14"/>
                      <a:srcRect/>
                      <a:stretch>
                        <a:fillRect/>
                      </a:stretch>
                    </p:blipFill>
                    <p:spPr bwMode="auto">
                      <a:xfrm>
                        <a:off x="8385599" y="4178058"/>
                        <a:ext cx="792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Rectangle 22"/>
          <p:cNvSpPr>
            <a:spLocks noChangeArrowheads="1"/>
          </p:cNvSpPr>
          <p:nvPr/>
        </p:nvSpPr>
        <p:spPr bwMode="auto">
          <a:xfrm>
            <a:off x="2898242" y="5511597"/>
            <a:ext cx="72723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式中，   是采用                          作为最佳回归参数时的预测值，      是标准正态分布上       百分位点的值。</a:t>
            </a:r>
          </a:p>
        </p:txBody>
      </p:sp>
      <p:graphicFrame>
        <p:nvGraphicFramePr>
          <p:cNvPr id="36" name="Object 24"/>
          <p:cNvGraphicFramePr>
            <a:graphicFrameLocks noChangeAspect="1"/>
          </p:cNvGraphicFramePr>
          <p:nvPr>
            <p:extLst>
              <p:ext uri="{D42A27DB-BD31-4B8C-83A1-F6EECF244321}">
                <p14:modId xmlns:p14="http://schemas.microsoft.com/office/powerpoint/2010/main" val="1654630446"/>
              </p:ext>
            </p:extLst>
          </p:nvPr>
        </p:nvGraphicFramePr>
        <p:xfrm>
          <a:off x="3661634" y="5474020"/>
          <a:ext cx="317500" cy="401637"/>
        </p:xfrm>
        <a:graphic>
          <a:graphicData uri="http://schemas.openxmlformats.org/presentationml/2006/ole">
            <mc:AlternateContent xmlns:mc="http://schemas.openxmlformats.org/markup-compatibility/2006">
              <mc:Choice xmlns:v="urn:schemas-microsoft-com:vml" Requires="v">
                <p:oleObj spid="_x0000_s188836" name="Equation" r:id="rId15" imgW="177480" imgH="228600" progId="Equation.DSMT4">
                  <p:embed/>
                </p:oleObj>
              </mc:Choice>
              <mc:Fallback>
                <p:oleObj name="Equation" r:id="rId15" imgW="177480" imgH="228600" progId="Equation.DSMT4">
                  <p:embed/>
                  <p:pic>
                    <p:nvPicPr>
                      <p:cNvPr id="74768" name="Object 24"/>
                      <p:cNvPicPr>
                        <a:picLocks noChangeAspect="1" noChangeArrowheads="1"/>
                      </p:cNvPicPr>
                      <p:nvPr/>
                    </p:nvPicPr>
                    <p:blipFill>
                      <a:blip r:embed="rId16"/>
                      <a:srcRect/>
                      <a:stretch>
                        <a:fillRect/>
                      </a:stretch>
                    </p:blipFill>
                    <p:spPr bwMode="auto">
                      <a:xfrm>
                        <a:off x="3661634" y="5474020"/>
                        <a:ext cx="3175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26"/>
          <p:cNvGraphicFramePr>
            <a:graphicFrameLocks noChangeAspect="1"/>
          </p:cNvGraphicFramePr>
          <p:nvPr>
            <p:extLst>
              <p:ext uri="{D42A27DB-BD31-4B8C-83A1-F6EECF244321}">
                <p14:modId xmlns:p14="http://schemas.microsoft.com/office/powerpoint/2010/main" val="1254248576"/>
              </p:ext>
            </p:extLst>
          </p:nvPr>
        </p:nvGraphicFramePr>
        <p:xfrm>
          <a:off x="4843626" y="5483232"/>
          <a:ext cx="1763713" cy="471488"/>
        </p:xfrm>
        <a:graphic>
          <a:graphicData uri="http://schemas.openxmlformats.org/presentationml/2006/ole">
            <mc:AlternateContent xmlns:mc="http://schemas.openxmlformats.org/markup-compatibility/2006">
              <mc:Choice xmlns:v="urn:schemas-microsoft-com:vml" Requires="v">
                <p:oleObj spid="_x0000_s188837" name="Equation" r:id="rId17" imgW="952200" imgH="253800" progId="Equation.DSMT4">
                  <p:embed/>
                </p:oleObj>
              </mc:Choice>
              <mc:Fallback>
                <p:oleObj name="Equation" r:id="rId17" imgW="952200" imgH="253800" progId="Equation.DSMT4">
                  <p:embed/>
                  <p:pic>
                    <p:nvPicPr>
                      <p:cNvPr id="74769" name="Object 26"/>
                      <p:cNvPicPr>
                        <a:picLocks noChangeAspect="1" noChangeArrowheads="1"/>
                      </p:cNvPicPr>
                      <p:nvPr/>
                    </p:nvPicPr>
                    <p:blipFill>
                      <a:blip r:embed="rId18"/>
                      <a:srcRect/>
                      <a:stretch>
                        <a:fillRect/>
                      </a:stretch>
                    </p:blipFill>
                    <p:spPr bwMode="auto">
                      <a:xfrm>
                        <a:off x="4843626" y="5483232"/>
                        <a:ext cx="17637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28"/>
          <p:cNvGraphicFramePr>
            <a:graphicFrameLocks noChangeAspect="1"/>
          </p:cNvGraphicFramePr>
          <p:nvPr>
            <p:extLst>
              <p:ext uri="{D42A27DB-BD31-4B8C-83A1-F6EECF244321}">
                <p14:modId xmlns:p14="http://schemas.microsoft.com/office/powerpoint/2010/main" val="4154421065"/>
              </p:ext>
            </p:extLst>
          </p:nvPr>
        </p:nvGraphicFramePr>
        <p:xfrm>
          <a:off x="3212197" y="5830336"/>
          <a:ext cx="539750" cy="417513"/>
        </p:xfrm>
        <a:graphic>
          <a:graphicData uri="http://schemas.openxmlformats.org/presentationml/2006/ole">
            <mc:AlternateContent xmlns:mc="http://schemas.openxmlformats.org/markup-compatibility/2006">
              <mc:Choice xmlns:v="urn:schemas-microsoft-com:vml" Requires="v">
                <p:oleObj spid="_x0000_s188838" name="Equation" r:id="rId19" imgW="291960" imgH="228600" progId="Equation.DSMT4">
                  <p:embed/>
                </p:oleObj>
              </mc:Choice>
              <mc:Fallback>
                <p:oleObj name="Equation" r:id="rId19" imgW="291960" imgH="228600" progId="Equation.DSMT4">
                  <p:embed/>
                  <p:pic>
                    <p:nvPicPr>
                      <p:cNvPr id="74770" name="Object 28"/>
                      <p:cNvPicPr>
                        <a:picLocks noChangeAspect="1" noChangeArrowheads="1"/>
                      </p:cNvPicPr>
                      <p:nvPr/>
                    </p:nvPicPr>
                    <p:blipFill>
                      <a:blip r:embed="rId20"/>
                      <a:srcRect/>
                      <a:stretch>
                        <a:fillRect/>
                      </a:stretch>
                    </p:blipFill>
                    <p:spPr bwMode="auto">
                      <a:xfrm>
                        <a:off x="3212197" y="5830336"/>
                        <a:ext cx="5397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30"/>
          <p:cNvGraphicFramePr>
            <a:graphicFrameLocks noChangeAspect="1"/>
          </p:cNvGraphicFramePr>
          <p:nvPr>
            <p:extLst>
              <p:ext uri="{D42A27DB-BD31-4B8C-83A1-F6EECF244321}">
                <p14:modId xmlns:p14="http://schemas.microsoft.com/office/powerpoint/2010/main" val="3034222635"/>
              </p:ext>
            </p:extLst>
          </p:nvPr>
        </p:nvGraphicFramePr>
        <p:xfrm>
          <a:off x="5761467" y="5856385"/>
          <a:ext cx="546100" cy="301625"/>
        </p:xfrm>
        <a:graphic>
          <a:graphicData uri="http://schemas.openxmlformats.org/presentationml/2006/ole">
            <mc:AlternateContent xmlns:mc="http://schemas.openxmlformats.org/markup-compatibility/2006">
              <mc:Choice xmlns:v="urn:schemas-microsoft-com:vml" Requires="v">
                <p:oleObj spid="_x0000_s188839" name="Equation" r:id="rId21" imgW="330120" imgH="177480" progId="Equation.DSMT4">
                  <p:embed/>
                </p:oleObj>
              </mc:Choice>
              <mc:Fallback>
                <p:oleObj name="Equation" r:id="rId21" imgW="330120" imgH="177480" progId="Equation.DSMT4">
                  <p:embed/>
                  <p:pic>
                    <p:nvPicPr>
                      <p:cNvPr id="74771" name="Object 30"/>
                      <p:cNvPicPr>
                        <a:picLocks noChangeAspect="1" noChangeArrowheads="1"/>
                      </p:cNvPicPr>
                      <p:nvPr/>
                    </p:nvPicPr>
                    <p:blipFill>
                      <a:blip r:embed="rId22"/>
                      <a:srcRect/>
                      <a:stretch>
                        <a:fillRect/>
                      </a:stretch>
                    </p:blipFill>
                    <p:spPr bwMode="auto">
                      <a:xfrm>
                        <a:off x="5761467" y="5856385"/>
                        <a:ext cx="546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87031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lnSpcReduction="10000"/>
          </a:bodyPr>
          <a:lstStyle/>
          <a:p>
            <a:pPr>
              <a:buFont typeface="Wingdings" panose="05000000000000000000" pitchFamily="2" charset="2"/>
              <a:buChar char="n"/>
            </a:pPr>
            <a:r>
              <a:rPr lang="zh-CN" altLang="en-US" dirty="0"/>
              <a:t>严格病态线性回归问题概述</a:t>
            </a:r>
          </a:p>
          <a:p>
            <a:pPr marL="457200" lvl="1" indent="0">
              <a:lnSpc>
                <a:spcPct val="150000"/>
              </a:lnSpc>
              <a:buNone/>
            </a:pPr>
            <a:r>
              <a:rPr lang="zh-CN" altLang="en-US" sz="2800" dirty="0"/>
              <a:t>（</a:t>
            </a:r>
            <a:r>
              <a:rPr lang="en-US" altLang="zh-CN" sz="2800" dirty="0"/>
              <a:t>1</a:t>
            </a:r>
            <a:r>
              <a:rPr lang="zh-CN" altLang="en-US" sz="2800" dirty="0"/>
              <a:t>）产生原因</a:t>
            </a:r>
          </a:p>
          <a:p>
            <a:pPr marL="914400" lvl="2" indent="0">
              <a:lnSpc>
                <a:spcPct val="150000"/>
              </a:lnSpc>
              <a:buNone/>
            </a:pPr>
            <a:r>
              <a:rPr lang="zh-CN" altLang="en-US" sz="2400" dirty="0"/>
              <a:t>样本数据中</a:t>
            </a:r>
            <a:r>
              <a:rPr lang="zh-CN" altLang="en-US" sz="2400" dirty="0">
                <a:solidFill>
                  <a:srgbClr val="FF0000"/>
                </a:solidFill>
              </a:rPr>
              <a:t>回归变量间</a:t>
            </a:r>
            <a:r>
              <a:rPr lang="zh-CN" altLang="en-US" sz="2400" dirty="0"/>
              <a:t>严格线性相关！</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）具体描述</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r>
              <a:rPr lang="zh-CN" altLang="en-US" sz="2800" dirty="0">
                <a:hlinkClick r:id="rId3" action="ppaction://hlinkfile"/>
              </a:rPr>
              <a:t>证明过程</a:t>
            </a: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72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2" name="Group 15"/>
          <p:cNvGrpSpPr>
            <a:grpSpLocks/>
          </p:cNvGrpSpPr>
          <p:nvPr/>
        </p:nvGrpSpPr>
        <p:grpSpPr bwMode="auto">
          <a:xfrm>
            <a:off x="3078424" y="3566049"/>
            <a:ext cx="5840412" cy="1774826"/>
            <a:chOff x="703" y="2270"/>
            <a:chExt cx="3679" cy="1118"/>
          </a:xfrm>
        </p:grpSpPr>
        <p:graphicFrame>
          <p:nvGraphicFramePr>
            <p:cNvPr id="24" name="Object 5"/>
            <p:cNvGraphicFramePr>
              <a:graphicFrameLocks/>
            </p:cNvGraphicFramePr>
            <p:nvPr>
              <p:extLst>
                <p:ext uri="{D42A27DB-BD31-4B8C-83A1-F6EECF244321}">
                  <p14:modId xmlns:p14="http://schemas.microsoft.com/office/powerpoint/2010/main" val="1977715440"/>
                </p:ext>
              </p:extLst>
            </p:nvPr>
          </p:nvGraphicFramePr>
          <p:xfrm>
            <a:off x="1174" y="2982"/>
            <a:ext cx="2959" cy="406"/>
          </p:xfrm>
          <a:graphic>
            <a:graphicData uri="http://schemas.openxmlformats.org/presentationml/2006/ole">
              <mc:AlternateContent xmlns:mc="http://schemas.openxmlformats.org/markup-compatibility/2006">
                <mc:Choice xmlns:v="urn:schemas-microsoft-com:vml" Requires="v">
                  <p:oleObj spid="_x0000_s70630" name="Equation" r:id="rId4" imgW="2158920" imgH="228600" progId="Equation.DSMT4">
                    <p:embed/>
                  </p:oleObj>
                </mc:Choice>
                <mc:Fallback>
                  <p:oleObj name="Equation" r:id="rId4" imgW="2158920" imgH="228600" progId="Equation.DSMT4">
                    <p:embed/>
                    <p:pic>
                      <p:nvPicPr>
                        <p:cNvPr id="76807" name="Object 5"/>
                        <p:cNvPicPr>
                          <a:picLocks noChangeArrowheads="1"/>
                        </p:cNvPicPr>
                        <p:nvPr/>
                      </p:nvPicPr>
                      <p:blipFill>
                        <a:blip r:embed="rId5"/>
                        <a:srcRect/>
                        <a:stretch>
                          <a:fillRect/>
                        </a:stretch>
                      </p:blipFill>
                      <p:spPr bwMode="black">
                        <a:xfrm>
                          <a:off x="1174" y="2982"/>
                          <a:ext cx="2959" cy="406"/>
                        </a:xfrm>
                        <a:prstGeom prst="rect">
                          <a:avLst/>
                        </a:prstGeom>
                        <a:noFill/>
                        <a:ln>
                          <a:noFill/>
                        </a:ln>
                        <a:effectLst/>
                      </p:spPr>
                    </p:pic>
                  </p:oleObj>
                </mc:Fallback>
              </mc:AlternateContent>
            </a:graphicData>
          </a:graphic>
        </p:graphicFrame>
        <p:graphicFrame>
          <p:nvGraphicFramePr>
            <p:cNvPr id="40" name="Object 6"/>
            <p:cNvGraphicFramePr>
              <a:graphicFrameLocks/>
            </p:cNvGraphicFramePr>
            <p:nvPr>
              <p:extLst>
                <p:ext uri="{D42A27DB-BD31-4B8C-83A1-F6EECF244321}">
                  <p14:modId xmlns:p14="http://schemas.microsoft.com/office/powerpoint/2010/main" val="2053931202"/>
                </p:ext>
              </p:extLst>
            </p:nvPr>
          </p:nvGraphicFramePr>
          <p:xfrm>
            <a:off x="1606" y="2656"/>
            <a:ext cx="1689" cy="306"/>
          </p:xfrm>
          <a:graphic>
            <a:graphicData uri="http://schemas.openxmlformats.org/presentationml/2006/ole">
              <mc:AlternateContent xmlns:mc="http://schemas.openxmlformats.org/markup-compatibility/2006">
                <mc:Choice xmlns:v="urn:schemas-microsoft-com:vml" Requires="v">
                  <p:oleObj spid="_x0000_s70631" name="Equation" r:id="rId6" imgW="1079280" imgH="203040" progId="Equation.DSMT4">
                    <p:embed/>
                  </p:oleObj>
                </mc:Choice>
                <mc:Fallback>
                  <p:oleObj name="Equation" r:id="rId6" imgW="1079280" imgH="203040" progId="Equation.DSMT4">
                    <p:embed/>
                    <p:pic>
                      <p:nvPicPr>
                        <p:cNvPr id="76808" name="Object 6"/>
                        <p:cNvPicPr>
                          <a:picLocks noChangeArrowheads="1"/>
                        </p:cNvPicPr>
                        <p:nvPr/>
                      </p:nvPicPr>
                      <p:blipFill>
                        <a:blip r:embed="rId7"/>
                        <a:srcRect/>
                        <a:stretch>
                          <a:fillRect/>
                        </a:stretch>
                      </p:blipFill>
                      <p:spPr bwMode="black">
                        <a:xfrm>
                          <a:off x="1606" y="2656"/>
                          <a:ext cx="1689" cy="306"/>
                        </a:xfrm>
                        <a:prstGeom prst="rect">
                          <a:avLst/>
                        </a:prstGeom>
                        <a:noFill/>
                        <a:ln>
                          <a:noFill/>
                        </a:ln>
                        <a:effectLst/>
                      </p:spPr>
                    </p:pic>
                  </p:oleObj>
                </mc:Fallback>
              </mc:AlternateContent>
            </a:graphicData>
          </a:graphic>
        </p:graphicFrame>
        <p:sp>
          <p:nvSpPr>
            <p:cNvPr id="41" name="Rectangle 7"/>
            <p:cNvSpPr>
              <a:spLocks noChangeArrowheads="1"/>
            </p:cNvSpPr>
            <p:nvPr/>
          </p:nvSpPr>
          <p:spPr bwMode="auto">
            <a:xfrm>
              <a:off x="748" y="3067"/>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使得</a:t>
              </a:r>
            </a:p>
          </p:txBody>
        </p:sp>
        <p:sp>
          <p:nvSpPr>
            <p:cNvPr id="42" name="Rectangle 9"/>
            <p:cNvSpPr>
              <a:spLocks noChangeArrowheads="1"/>
            </p:cNvSpPr>
            <p:nvPr/>
          </p:nvSpPr>
          <p:spPr bwMode="auto">
            <a:xfrm>
              <a:off x="703" y="229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存在</a:t>
              </a:r>
            </a:p>
          </p:txBody>
        </p:sp>
        <p:graphicFrame>
          <p:nvGraphicFramePr>
            <p:cNvPr id="43" name="Object 10"/>
            <p:cNvGraphicFramePr>
              <a:graphicFrameLocks/>
            </p:cNvGraphicFramePr>
            <p:nvPr>
              <p:extLst>
                <p:ext uri="{D42A27DB-BD31-4B8C-83A1-F6EECF244321}">
                  <p14:modId xmlns:p14="http://schemas.microsoft.com/office/powerpoint/2010/main" val="2717207738"/>
                </p:ext>
              </p:extLst>
            </p:nvPr>
          </p:nvGraphicFramePr>
          <p:xfrm>
            <a:off x="1123" y="2270"/>
            <a:ext cx="1182" cy="375"/>
          </p:xfrm>
          <a:graphic>
            <a:graphicData uri="http://schemas.openxmlformats.org/presentationml/2006/ole">
              <mc:AlternateContent xmlns:mc="http://schemas.openxmlformats.org/markup-compatibility/2006">
                <mc:Choice xmlns:v="urn:schemas-microsoft-com:vml" Requires="v">
                  <p:oleObj spid="_x0000_s70632" name="Equation" r:id="rId8" imgW="749160" imgH="203040" progId="Equation.DSMT4">
                    <p:embed/>
                  </p:oleObj>
                </mc:Choice>
                <mc:Fallback>
                  <p:oleObj name="Equation" r:id="rId8" imgW="749160" imgH="203040" progId="Equation.DSMT4">
                    <p:embed/>
                    <p:pic>
                      <p:nvPicPr>
                        <p:cNvPr id="76811" name="Object 10"/>
                        <p:cNvPicPr>
                          <a:picLocks noChangeArrowheads="1"/>
                        </p:cNvPicPr>
                        <p:nvPr/>
                      </p:nvPicPr>
                      <p:blipFill>
                        <a:blip r:embed="rId9"/>
                        <a:srcRect/>
                        <a:stretch>
                          <a:fillRect/>
                        </a:stretch>
                      </p:blipFill>
                      <p:spPr bwMode="black">
                        <a:xfrm>
                          <a:off x="1123" y="2270"/>
                          <a:ext cx="1182" cy="375"/>
                        </a:xfrm>
                        <a:prstGeom prst="rect">
                          <a:avLst/>
                        </a:prstGeom>
                        <a:noFill/>
                        <a:ln>
                          <a:noFill/>
                        </a:ln>
                        <a:effectLst/>
                      </p:spPr>
                    </p:pic>
                  </p:oleObj>
                </mc:Fallback>
              </mc:AlternateContent>
            </a:graphicData>
          </a:graphic>
        </p:graphicFrame>
        <p:sp>
          <p:nvSpPr>
            <p:cNvPr id="44" name="Rectangle 11"/>
            <p:cNvSpPr>
              <a:spLocks noChangeArrowheads="1"/>
            </p:cNvSpPr>
            <p:nvPr/>
          </p:nvSpPr>
          <p:spPr bwMode="auto">
            <a:xfrm>
              <a:off x="3690" y="2295"/>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维向量</a:t>
              </a:r>
            </a:p>
          </p:txBody>
        </p:sp>
        <p:sp>
          <p:nvSpPr>
            <p:cNvPr id="45" name="Rectangle 12"/>
            <p:cNvSpPr>
              <a:spLocks noChangeArrowheads="1"/>
            </p:cNvSpPr>
            <p:nvPr/>
          </p:nvSpPr>
          <p:spPr bwMode="auto">
            <a:xfrm>
              <a:off x="2245" y="2296"/>
              <a:ext cx="12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个</a:t>
              </a:r>
              <a:r>
                <a:rPr kumimoji="1" lang="zh-CN" altLang="en-US" sz="2400" b="0" dirty="0">
                  <a:solidFill>
                    <a:srgbClr val="FF0000"/>
                  </a:solidFill>
                  <a:latin typeface="微软雅黑" panose="020B0503020204020204" pitchFamily="34" charset="-122"/>
                  <a:ea typeface="微软雅黑" panose="020B0503020204020204" pitchFamily="34" charset="-122"/>
                </a:rPr>
                <a:t>线性无关</a:t>
              </a:r>
              <a:r>
                <a:rPr kumimoji="1" lang="zh-CN" altLang="en-US" sz="2400" b="0" dirty="0">
                  <a:latin typeface="微软雅黑" panose="020B0503020204020204" pitchFamily="34" charset="-122"/>
                  <a:ea typeface="微软雅黑" panose="020B0503020204020204" pitchFamily="34" charset="-122"/>
                </a:rPr>
                <a:t>的</a:t>
              </a:r>
            </a:p>
          </p:txBody>
        </p:sp>
        <p:graphicFrame>
          <p:nvGraphicFramePr>
            <p:cNvPr id="46" name="Object 13"/>
            <p:cNvGraphicFramePr>
              <a:graphicFrameLocks/>
            </p:cNvGraphicFramePr>
            <p:nvPr>
              <p:extLst>
                <p:ext uri="{D42A27DB-BD31-4B8C-83A1-F6EECF244321}">
                  <p14:modId xmlns:p14="http://schemas.microsoft.com/office/powerpoint/2010/main" val="1667501733"/>
                </p:ext>
              </p:extLst>
            </p:nvPr>
          </p:nvGraphicFramePr>
          <p:xfrm>
            <a:off x="3454" y="2301"/>
            <a:ext cx="307" cy="325"/>
          </p:xfrm>
          <a:graphic>
            <a:graphicData uri="http://schemas.openxmlformats.org/presentationml/2006/ole">
              <mc:AlternateContent xmlns:mc="http://schemas.openxmlformats.org/markup-compatibility/2006">
                <mc:Choice xmlns:v="urn:schemas-microsoft-com:vml" Requires="v">
                  <p:oleObj spid="_x0000_s70633" name="Equation" r:id="rId10" imgW="126720" imgH="139680" progId="Equation.DSMT4">
                    <p:embed/>
                  </p:oleObj>
                </mc:Choice>
                <mc:Fallback>
                  <p:oleObj name="Equation" r:id="rId10" imgW="126720" imgH="139680" progId="Equation.DSMT4">
                    <p:embed/>
                    <p:pic>
                      <p:nvPicPr>
                        <p:cNvPr id="76814" name="Object 13"/>
                        <p:cNvPicPr>
                          <a:picLocks noChangeArrowheads="1"/>
                        </p:cNvPicPr>
                        <p:nvPr/>
                      </p:nvPicPr>
                      <p:blipFill>
                        <a:blip r:embed="rId11"/>
                        <a:srcRect/>
                        <a:stretch>
                          <a:fillRect/>
                        </a:stretch>
                      </p:blipFill>
                      <p:spPr bwMode="black">
                        <a:xfrm>
                          <a:off x="3454" y="2301"/>
                          <a:ext cx="307" cy="325"/>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79317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严格病态线性回归问题概述</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73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5" name="Rectangle 2"/>
          <p:cNvSpPr>
            <a:spLocks noChangeArrowheads="1"/>
          </p:cNvSpPr>
          <p:nvPr/>
        </p:nvSpPr>
        <p:spPr bwMode="auto">
          <a:xfrm>
            <a:off x="2863784" y="1594976"/>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由此产生的后果：</a:t>
            </a:r>
          </a:p>
        </p:txBody>
      </p:sp>
      <p:graphicFrame>
        <p:nvGraphicFramePr>
          <p:cNvPr id="16" name="Object 3"/>
          <p:cNvGraphicFramePr>
            <a:graphicFrameLocks/>
          </p:cNvGraphicFramePr>
          <p:nvPr>
            <p:extLst>
              <p:ext uri="{D42A27DB-BD31-4B8C-83A1-F6EECF244321}">
                <p14:modId xmlns:p14="http://schemas.microsoft.com/office/powerpoint/2010/main" val="2680230169"/>
              </p:ext>
            </p:extLst>
          </p:nvPr>
        </p:nvGraphicFramePr>
        <p:xfrm>
          <a:off x="3349473" y="5036405"/>
          <a:ext cx="5588870" cy="829189"/>
        </p:xfrm>
        <a:graphic>
          <a:graphicData uri="http://schemas.openxmlformats.org/presentationml/2006/ole">
            <mc:AlternateContent xmlns:mc="http://schemas.openxmlformats.org/markup-compatibility/2006">
              <mc:Choice xmlns:v="urn:schemas-microsoft-com:vml" Requires="v">
                <p:oleObj spid="_x0000_s196750" name="Equation" r:id="rId3" imgW="2222280" imgH="279360" progId="Equation.DSMT4">
                  <p:embed/>
                </p:oleObj>
              </mc:Choice>
              <mc:Fallback>
                <p:oleObj name="Equation" r:id="rId3" imgW="2222280" imgH="279360" progId="Equation.DSMT4">
                  <p:embed/>
                  <p:pic>
                    <p:nvPicPr>
                      <p:cNvPr id="388099" name="Object 3"/>
                      <p:cNvPicPr>
                        <a:picLocks noChangeArrowheads="1"/>
                      </p:cNvPicPr>
                      <p:nvPr/>
                    </p:nvPicPr>
                    <p:blipFill>
                      <a:blip r:embed="rId4"/>
                      <a:srcRect/>
                      <a:stretch>
                        <a:fillRect/>
                      </a:stretch>
                    </p:blipFill>
                    <p:spPr bwMode="black">
                      <a:xfrm>
                        <a:off x="3349473" y="5036405"/>
                        <a:ext cx="5588870" cy="829189"/>
                      </a:xfrm>
                      <a:prstGeom prst="rect">
                        <a:avLst/>
                      </a:prstGeom>
                      <a:noFill/>
                      <a:ln>
                        <a:noFill/>
                      </a:ln>
                      <a:effectLst/>
                    </p:spPr>
                  </p:pic>
                </p:oleObj>
              </mc:Fallback>
            </mc:AlternateContent>
          </a:graphicData>
        </a:graphic>
      </p:graphicFrame>
      <p:graphicFrame>
        <p:nvGraphicFramePr>
          <p:cNvPr id="17" name="Object 4"/>
          <p:cNvGraphicFramePr>
            <a:graphicFrameLocks/>
          </p:cNvGraphicFramePr>
          <p:nvPr>
            <p:extLst>
              <p:ext uri="{D42A27DB-BD31-4B8C-83A1-F6EECF244321}">
                <p14:modId xmlns:p14="http://schemas.microsoft.com/office/powerpoint/2010/main" val="3240894535"/>
              </p:ext>
            </p:extLst>
          </p:nvPr>
        </p:nvGraphicFramePr>
        <p:xfrm>
          <a:off x="3349473" y="4484537"/>
          <a:ext cx="5119688" cy="668507"/>
        </p:xfrm>
        <a:graphic>
          <a:graphicData uri="http://schemas.openxmlformats.org/presentationml/2006/ole">
            <mc:AlternateContent xmlns:mc="http://schemas.openxmlformats.org/markup-compatibility/2006">
              <mc:Choice xmlns:v="urn:schemas-microsoft-com:vml" Requires="v">
                <p:oleObj spid="_x0000_s196751" name="Equation" r:id="rId5" imgW="2387520" imgH="253800" progId="Equation.DSMT4">
                  <p:embed/>
                </p:oleObj>
              </mc:Choice>
              <mc:Fallback>
                <p:oleObj name="Equation" r:id="rId5" imgW="2387520" imgH="253800" progId="Equation.DSMT4">
                  <p:embed/>
                  <p:pic>
                    <p:nvPicPr>
                      <p:cNvPr id="388100" name="Object 4"/>
                      <p:cNvPicPr>
                        <a:picLocks noChangeArrowheads="1"/>
                      </p:cNvPicPr>
                      <p:nvPr/>
                    </p:nvPicPr>
                    <p:blipFill>
                      <a:blip r:embed="rId6"/>
                      <a:srcRect/>
                      <a:stretch>
                        <a:fillRect/>
                      </a:stretch>
                    </p:blipFill>
                    <p:spPr bwMode="black">
                      <a:xfrm>
                        <a:off x="3349473" y="4484537"/>
                        <a:ext cx="5119688" cy="668507"/>
                      </a:xfrm>
                      <a:prstGeom prst="rect">
                        <a:avLst/>
                      </a:prstGeom>
                      <a:noFill/>
                      <a:ln>
                        <a:noFill/>
                      </a:ln>
                      <a:effectLst/>
                    </p:spPr>
                  </p:pic>
                </p:oleObj>
              </mc:Fallback>
            </mc:AlternateContent>
          </a:graphicData>
        </a:graphic>
      </p:graphicFrame>
      <p:sp>
        <p:nvSpPr>
          <p:cNvPr id="18" name="Rectangle 9"/>
          <p:cNvSpPr>
            <a:spLocks noChangeArrowheads="1"/>
          </p:cNvSpPr>
          <p:nvPr/>
        </p:nvSpPr>
        <p:spPr bwMode="auto">
          <a:xfrm>
            <a:off x="3008246" y="5843126"/>
            <a:ext cx="506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并且不存在更少数目的向量满足上式</a:t>
            </a:r>
          </a:p>
        </p:txBody>
      </p:sp>
      <p:graphicFrame>
        <p:nvGraphicFramePr>
          <p:cNvPr id="19" name="Object 10"/>
          <p:cNvGraphicFramePr>
            <a:graphicFrameLocks/>
          </p:cNvGraphicFramePr>
          <p:nvPr>
            <p:extLst>
              <p:ext uri="{D42A27DB-BD31-4B8C-83A1-F6EECF244321}">
                <p14:modId xmlns:p14="http://schemas.microsoft.com/office/powerpoint/2010/main" val="2935703537"/>
              </p:ext>
            </p:extLst>
          </p:nvPr>
        </p:nvGraphicFramePr>
        <p:xfrm>
          <a:off x="3426912" y="3807718"/>
          <a:ext cx="3583489" cy="684552"/>
        </p:xfrm>
        <a:graphic>
          <a:graphicData uri="http://schemas.openxmlformats.org/presentationml/2006/ole">
            <mc:AlternateContent xmlns:mc="http://schemas.openxmlformats.org/markup-compatibility/2006">
              <mc:Choice xmlns:v="urn:schemas-microsoft-com:vml" Requires="v">
                <p:oleObj spid="_x0000_s196752" name="Equation" r:id="rId7" imgW="1460160" imgH="228600" progId="Equation.DSMT4">
                  <p:embed/>
                </p:oleObj>
              </mc:Choice>
              <mc:Fallback>
                <p:oleObj name="Equation" r:id="rId7" imgW="1460160" imgH="228600" progId="Equation.DSMT4">
                  <p:embed/>
                  <p:pic>
                    <p:nvPicPr>
                      <p:cNvPr id="388106" name="Object 10"/>
                      <p:cNvPicPr>
                        <a:picLocks noChangeArrowheads="1"/>
                      </p:cNvPicPr>
                      <p:nvPr/>
                    </p:nvPicPr>
                    <p:blipFill>
                      <a:blip r:embed="rId8"/>
                      <a:srcRect/>
                      <a:stretch>
                        <a:fillRect/>
                      </a:stretch>
                    </p:blipFill>
                    <p:spPr bwMode="black">
                      <a:xfrm>
                        <a:off x="3426912" y="3807718"/>
                        <a:ext cx="3583489" cy="684552"/>
                      </a:xfrm>
                      <a:prstGeom prst="rect">
                        <a:avLst/>
                      </a:prstGeom>
                      <a:noFill/>
                      <a:ln>
                        <a:noFill/>
                      </a:ln>
                      <a:effectLst/>
                    </p:spPr>
                  </p:pic>
                </p:oleObj>
              </mc:Fallback>
            </mc:AlternateContent>
          </a:graphicData>
        </a:graphic>
      </p:graphicFrame>
      <p:grpSp>
        <p:nvGrpSpPr>
          <p:cNvPr id="20" name="Group 19"/>
          <p:cNvGrpSpPr>
            <a:grpSpLocks/>
          </p:cNvGrpSpPr>
          <p:nvPr/>
        </p:nvGrpSpPr>
        <p:grpSpPr bwMode="auto">
          <a:xfrm>
            <a:off x="2863784" y="2117263"/>
            <a:ext cx="6138862" cy="1735138"/>
            <a:chOff x="521" y="1128"/>
            <a:chExt cx="3867" cy="1093"/>
          </a:xfrm>
        </p:grpSpPr>
        <p:sp>
          <p:nvSpPr>
            <p:cNvPr id="21" name="Rectangle 6"/>
            <p:cNvSpPr>
              <a:spLocks noChangeArrowheads="1"/>
            </p:cNvSpPr>
            <p:nvPr/>
          </p:nvSpPr>
          <p:spPr bwMode="auto">
            <a:xfrm>
              <a:off x="1791" y="1162"/>
              <a:ext cx="20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个彼此正交的单位向量</a:t>
              </a:r>
            </a:p>
          </p:txBody>
        </p:sp>
        <p:graphicFrame>
          <p:nvGraphicFramePr>
            <p:cNvPr id="23" name="Object 7"/>
            <p:cNvGraphicFramePr>
              <a:graphicFrameLocks/>
            </p:cNvGraphicFramePr>
            <p:nvPr>
              <p:extLst>
                <p:ext uri="{D42A27DB-BD31-4B8C-83A1-F6EECF244321}">
                  <p14:modId xmlns:p14="http://schemas.microsoft.com/office/powerpoint/2010/main" val="2047867791"/>
                </p:ext>
              </p:extLst>
            </p:nvPr>
          </p:nvGraphicFramePr>
          <p:xfrm>
            <a:off x="909" y="1128"/>
            <a:ext cx="1040" cy="378"/>
          </p:xfrm>
          <a:graphic>
            <a:graphicData uri="http://schemas.openxmlformats.org/presentationml/2006/ole">
              <mc:AlternateContent xmlns:mc="http://schemas.openxmlformats.org/markup-compatibility/2006">
                <mc:Choice xmlns:v="urn:schemas-microsoft-com:vml" Requires="v">
                  <p:oleObj spid="_x0000_s196753" name="Equation" r:id="rId9" imgW="749160" imgH="253800" progId="Equation.DSMT4">
                    <p:embed/>
                  </p:oleObj>
                </mc:Choice>
                <mc:Fallback>
                  <p:oleObj name="Equation" r:id="rId9" imgW="749160" imgH="253800" progId="Equation.DSMT4">
                    <p:embed/>
                    <p:pic>
                      <p:nvPicPr>
                        <p:cNvPr id="77834" name="Object 7"/>
                        <p:cNvPicPr>
                          <a:picLocks noChangeArrowheads="1"/>
                        </p:cNvPicPr>
                        <p:nvPr/>
                      </p:nvPicPr>
                      <p:blipFill>
                        <a:blip r:embed="rId10"/>
                        <a:srcRect/>
                        <a:stretch>
                          <a:fillRect/>
                        </a:stretch>
                      </p:blipFill>
                      <p:spPr bwMode="black">
                        <a:xfrm>
                          <a:off x="909" y="1128"/>
                          <a:ext cx="1040" cy="378"/>
                        </a:xfrm>
                        <a:prstGeom prst="rect">
                          <a:avLst/>
                        </a:prstGeom>
                        <a:noFill/>
                        <a:ln>
                          <a:noFill/>
                        </a:ln>
                        <a:effectLst/>
                      </p:spPr>
                    </p:pic>
                  </p:oleObj>
                </mc:Fallback>
              </mc:AlternateContent>
            </a:graphicData>
          </a:graphic>
        </p:graphicFrame>
        <p:sp>
          <p:nvSpPr>
            <p:cNvPr id="25" name="Rectangle 8"/>
            <p:cNvSpPr>
              <a:spLocks noChangeArrowheads="1"/>
            </p:cNvSpPr>
            <p:nvPr/>
          </p:nvSpPr>
          <p:spPr bwMode="auto">
            <a:xfrm>
              <a:off x="521" y="1162"/>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存在</a:t>
              </a:r>
            </a:p>
          </p:txBody>
        </p:sp>
        <p:graphicFrame>
          <p:nvGraphicFramePr>
            <p:cNvPr id="26" name="Object 12"/>
            <p:cNvGraphicFramePr>
              <a:graphicFrameLocks/>
            </p:cNvGraphicFramePr>
            <p:nvPr>
              <p:extLst>
                <p:ext uri="{D42A27DB-BD31-4B8C-83A1-F6EECF244321}">
                  <p14:modId xmlns:p14="http://schemas.microsoft.com/office/powerpoint/2010/main" val="392621332"/>
                </p:ext>
              </p:extLst>
            </p:nvPr>
          </p:nvGraphicFramePr>
          <p:xfrm>
            <a:off x="604" y="1532"/>
            <a:ext cx="1725" cy="389"/>
          </p:xfrm>
          <a:graphic>
            <a:graphicData uri="http://schemas.openxmlformats.org/presentationml/2006/ole">
              <mc:AlternateContent xmlns:mc="http://schemas.openxmlformats.org/markup-compatibility/2006">
                <mc:Choice xmlns:v="urn:schemas-microsoft-com:vml" Requires="v">
                  <p:oleObj spid="_x0000_s196754" name="Equation" r:id="rId11" imgW="1231560" imgH="228600" progId="Equation.DSMT4">
                    <p:embed/>
                  </p:oleObj>
                </mc:Choice>
                <mc:Fallback>
                  <p:oleObj name="Equation" r:id="rId11" imgW="1231560" imgH="228600" progId="Equation.DSMT4">
                    <p:embed/>
                    <p:pic>
                      <p:nvPicPr>
                        <p:cNvPr id="77836" name="Object 12"/>
                        <p:cNvPicPr>
                          <a:picLocks noChangeArrowheads="1"/>
                        </p:cNvPicPr>
                        <p:nvPr/>
                      </p:nvPicPr>
                      <p:blipFill>
                        <a:blip r:embed="rId12"/>
                        <a:srcRect/>
                        <a:stretch>
                          <a:fillRect/>
                        </a:stretch>
                      </p:blipFill>
                      <p:spPr bwMode="black">
                        <a:xfrm>
                          <a:off x="604" y="1532"/>
                          <a:ext cx="1725" cy="389"/>
                        </a:xfrm>
                        <a:prstGeom prst="rect">
                          <a:avLst/>
                        </a:prstGeom>
                        <a:noFill/>
                        <a:ln>
                          <a:noFill/>
                        </a:ln>
                        <a:effectLst/>
                      </p:spPr>
                    </p:pic>
                  </p:oleObj>
                </mc:Fallback>
              </mc:AlternateContent>
            </a:graphicData>
          </a:graphic>
        </p:graphicFrame>
        <p:sp>
          <p:nvSpPr>
            <p:cNvPr id="27" name="Rectangle 13"/>
            <p:cNvSpPr>
              <a:spLocks noChangeArrowheads="1"/>
            </p:cNvSpPr>
            <p:nvPr/>
          </p:nvSpPr>
          <p:spPr bwMode="auto">
            <a:xfrm>
              <a:off x="2336" y="1570"/>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使得每个</a:t>
              </a:r>
            </a:p>
          </p:txBody>
        </p:sp>
        <p:graphicFrame>
          <p:nvGraphicFramePr>
            <p:cNvPr id="28" name="Object 14"/>
            <p:cNvGraphicFramePr>
              <a:graphicFrameLocks/>
            </p:cNvGraphicFramePr>
            <p:nvPr>
              <p:extLst>
                <p:ext uri="{D42A27DB-BD31-4B8C-83A1-F6EECF244321}">
                  <p14:modId xmlns:p14="http://schemas.microsoft.com/office/powerpoint/2010/main" val="1388121299"/>
                </p:ext>
              </p:extLst>
            </p:nvPr>
          </p:nvGraphicFramePr>
          <p:xfrm>
            <a:off x="3237" y="1562"/>
            <a:ext cx="386" cy="349"/>
          </p:xfrm>
          <a:graphic>
            <a:graphicData uri="http://schemas.openxmlformats.org/presentationml/2006/ole">
              <mc:AlternateContent xmlns:mc="http://schemas.openxmlformats.org/markup-compatibility/2006">
                <mc:Choice xmlns:v="urn:schemas-microsoft-com:vml" Requires="v">
                  <p:oleObj spid="_x0000_s196755" name="Equation" r:id="rId13" imgW="279360" imgH="203040" progId="Equation.DSMT4">
                    <p:embed/>
                  </p:oleObj>
                </mc:Choice>
                <mc:Fallback>
                  <p:oleObj name="Equation" r:id="rId13" imgW="279360" imgH="203040" progId="Equation.DSMT4">
                    <p:embed/>
                    <p:pic>
                      <p:nvPicPr>
                        <p:cNvPr id="77838" name="Object 14"/>
                        <p:cNvPicPr>
                          <a:picLocks noChangeArrowheads="1"/>
                        </p:cNvPicPr>
                        <p:nvPr/>
                      </p:nvPicPr>
                      <p:blipFill>
                        <a:blip r:embed="rId14"/>
                        <a:srcRect/>
                        <a:stretch>
                          <a:fillRect/>
                        </a:stretch>
                      </p:blipFill>
                      <p:spPr bwMode="black">
                        <a:xfrm>
                          <a:off x="3237" y="1562"/>
                          <a:ext cx="386" cy="349"/>
                        </a:xfrm>
                        <a:prstGeom prst="rect">
                          <a:avLst/>
                        </a:prstGeom>
                        <a:noFill/>
                        <a:ln>
                          <a:noFill/>
                        </a:ln>
                        <a:effectLst/>
                      </p:spPr>
                    </p:pic>
                  </p:oleObj>
                </mc:Fallback>
              </mc:AlternateContent>
            </a:graphicData>
          </a:graphic>
        </p:graphicFrame>
        <p:sp>
          <p:nvSpPr>
            <p:cNvPr id="29" name="Rectangle 15"/>
            <p:cNvSpPr>
              <a:spLocks noChangeArrowheads="1"/>
            </p:cNvSpPr>
            <p:nvPr/>
          </p:nvSpPr>
          <p:spPr bwMode="auto">
            <a:xfrm>
              <a:off x="3696" y="1570"/>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都可以</a:t>
              </a:r>
            </a:p>
          </p:txBody>
        </p:sp>
        <p:sp>
          <p:nvSpPr>
            <p:cNvPr id="30" name="Rectangle 16"/>
            <p:cNvSpPr>
              <a:spLocks noChangeArrowheads="1"/>
            </p:cNvSpPr>
            <p:nvPr/>
          </p:nvSpPr>
          <p:spPr bwMode="auto">
            <a:xfrm>
              <a:off x="567" y="1933"/>
              <a:ext cx="24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表示为它们的线性组合，即</a:t>
              </a:r>
            </a:p>
          </p:txBody>
        </p:sp>
      </p:grpSp>
    </p:spTree>
    <p:extLst>
      <p:ext uri="{BB962C8B-B14F-4D97-AF65-F5344CB8AC3E}">
        <p14:creationId xmlns:p14="http://schemas.microsoft.com/office/powerpoint/2010/main" val="71375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严格病态线性回归问题概述</a:t>
            </a:r>
          </a:p>
          <a:p>
            <a:pPr marL="457200" lvl="1" indent="0">
              <a:lnSpc>
                <a:spcPct val="150000"/>
              </a:lnSpc>
              <a:buNone/>
            </a:pPr>
            <a:r>
              <a:rPr lang="zh-CN" altLang="en-US" sz="2800" dirty="0"/>
              <a:t>（</a:t>
            </a:r>
            <a:r>
              <a:rPr lang="en-US" altLang="zh-CN" sz="2800" dirty="0"/>
              <a:t>3</a:t>
            </a:r>
            <a:r>
              <a:rPr lang="zh-CN" altLang="en-US" sz="2800" dirty="0"/>
              <a:t>）对线性回归问题的影响</a:t>
            </a:r>
          </a:p>
          <a:p>
            <a:pPr marL="914400" lvl="2"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74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Object 2"/>
          <p:cNvGraphicFramePr>
            <a:graphicFrameLocks/>
          </p:cNvGraphicFramePr>
          <p:nvPr>
            <p:extLst>
              <p:ext uri="{D42A27DB-BD31-4B8C-83A1-F6EECF244321}">
                <p14:modId xmlns:p14="http://schemas.microsoft.com/office/powerpoint/2010/main" val="2740944952"/>
              </p:ext>
            </p:extLst>
          </p:nvPr>
        </p:nvGraphicFramePr>
        <p:xfrm>
          <a:off x="3871913" y="2878878"/>
          <a:ext cx="1565059" cy="613875"/>
        </p:xfrm>
        <a:graphic>
          <a:graphicData uri="http://schemas.openxmlformats.org/presentationml/2006/ole">
            <mc:AlternateContent xmlns:mc="http://schemas.openxmlformats.org/markup-compatibility/2006">
              <mc:Choice xmlns:v="urn:schemas-microsoft-com:vml" Requires="v">
                <p:oleObj spid="_x0000_s175602" name="Equation" r:id="rId3" imgW="596880" imgH="228600" progId="Equation.DSMT4">
                  <p:embed/>
                </p:oleObj>
              </mc:Choice>
              <mc:Fallback>
                <p:oleObj name="Equation" r:id="rId3" imgW="596880" imgH="228600" progId="Equation.DSMT4">
                  <p:embed/>
                  <p:pic>
                    <p:nvPicPr>
                      <p:cNvPr id="78850" name="Object 2"/>
                      <p:cNvPicPr>
                        <a:picLocks noChangeArrowheads="1"/>
                      </p:cNvPicPr>
                      <p:nvPr/>
                    </p:nvPicPr>
                    <p:blipFill>
                      <a:blip r:embed="rId4"/>
                      <a:srcRect/>
                      <a:stretch>
                        <a:fillRect/>
                      </a:stretch>
                    </p:blipFill>
                    <p:spPr bwMode="black">
                      <a:xfrm>
                        <a:off x="3871913" y="2878878"/>
                        <a:ext cx="1565059" cy="613875"/>
                      </a:xfrm>
                      <a:prstGeom prst="rect">
                        <a:avLst/>
                      </a:prstGeom>
                      <a:noFill/>
                      <a:ln>
                        <a:noFill/>
                      </a:ln>
                      <a:effectLst/>
                    </p:spPr>
                  </p:pic>
                </p:oleObj>
              </mc:Fallback>
            </mc:AlternateContent>
          </a:graphicData>
        </a:graphic>
      </p:graphicFrame>
      <p:graphicFrame>
        <p:nvGraphicFramePr>
          <p:cNvPr id="11" name="Object 3"/>
          <p:cNvGraphicFramePr>
            <a:graphicFrameLocks/>
          </p:cNvGraphicFramePr>
          <p:nvPr>
            <p:extLst>
              <p:ext uri="{D42A27DB-BD31-4B8C-83A1-F6EECF244321}">
                <p14:modId xmlns:p14="http://schemas.microsoft.com/office/powerpoint/2010/main" val="228815783"/>
              </p:ext>
            </p:extLst>
          </p:nvPr>
        </p:nvGraphicFramePr>
        <p:xfrm>
          <a:off x="3830943" y="3426575"/>
          <a:ext cx="2715995" cy="582724"/>
        </p:xfrm>
        <a:graphic>
          <a:graphicData uri="http://schemas.openxmlformats.org/presentationml/2006/ole">
            <mc:AlternateContent xmlns:mc="http://schemas.openxmlformats.org/markup-compatibility/2006">
              <mc:Choice xmlns:v="urn:schemas-microsoft-com:vml" Requires="v">
                <p:oleObj spid="_x0000_s175603" name="Equation" r:id="rId5" imgW="1079280" imgH="241200" progId="Equation.DSMT4">
                  <p:embed/>
                </p:oleObj>
              </mc:Choice>
              <mc:Fallback>
                <p:oleObj name="Equation" r:id="rId5" imgW="1079280" imgH="241200" progId="Equation.DSMT4">
                  <p:embed/>
                  <p:pic>
                    <p:nvPicPr>
                      <p:cNvPr id="78851" name="Object 3"/>
                      <p:cNvPicPr>
                        <a:picLocks noChangeArrowheads="1"/>
                      </p:cNvPicPr>
                      <p:nvPr/>
                    </p:nvPicPr>
                    <p:blipFill>
                      <a:blip r:embed="rId6"/>
                      <a:srcRect/>
                      <a:stretch>
                        <a:fillRect/>
                      </a:stretch>
                    </p:blipFill>
                    <p:spPr bwMode="black">
                      <a:xfrm>
                        <a:off x="3830943" y="3426575"/>
                        <a:ext cx="2715995" cy="582724"/>
                      </a:xfrm>
                      <a:prstGeom prst="rect">
                        <a:avLst/>
                      </a:prstGeom>
                      <a:noFill/>
                      <a:ln>
                        <a:noFill/>
                      </a:ln>
                      <a:effectLst/>
                    </p:spPr>
                  </p:pic>
                </p:oleObj>
              </mc:Fallback>
            </mc:AlternateContent>
          </a:graphicData>
        </a:graphic>
      </p:graphicFrame>
      <p:graphicFrame>
        <p:nvGraphicFramePr>
          <p:cNvPr id="12" name="Object 6"/>
          <p:cNvGraphicFramePr>
            <a:graphicFrameLocks/>
          </p:cNvGraphicFramePr>
          <p:nvPr>
            <p:extLst>
              <p:ext uri="{D42A27DB-BD31-4B8C-83A1-F6EECF244321}">
                <p14:modId xmlns:p14="http://schemas.microsoft.com/office/powerpoint/2010/main" val="280634962"/>
              </p:ext>
            </p:extLst>
          </p:nvPr>
        </p:nvGraphicFramePr>
        <p:xfrm>
          <a:off x="3648967" y="2088824"/>
          <a:ext cx="3309950" cy="619536"/>
        </p:xfrm>
        <a:graphic>
          <a:graphicData uri="http://schemas.openxmlformats.org/presentationml/2006/ole">
            <mc:AlternateContent xmlns:mc="http://schemas.openxmlformats.org/markup-compatibility/2006">
              <mc:Choice xmlns:v="urn:schemas-microsoft-com:vml" Requires="v">
                <p:oleObj spid="_x0000_s175604" name="Equation" r:id="rId7" imgW="1422360" imgH="253800" progId="Equation.DSMT4">
                  <p:embed/>
                </p:oleObj>
              </mc:Choice>
              <mc:Fallback>
                <p:oleObj name="Equation" r:id="rId7" imgW="1422360" imgH="253800" progId="Equation.DSMT4">
                  <p:embed/>
                  <p:pic>
                    <p:nvPicPr>
                      <p:cNvPr id="78853" name="Object 6"/>
                      <p:cNvPicPr>
                        <a:picLocks noChangeArrowheads="1"/>
                      </p:cNvPicPr>
                      <p:nvPr/>
                    </p:nvPicPr>
                    <p:blipFill>
                      <a:blip r:embed="rId8"/>
                      <a:srcRect/>
                      <a:stretch>
                        <a:fillRect/>
                      </a:stretch>
                    </p:blipFill>
                    <p:spPr bwMode="black">
                      <a:xfrm>
                        <a:off x="3648967" y="2088824"/>
                        <a:ext cx="3309950" cy="619536"/>
                      </a:xfrm>
                      <a:prstGeom prst="rect">
                        <a:avLst/>
                      </a:prstGeom>
                      <a:noFill/>
                      <a:ln>
                        <a:noFill/>
                      </a:ln>
                      <a:effectLst/>
                    </p:spPr>
                  </p:pic>
                </p:oleObj>
              </mc:Fallback>
            </mc:AlternateContent>
          </a:graphicData>
        </a:graphic>
      </p:graphicFrame>
      <p:sp>
        <p:nvSpPr>
          <p:cNvPr id="13" name="Rectangle 7"/>
          <p:cNvSpPr>
            <a:spLocks noChangeArrowheads="1"/>
          </p:cNvSpPr>
          <p:nvPr/>
        </p:nvSpPr>
        <p:spPr bwMode="auto">
          <a:xfrm>
            <a:off x="3146904" y="2131852"/>
            <a:ext cx="4889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记</a:t>
            </a:r>
          </a:p>
        </p:txBody>
      </p:sp>
      <p:sp>
        <p:nvSpPr>
          <p:cNvPr id="14" name="Rectangle 8"/>
          <p:cNvSpPr>
            <a:spLocks noChangeArrowheads="1"/>
          </p:cNvSpPr>
          <p:nvPr/>
        </p:nvSpPr>
        <p:spPr bwMode="auto">
          <a:xfrm>
            <a:off x="3146904" y="2908139"/>
            <a:ext cx="7937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于是</a:t>
            </a:r>
          </a:p>
        </p:txBody>
      </p:sp>
      <p:sp>
        <p:nvSpPr>
          <p:cNvPr id="18" name="Rectangle 10"/>
          <p:cNvSpPr>
            <a:spLocks noChangeArrowheads="1"/>
          </p:cNvSpPr>
          <p:nvPr/>
        </p:nvSpPr>
        <p:spPr bwMode="auto">
          <a:xfrm>
            <a:off x="3704812" y="4283045"/>
            <a:ext cx="4889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是</a:t>
            </a:r>
          </a:p>
        </p:txBody>
      </p:sp>
      <p:sp>
        <p:nvSpPr>
          <p:cNvPr id="19" name="Rectangle 11"/>
          <p:cNvSpPr>
            <a:spLocks noChangeArrowheads="1"/>
          </p:cNvSpPr>
          <p:nvPr/>
        </p:nvSpPr>
        <p:spPr bwMode="auto">
          <a:xfrm>
            <a:off x="4970051" y="4327496"/>
            <a:ext cx="1888659" cy="461665"/>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矩阵</a:t>
            </a:r>
            <a:r>
              <a:rPr kumimoji="1" lang="en-US" altLang="zh-CN" sz="2400" b="0">
                <a:latin typeface="+mn-ea"/>
                <a:ea typeface="+mn-ea"/>
              </a:rPr>
              <a:t>, </a:t>
            </a:r>
            <a:r>
              <a:rPr kumimoji="1" lang="zh-CN" altLang="en-US" sz="2400" b="0">
                <a:latin typeface="+mn-ea"/>
                <a:ea typeface="+mn-ea"/>
              </a:rPr>
              <a:t>秩等于</a:t>
            </a:r>
          </a:p>
        </p:txBody>
      </p:sp>
      <p:graphicFrame>
        <p:nvGraphicFramePr>
          <p:cNvPr id="20" name="Object 12"/>
          <p:cNvGraphicFramePr>
            <a:graphicFrameLocks/>
          </p:cNvGraphicFramePr>
          <p:nvPr>
            <p:extLst>
              <p:ext uri="{D42A27DB-BD31-4B8C-83A1-F6EECF244321}">
                <p14:modId xmlns:p14="http://schemas.microsoft.com/office/powerpoint/2010/main" val="3860043888"/>
              </p:ext>
            </p:extLst>
          </p:nvPr>
        </p:nvGraphicFramePr>
        <p:xfrm>
          <a:off x="3340840" y="4943345"/>
          <a:ext cx="659451" cy="491015"/>
        </p:xfrm>
        <a:graphic>
          <a:graphicData uri="http://schemas.openxmlformats.org/presentationml/2006/ole">
            <mc:AlternateContent xmlns:mc="http://schemas.openxmlformats.org/markup-compatibility/2006">
              <mc:Choice xmlns:v="urn:schemas-microsoft-com:vml" Requires="v">
                <p:oleObj spid="_x0000_s175605" name="Equation" r:id="rId9" imgW="330120" imgH="190440" progId="Equation.DSMT4">
                  <p:embed/>
                </p:oleObj>
              </mc:Choice>
              <mc:Fallback>
                <p:oleObj name="Equation" r:id="rId9" imgW="330120" imgH="190440" progId="Equation.DSMT4">
                  <p:embed/>
                  <p:pic>
                    <p:nvPicPr>
                      <p:cNvPr id="78858" name="Object 12"/>
                      <p:cNvPicPr>
                        <a:picLocks noChangeArrowheads="1"/>
                      </p:cNvPicPr>
                      <p:nvPr/>
                    </p:nvPicPr>
                    <p:blipFill>
                      <a:blip r:embed="rId10"/>
                      <a:srcRect/>
                      <a:stretch>
                        <a:fillRect/>
                      </a:stretch>
                    </p:blipFill>
                    <p:spPr bwMode="black">
                      <a:xfrm>
                        <a:off x="3340840" y="4943345"/>
                        <a:ext cx="659451" cy="491015"/>
                      </a:xfrm>
                      <a:prstGeom prst="rect">
                        <a:avLst/>
                      </a:prstGeom>
                      <a:noFill/>
                      <a:ln>
                        <a:noFill/>
                      </a:ln>
                      <a:effectLst/>
                    </p:spPr>
                  </p:pic>
                </p:oleObj>
              </mc:Fallback>
            </mc:AlternateContent>
          </a:graphicData>
        </a:graphic>
      </p:graphicFrame>
      <p:sp>
        <p:nvSpPr>
          <p:cNvPr id="21" name="Rectangle 13"/>
          <p:cNvSpPr>
            <a:spLocks noChangeArrowheads="1"/>
          </p:cNvSpPr>
          <p:nvPr/>
        </p:nvSpPr>
        <p:spPr bwMode="auto">
          <a:xfrm>
            <a:off x="3888962" y="4975195"/>
            <a:ext cx="20129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的秩不会大于</a:t>
            </a:r>
          </a:p>
        </p:txBody>
      </p:sp>
      <p:graphicFrame>
        <p:nvGraphicFramePr>
          <p:cNvPr id="22" name="Object 14"/>
          <p:cNvGraphicFramePr>
            <a:graphicFrameLocks/>
          </p:cNvGraphicFramePr>
          <p:nvPr>
            <p:extLst>
              <p:ext uri="{D42A27DB-BD31-4B8C-83A1-F6EECF244321}">
                <p14:modId xmlns:p14="http://schemas.microsoft.com/office/powerpoint/2010/main" val="3861863107"/>
              </p:ext>
            </p:extLst>
          </p:nvPr>
        </p:nvGraphicFramePr>
        <p:xfrm>
          <a:off x="5759667" y="4897460"/>
          <a:ext cx="584048" cy="581981"/>
        </p:xfrm>
        <a:graphic>
          <a:graphicData uri="http://schemas.openxmlformats.org/presentationml/2006/ole">
            <mc:AlternateContent xmlns:mc="http://schemas.openxmlformats.org/markup-compatibility/2006">
              <mc:Choice xmlns:v="urn:schemas-microsoft-com:vml" Requires="v">
                <p:oleObj spid="_x0000_s175606" name="Equation" r:id="rId11" imgW="203040" imgH="228600" progId="Equation.DSMT4">
                  <p:embed/>
                </p:oleObj>
              </mc:Choice>
              <mc:Fallback>
                <p:oleObj name="Equation" r:id="rId11" imgW="203040" imgH="228600" progId="Equation.DSMT4">
                  <p:embed/>
                  <p:pic>
                    <p:nvPicPr>
                      <p:cNvPr id="78860" name="Object 14"/>
                      <p:cNvPicPr>
                        <a:picLocks noChangeArrowheads="1"/>
                      </p:cNvPicPr>
                      <p:nvPr/>
                    </p:nvPicPr>
                    <p:blipFill>
                      <a:blip r:embed="rId12"/>
                      <a:srcRect/>
                      <a:stretch>
                        <a:fillRect/>
                      </a:stretch>
                    </p:blipFill>
                    <p:spPr bwMode="black">
                      <a:xfrm>
                        <a:off x="5759667" y="4897460"/>
                        <a:ext cx="584048" cy="581981"/>
                      </a:xfrm>
                      <a:prstGeom prst="rect">
                        <a:avLst/>
                      </a:prstGeom>
                      <a:noFill/>
                      <a:ln>
                        <a:noFill/>
                      </a:ln>
                      <a:effectLst/>
                    </p:spPr>
                  </p:pic>
                </p:oleObj>
              </mc:Fallback>
            </mc:AlternateContent>
          </a:graphicData>
        </a:graphic>
      </p:graphicFrame>
      <p:sp>
        <p:nvSpPr>
          <p:cNvPr id="23" name="Rectangle 15"/>
          <p:cNvSpPr>
            <a:spLocks noChangeArrowheads="1"/>
          </p:cNvSpPr>
          <p:nvPr/>
        </p:nvSpPr>
        <p:spPr bwMode="auto">
          <a:xfrm>
            <a:off x="6265450" y="4975196"/>
            <a:ext cx="2600392" cy="461665"/>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的秩</a:t>
            </a:r>
            <a:r>
              <a:rPr kumimoji="1" lang="en-US" altLang="zh-CN" sz="2400" b="0">
                <a:latin typeface="+mn-ea"/>
                <a:ea typeface="+mn-ea"/>
              </a:rPr>
              <a:t>, </a:t>
            </a:r>
            <a:r>
              <a:rPr kumimoji="1" lang="zh-CN" altLang="en-US" sz="2400" b="0">
                <a:latin typeface="+mn-ea"/>
                <a:ea typeface="+mn-ea"/>
              </a:rPr>
              <a:t>没有逆矩阵</a:t>
            </a:r>
            <a:r>
              <a:rPr kumimoji="1" lang="en-US" altLang="zh-CN" sz="2400" b="0">
                <a:latin typeface="+mn-ea"/>
                <a:ea typeface="+mn-ea"/>
              </a:rPr>
              <a:t>!</a:t>
            </a:r>
          </a:p>
        </p:txBody>
      </p:sp>
      <p:graphicFrame>
        <p:nvGraphicFramePr>
          <p:cNvPr id="24" name="Object 16"/>
          <p:cNvGraphicFramePr>
            <a:graphicFrameLocks/>
          </p:cNvGraphicFramePr>
          <p:nvPr>
            <p:extLst>
              <p:ext uri="{D42A27DB-BD31-4B8C-83A1-F6EECF244321}">
                <p14:modId xmlns:p14="http://schemas.microsoft.com/office/powerpoint/2010/main" val="3676860043"/>
              </p:ext>
            </p:extLst>
          </p:nvPr>
        </p:nvGraphicFramePr>
        <p:xfrm>
          <a:off x="4197917" y="4361994"/>
          <a:ext cx="795793" cy="347919"/>
        </p:xfrm>
        <a:graphic>
          <a:graphicData uri="http://schemas.openxmlformats.org/presentationml/2006/ole">
            <mc:AlternateContent xmlns:mc="http://schemas.openxmlformats.org/markup-compatibility/2006">
              <mc:Choice xmlns:v="urn:schemas-microsoft-com:vml" Requires="v">
                <p:oleObj spid="_x0000_s175607" name="Equation" r:id="rId13" imgW="355320" imgH="139680" progId="Equation.DSMT4">
                  <p:embed/>
                </p:oleObj>
              </mc:Choice>
              <mc:Fallback>
                <p:oleObj name="Equation" r:id="rId13" imgW="355320" imgH="139680" progId="Equation.DSMT4">
                  <p:embed/>
                  <p:pic>
                    <p:nvPicPr>
                      <p:cNvPr id="78862" name="Object 16"/>
                      <p:cNvPicPr>
                        <a:picLocks noChangeArrowheads="1"/>
                      </p:cNvPicPr>
                      <p:nvPr/>
                    </p:nvPicPr>
                    <p:blipFill>
                      <a:blip r:embed="rId14"/>
                      <a:srcRect/>
                      <a:stretch>
                        <a:fillRect/>
                      </a:stretch>
                    </p:blipFill>
                    <p:spPr bwMode="black">
                      <a:xfrm>
                        <a:off x="4197917" y="4361994"/>
                        <a:ext cx="795793" cy="347919"/>
                      </a:xfrm>
                      <a:prstGeom prst="rect">
                        <a:avLst/>
                      </a:prstGeom>
                      <a:noFill/>
                      <a:ln>
                        <a:noFill/>
                      </a:ln>
                      <a:effectLst/>
                    </p:spPr>
                  </p:pic>
                </p:oleObj>
              </mc:Fallback>
            </mc:AlternateContent>
          </a:graphicData>
        </a:graphic>
      </p:graphicFrame>
      <p:graphicFrame>
        <p:nvGraphicFramePr>
          <p:cNvPr id="25" name="Object 18"/>
          <p:cNvGraphicFramePr>
            <a:graphicFrameLocks/>
          </p:cNvGraphicFramePr>
          <p:nvPr>
            <p:extLst>
              <p:ext uri="{D42A27DB-BD31-4B8C-83A1-F6EECF244321}">
                <p14:modId xmlns:p14="http://schemas.microsoft.com/office/powerpoint/2010/main" val="4101907984"/>
              </p:ext>
            </p:extLst>
          </p:nvPr>
        </p:nvGraphicFramePr>
        <p:xfrm>
          <a:off x="3372613" y="4260524"/>
          <a:ext cx="565969" cy="585736"/>
        </p:xfrm>
        <a:graphic>
          <a:graphicData uri="http://schemas.openxmlformats.org/presentationml/2006/ole">
            <mc:AlternateContent xmlns:mc="http://schemas.openxmlformats.org/markup-compatibility/2006">
              <mc:Choice xmlns:v="urn:schemas-microsoft-com:vml" Requires="v">
                <p:oleObj spid="_x0000_s175608" name="Equation" r:id="rId15" imgW="203040" imgH="228600" progId="Equation.DSMT4">
                  <p:embed/>
                </p:oleObj>
              </mc:Choice>
              <mc:Fallback>
                <p:oleObj name="Equation" r:id="rId15" imgW="203040" imgH="228600" progId="Equation.DSMT4">
                  <p:embed/>
                  <p:pic>
                    <p:nvPicPr>
                      <p:cNvPr id="78863" name="Object 18"/>
                      <p:cNvPicPr>
                        <a:picLocks noChangeArrowheads="1"/>
                      </p:cNvPicPr>
                      <p:nvPr/>
                    </p:nvPicPr>
                    <p:blipFill>
                      <a:blip r:embed="rId16"/>
                      <a:srcRect/>
                      <a:stretch>
                        <a:fillRect/>
                      </a:stretch>
                    </p:blipFill>
                    <p:spPr bwMode="black">
                      <a:xfrm>
                        <a:off x="3372613" y="4260524"/>
                        <a:ext cx="565969" cy="585736"/>
                      </a:xfrm>
                      <a:prstGeom prst="rect">
                        <a:avLst/>
                      </a:prstGeom>
                      <a:noFill/>
                      <a:ln>
                        <a:noFill/>
                      </a:ln>
                      <a:effectLst/>
                    </p:spPr>
                  </p:pic>
                </p:oleObj>
              </mc:Fallback>
            </mc:AlternateContent>
          </a:graphicData>
        </a:graphic>
      </p:graphicFrame>
      <p:graphicFrame>
        <p:nvGraphicFramePr>
          <p:cNvPr id="26" name="Object 19"/>
          <p:cNvGraphicFramePr>
            <a:graphicFrameLocks/>
          </p:cNvGraphicFramePr>
          <p:nvPr>
            <p:extLst>
              <p:ext uri="{D42A27DB-BD31-4B8C-83A1-F6EECF244321}">
                <p14:modId xmlns:p14="http://schemas.microsoft.com/office/powerpoint/2010/main" val="1448401382"/>
              </p:ext>
            </p:extLst>
          </p:nvPr>
        </p:nvGraphicFramePr>
        <p:xfrm>
          <a:off x="6797154" y="4286120"/>
          <a:ext cx="2437987" cy="529858"/>
        </p:xfrm>
        <a:graphic>
          <a:graphicData uri="http://schemas.openxmlformats.org/presentationml/2006/ole">
            <mc:AlternateContent xmlns:mc="http://schemas.openxmlformats.org/markup-compatibility/2006">
              <mc:Choice xmlns:v="urn:schemas-microsoft-com:vml" Requires="v">
                <p:oleObj spid="_x0000_s175609" name="Equation" r:id="rId17" imgW="1041120" imgH="203040" progId="Equation.DSMT4">
                  <p:embed/>
                </p:oleObj>
              </mc:Choice>
              <mc:Fallback>
                <p:oleObj name="Equation" r:id="rId17" imgW="1041120" imgH="203040" progId="Equation.DSMT4">
                  <p:embed/>
                  <p:pic>
                    <p:nvPicPr>
                      <p:cNvPr id="78864" name="Object 19"/>
                      <p:cNvPicPr>
                        <a:picLocks noChangeArrowheads="1"/>
                      </p:cNvPicPr>
                      <p:nvPr/>
                    </p:nvPicPr>
                    <p:blipFill>
                      <a:blip r:embed="rId18"/>
                      <a:srcRect/>
                      <a:stretch>
                        <a:fillRect/>
                      </a:stretch>
                    </p:blipFill>
                    <p:spPr bwMode="black">
                      <a:xfrm>
                        <a:off x="6797154" y="4286120"/>
                        <a:ext cx="2437987" cy="529858"/>
                      </a:xfrm>
                      <a:prstGeom prst="rect">
                        <a:avLst/>
                      </a:prstGeom>
                      <a:noFill/>
                      <a:ln>
                        <a:noFill/>
                      </a:ln>
                      <a:effectLst/>
                    </p:spPr>
                  </p:pic>
                </p:oleObj>
              </mc:Fallback>
            </mc:AlternateContent>
          </a:graphicData>
        </a:graphic>
      </p:graphicFrame>
      <p:sp>
        <p:nvSpPr>
          <p:cNvPr id="27" name="TextBox 17"/>
          <p:cNvSpPr txBox="1"/>
          <p:nvPr/>
        </p:nvSpPr>
        <p:spPr>
          <a:xfrm>
            <a:off x="3768312" y="5676871"/>
            <a:ext cx="4575588" cy="461963"/>
          </a:xfrm>
          <a:prstGeom prst="rect">
            <a:avLst/>
          </a:prstGeom>
          <a:noFill/>
          <a:ln>
            <a:solidFill>
              <a:schemeClr val="tx1"/>
            </a:solidFill>
          </a:ln>
        </p:spPr>
        <p:style>
          <a:lnRef idx="3">
            <a:schemeClr val="lt1"/>
          </a:lnRef>
          <a:fillRef idx="1">
            <a:schemeClr val="dk1"/>
          </a:fillRef>
          <a:effectRef idx="1">
            <a:schemeClr val="dk1"/>
          </a:effectRef>
          <a:fontRef idx="minor">
            <a:schemeClr val="lt1"/>
          </a:fontRef>
        </p:style>
        <p:txBody>
          <a:bodyPr wrap="square">
            <a:spAutoFit/>
          </a:bodyPr>
          <a:lstStyle/>
          <a:p>
            <a:pPr>
              <a:defRPr/>
            </a:pPr>
            <a:r>
              <a:rPr lang="zh-CN" altLang="en-US" sz="2400" dirty="0">
                <a:solidFill>
                  <a:srgbClr val="FF0000"/>
                </a:solidFill>
                <a:latin typeface="+mn-ea"/>
              </a:rPr>
              <a:t>进而无法利用公式求取参数向量！</a:t>
            </a:r>
          </a:p>
        </p:txBody>
      </p:sp>
    </p:spTree>
    <p:extLst>
      <p:ext uri="{BB962C8B-B14F-4D97-AF65-F5344CB8AC3E}">
        <p14:creationId xmlns:p14="http://schemas.microsoft.com/office/powerpoint/2010/main" val="2854953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严格病态线性回归问题概述</a:t>
            </a:r>
          </a:p>
          <a:p>
            <a:pPr marL="457200" lvl="1" indent="0">
              <a:lnSpc>
                <a:spcPct val="150000"/>
              </a:lnSpc>
              <a:buNone/>
            </a:pPr>
            <a:r>
              <a:rPr lang="zh-CN" altLang="en-US" sz="2800" dirty="0"/>
              <a:t>（</a:t>
            </a:r>
            <a:r>
              <a:rPr lang="en-US" altLang="zh-CN" sz="2800" dirty="0"/>
              <a:t>4</a:t>
            </a:r>
            <a:r>
              <a:rPr lang="zh-CN" altLang="en-US" sz="2800" dirty="0"/>
              <a:t>）严格病态线性回归问题的处理方法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75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2574427" y="2492439"/>
            <a:ext cx="7056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回归变量间严格线性相关，并不能否定需电量可近似为钢、铁、煤等主要产品产量的线性函数。</a:t>
            </a:r>
            <a:endParaRPr kumimoji="1" lang="en-US" altLang="zh-CN" sz="2400" b="0" dirty="0">
              <a:latin typeface="微软雅黑" panose="020B0503020204020204" pitchFamily="34" charset="-122"/>
              <a:ea typeface="微软雅黑" panose="020B0503020204020204" pitchFamily="34" charset="-122"/>
            </a:endParaRPr>
          </a:p>
        </p:txBody>
      </p:sp>
      <p:sp>
        <p:nvSpPr>
          <p:cNvPr id="16" name="Rectangle 6"/>
          <p:cNvSpPr>
            <a:spLocks noChangeArrowheads="1"/>
          </p:cNvSpPr>
          <p:nvPr/>
        </p:nvSpPr>
        <p:spPr bwMode="auto">
          <a:xfrm>
            <a:off x="2574426" y="3847719"/>
            <a:ext cx="68421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只是在这种情况下不能由样本数据正确估计所有的回归系数</a:t>
            </a:r>
          </a:p>
        </p:txBody>
      </p:sp>
      <p:sp>
        <p:nvSpPr>
          <p:cNvPr id="17" name="Rectangle 7"/>
          <p:cNvSpPr>
            <a:spLocks noChangeArrowheads="1"/>
          </p:cNvSpPr>
          <p:nvPr/>
        </p:nvSpPr>
        <p:spPr bwMode="auto">
          <a:xfrm>
            <a:off x="2574425" y="5093718"/>
            <a:ext cx="68421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       但是仍可能确定需电量关于所有回归变量的线性函数（此时这种函数不唯一）</a:t>
            </a:r>
          </a:p>
        </p:txBody>
      </p:sp>
    </p:spTree>
    <p:extLst>
      <p:ext uri="{BB962C8B-B14F-4D97-AF65-F5344CB8AC3E}">
        <p14:creationId xmlns:p14="http://schemas.microsoft.com/office/powerpoint/2010/main" val="41381269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76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1" name="Group 22"/>
          <p:cNvGrpSpPr>
            <a:grpSpLocks/>
          </p:cNvGrpSpPr>
          <p:nvPr/>
        </p:nvGrpSpPr>
        <p:grpSpPr bwMode="auto">
          <a:xfrm>
            <a:off x="2424114" y="1759103"/>
            <a:ext cx="5468937" cy="1592262"/>
            <a:chOff x="567" y="890"/>
            <a:chExt cx="3445" cy="1003"/>
          </a:xfrm>
          <a:noFill/>
        </p:grpSpPr>
        <p:sp>
          <p:nvSpPr>
            <p:cNvPr id="12" name="Rectangle 2"/>
            <p:cNvSpPr>
              <a:spLocks noChangeArrowheads="1"/>
            </p:cNvSpPr>
            <p:nvPr/>
          </p:nvSpPr>
          <p:spPr bwMode="auto">
            <a:xfrm>
              <a:off x="567" y="890"/>
              <a:ext cx="1460"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如果能确定满足</a:t>
              </a:r>
            </a:p>
          </p:txBody>
        </p:sp>
        <p:graphicFrame>
          <p:nvGraphicFramePr>
            <p:cNvPr id="13" name="Object 6"/>
            <p:cNvGraphicFramePr>
              <a:graphicFrameLocks/>
            </p:cNvGraphicFramePr>
            <p:nvPr>
              <p:extLst>
                <p:ext uri="{D42A27DB-BD31-4B8C-83A1-F6EECF244321}">
                  <p14:modId xmlns:p14="http://schemas.microsoft.com/office/powerpoint/2010/main" val="586127315"/>
                </p:ext>
              </p:extLst>
            </p:nvPr>
          </p:nvGraphicFramePr>
          <p:xfrm>
            <a:off x="787" y="1220"/>
            <a:ext cx="990" cy="328"/>
          </p:xfrm>
          <a:graphic>
            <a:graphicData uri="http://schemas.openxmlformats.org/presentationml/2006/ole">
              <mc:AlternateContent xmlns:mc="http://schemas.openxmlformats.org/markup-compatibility/2006">
                <mc:Choice xmlns:v="urn:schemas-microsoft-com:vml" Requires="v">
                  <p:oleObj spid="_x0000_s176618" name="Equation" r:id="rId3" imgW="672840" imgH="241200" progId="Equation.DSMT4">
                    <p:embed/>
                  </p:oleObj>
                </mc:Choice>
                <mc:Fallback>
                  <p:oleObj name="Equation" r:id="rId3" imgW="672840" imgH="241200" progId="Equation.DSMT4">
                    <p:embed/>
                    <p:pic>
                      <p:nvPicPr>
                        <p:cNvPr id="80914" name="Object 6"/>
                        <p:cNvPicPr>
                          <a:picLocks noChangeArrowheads="1"/>
                        </p:cNvPicPr>
                        <p:nvPr/>
                      </p:nvPicPr>
                      <p:blipFill>
                        <a:blip r:embed="rId4"/>
                        <a:srcRect/>
                        <a:stretch>
                          <a:fillRect/>
                        </a:stretch>
                      </p:blipFill>
                      <p:spPr bwMode="black">
                        <a:xfrm>
                          <a:off x="787" y="1220"/>
                          <a:ext cx="990" cy="328"/>
                        </a:xfrm>
                        <a:prstGeom prst="rect">
                          <a:avLst/>
                        </a:prstGeom>
                        <a:noFill/>
                        <a:ln>
                          <a:noFill/>
                        </a:ln>
                        <a:effectLst/>
                      </p:spPr>
                    </p:pic>
                  </p:oleObj>
                </mc:Fallback>
              </mc:AlternateContent>
            </a:graphicData>
          </a:graphic>
        </p:graphicFrame>
        <p:graphicFrame>
          <p:nvGraphicFramePr>
            <p:cNvPr id="14" name="Object 7"/>
            <p:cNvGraphicFramePr>
              <a:graphicFrameLocks/>
            </p:cNvGraphicFramePr>
            <p:nvPr>
              <p:extLst>
                <p:ext uri="{D42A27DB-BD31-4B8C-83A1-F6EECF244321}">
                  <p14:modId xmlns:p14="http://schemas.microsoft.com/office/powerpoint/2010/main" val="3798170881"/>
                </p:ext>
              </p:extLst>
            </p:nvPr>
          </p:nvGraphicFramePr>
          <p:xfrm>
            <a:off x="1907" y="1206"/>
            <a:ext cx="2105" cy="366"/>
          </p:xfrm>
          <a:graphic>
            <a:graphicData uri="http://schemas.openxmlformats.org/presentationml/2006/ole">
              <mc:AlternateContent xmlns:mc="http://schemas.openxmlformats.org/markup-compatibility/2006">
                <mc:Choice xmlns:v="urn:schemas-microsoft-com:vml" Requires="v">
                  <p:oleObj spid="_x0000_s176619" name="Equation" r:id="rId5" imgW="1422360" imgH="228600" progId="Equation.DSMT4">
                    <p:embed/>
                  </p:oleObj>
                </mc:Choice>
                <mc:Fallback>
                  <p:oleObj name="Equation" r:id="rId5" imgW="1422360" imgH="228600" progId="Equation.DSMT4">
                    <p:embed/>
                    <p:pic>
                      <p:nvPicPr>
                        <p:cNvPr id="80915" name="Object 7"/>
                        <p:cNvPicPr>
                          <a:picLocks noChangeArrowheads="1"/>
                        </p:cNvPicPr>
                        <p:nvPr/>
                      </p:nvPicPr>
                      <p:blipFill>
                        <a:blip r:embed="rId6"/>
                        <a:srcRect/>
                        <a:stretch>
                          <a:fillRect/>
                        </a:stretch>
                      </p:blipFill>
                      <p:spPr bwMode="black">
                        <a:xfrm>
                          <a:off x="1907" y="1206"/>
                          <a:ext cx="2105" cy="366"/>
                        </a:xfrm>
                        <a:prstGeom prst="rect">
                          <a:avLst/>
                        </a:prstGeom>
                        <a:noFill/>
                        <a:ln>
                          <a:noFill/>
                        </a:ln>
                        <a:effectLst/>
                      </p:spPr>
                    </p:pic>
                  </p:oleObj>
                </mc:Fallback>
              </mc:AlternateContent>
            </a:graphicData>
          </a:graphic>
        </p:graphicFrame>
        <p:sp>
          <p:nvSpPr>
            <p:cNvPr id="18" name="Rectangle 8"/>
            <p:cNvSpPr>
              <a:spLocks noChangeArrowheads="1"/>
            </p:cNvSpPr>
            <p:nvPr/>
          </p:nvSpPr>
          <p:spPr bwMode="auto">
            <a:xfrm>
              <a:off x="657" y="1570"/>
              <a:ext cx="308"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的</a:t>
              </a:r>
            </a:p>
          </p:txBody>
        </p:sp>
        <p:graphicFrame>
          <p:nvGraphicFramePr>
            <p:cNvPr id="19" name="Object 9"/>
            <p:cNvGraphicFramePr>
              <a:graphicFrameLocks/>
            </p:cNvGraphicFramePr>
            <p:nvPr>
              <p:extLst>
                <p:ext uri="{D42A27DB-BD31-4B8C-83A1-F6EECF244321}">
                  <p14:modId xmlns:p14="http://schemas.microsoft.com/office/powerpoint/2010/main" val="232353326"/>
                </p:ext>
              </p:extLst>
            </p:nvPr>
          </p:nvGraphicFramePr>
          <p:xfrm>
            <a:off x="903" y="1551"/>
            <a:ext cx="1481" cy="342"/>
          </p:xfrm>
          <a:graphic>
            <a:graphicData uri="http://schemas.openxmlformats.org/presentationml/2006/ole">
              <mc:AlternateContent xmlns:mc="http://schemas.openxmlformats.org/markup-compatibility/2006">
                <mc:Choice xmlns:v="urn:schemas-microsoft-com:vml" Requires="v">
                  <p:oleObj spid="_x0000_s176620" name="Equation" r:id="rId7" imgW="1143000" imgH="228600" progId="Equation.DSMT4">
                    <p:embed/>
                  </p:oleObj>
                </mc:Choice>
                <mc:Fallback>
                  <p:oleObj name="Equation" r:id="rId7" imgW="1143000" imgH="228600" progId="Equation.DSMT4">
                    <p:embed/>
                    <p:pic>
                      <p:nvPicPr>
                        <p:cNvPr id="80917" name="Object 9"/>
                        <p:cNvPicPr>
                          <a:picLocks noChangeArrowheads="1"/>
                        </p:cNvPicPr>
                        <p:nvPr/>
                      </p:nvPicPr>
                      <p:blipFill>
                        <a:blip r:embed="rId8"/>
                        <a:srcRect/>
                        <a:stretch>
                          <a:fillRect/>
                        </a:stretch>
                      </p:blipFill>
                      <p:spPr bwMode="black">
                        <a:xfrm>
                          <a:off x="903" y="1551"/>
                          <a:ext cx="1481" cy="342"/>
                        </a:xfrm>
                        <a:prstGeom prst="rect">
                          <a:avLst/>
                        </a:prstGeom>
                        <a:noFill/>
                        <a:ln>
                          <a:noFill/>
                        </a:ln>
                        <a:effectLst/>
                      </p:spPr>
                    </p:pic>
                  </p:oleObj>
                </mc:Fallback>
              </mc:AlternateContent>
            </a:graphicData>
          </a:graphic>
        </p:graphicFrame>
        <p:sp>
          <p:nvSpPr>
            <p:cNvPr id="20" name="Rectangle 10"/>
            <p:cNvSpPr>
              <a:spLocks noChangeArrowheads="1"/>
            </p:cNvSpPr>
            <p:nvPr/>
          </p:nvSpPr>
          <p:spPr bwMode="auto">
            <a:xfrm>
              <a:off x="2418" y="1552"/>
              <a:ext cx="884"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和最小的</a:t>
              </a:r>
            </a:p>
          </p:txBody>
        </p:sp>
        <p:graphicFrame>
          <p:nvGraphicFramePr>
            <p:cNvPr id="21" name="Object 11"/>
            <p:cNvGraphicFramePr>
              <a:graphicFrameLocks/>
            </p:cNvGraphicFramePr>
            <p:nvPr>
              <p:extLst>
                <p:ext uri="{D42A27DB-BD31-4B8C-83A1-F6EECF244321}">
                  <p14:modId xmlns:p14="http://schemas.microsoft.com/office/powerpoint/2010/main" val="1932426469"/>
                </p:ext>
              </p:extLst>
            </p:nvPr>
          </p:nvGraphicFramePr>
          <p:xfrm>
            <a:off x="3282" y="1567"/>
            <a:ext cx="244" cy="255"/>
          </p:xfrm>
          <a:graphic>
            <a:graphicData uri="http://schemas.openxmlformats.org/presentationml/2006/ole">
              <mc:AlternateContent xmlns:mc="http://schemas.openxmlformats.org/markup-compatibility/2006">
                <mc:Choice xmlns:v="urn:schemas-microsoft-com:vml" Requires="v">
                  <p:oleObj spid="_x0000_s176621" name="Equation" r:id="rId9" imgW="164880" imgH="139680" progId="Equation.DSMT4">
                    <p:embed/>
                  </p:oleObj>
                </mc:Choice>
                <mc:Fallback>
                  <p:oleObj name="Equation" r:id="rId9" imgW="164880" imgH="139680" progId="Equation.DSMT4">
                    <p:embed/>
                    <p:pic>
                      <p:nvPicPr>
                        <p:cNvPr id="80919" name="Object 11"/>
                        <p:cNvPicPr>
                          <a:picLocks noChangeArrowheads="1"/>
                        </p:cNvPicPr>
                        <p:nvPr/>
                      </p:nvPicPr>
                      <p:blipFill>
                        <a:blip r:embed="rId10"/>
                        <a:srcRect/>
                        <a:stretch>
                          <a:fillRect/>
                        </a:stretch>
                      </p:blipFill>
                      <p:spPr bwMode="black">
                        <a:xfrm>
                          <a:off x="3282" y="1567"/>
                          <a:ext cx="244" cy="255"/>
                        </a:xfrm>
                        <a:prstGeom prst="rect">
                          <a:avLst/>
                        </a:prstGeom>
                        <a:noFill/>
                        <a:ln>
                          <a:noFill/>
                        </a:ln>
                        <a:effectLst/>
                      </p:spPr>
                    </p:pic>
                  </p:oleObj>
                </mc:Fallback>
              </mc:AlternateContent>
            </a:graphicData>
          </a:graphic>
        </p:graphicFrame>
      </p:grpSp>
      <p:grpSp>
        <p:nvGrpSpPr>
          <p:cNvPr id="22" name="组合 21"/>
          <p:cNvGrpSpPr>
            <a:grpSpLocks/>
          </p:cNvGrpSpPr>
          <p:nvPr/>
        </p:nvGrpSpPr>
        <p:grpSpPr bwMode="auto">
          <a:xfrm>
            <a:off x="2424113" y="3397404"/>
            <a:ext cx="5741986" cy="2709864"/>
            <a:chOff x="900113" y="3522664"/>
            <a:chExt cx="5741986" cy="2709864"/>
          </a:xfrm>
          <a:noFill/>
        </p:grpSpPr>
        <p:sp>
          <p:nvSpPr>
            <p:cNvPr id="23" name="Rectangle 15"/>
            <p:cNvSpPr>
              <a:spLocks noChangeArrowheads="1"/>
            </p:cNvSpPr>
            <p:nvPr/>
          </p:nvSpPr>
          <p:spPr bwMode="auto">
            <a:xfrm>
              <a:off x="900113" y="5734050"/>
              <a:ext cx="1098550" cy="457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可建立</a:t>
              </a:r>
            </a:p>
          </p:txBody>
        </p:sp>
        <p:grpSp>
          <p:nvGrpSpPr>
            <p:cNvPr id="24" name="Group 23"/>
            <p:cNvGrpSpPr>
              <a:grpSpLocks/>
            </p:cNvGrpSpPr>
            <p:nvPr/>
          </p:nvGrpSpPr>
          <p:grpSpPr bwMode="auto">
            <a:xfrm>
              <a:off x="900113" y="3522664"/>
              <a:ext cx="5741986" cy="2709864"/>
              <a:chOff x="612" y="2335"/>
              <a:chExt cx="3617" cy="1707"/>
            </a:xfrm>
            <a:grpFill/>
          </p:grpSpPr>
          <p:sp>
            <p:nvSpPr>
              <p:cNvPr id="25" name="Rectangle 3"/>
              <p:cNvSpPr>
                <a:spLocks noChangeArrowheads="1"/>
              </p:cNvSpPr>
              <p:nvPr/>
            </p:nvSpPr>
            <p:spPr bwMode="auto">
              <a:xfrm>
                <a:off x="612" y="2911"/>
                <a:ext cx="692"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先估计</a:t>
                </a:r>
              </a:p>
            </p:txBody>
          </p:sp>
          <p:graphicFrame>
            <p:nvGraphicFramePr>
              <p:cNvPr id="26" name="Object 4"/>
              <p:cNvGraphicFramePr>
                <a:graphicFrameLocks/>
              </p:cNvGraphicFramePr>
              <p:nvPr>
                <p:extLst>
                  <p:ext uri="{D42A27DB-BD31-4B8C-83A1-F6EECF244321}">
                    <p14:modId xmlns:p14="http://schemas.microsoft.com/office/powerpoint/2010/main" val="3248868307"/>
                  </p:ext>
                </p:extLst>
              </p:nvPr>
            </p:nvGraphicFramePr>
            <p:xfrm>
              <a:off x="1259" y="2849"/>
              <a:ext cx="1575" cy="449"/>
            </p:xfrm>
            <a:graphic>
              <a:graphicData uri="http://schemas.openxmlformats.org/presentationml/2006/ole">
                <mc:AlternateContent xmlns:mc="http://schemas.openxmlformats.org/markup-compatibility/2006">
                  <mc:Choice xmlns:v="urn:schemas-microsoft-com:vml" Requires="v">
                    <p:oleObj spid="_x0000_s176622" name="Equation" r:id="rId11" imgW="1054080" imgH="304560" progId="Equation.DSMT4">
                      <p:embed/>
                    </p:oleObj>
                  </mc:Choice>
                  <mc:Fallback>
                    <p:oleObj name="Equation" r:id="rId11" imgW="1054080" imgH="304560" progId="Equation.DSMT4">
                      <p:embed/>
                      <p:pic>
                        <p:nvPicPr>
                          <p:cNvPr id="80906" name="Object 4"/>
                          <p:cNvPicPr>
                            <a:picLocks noChangeArrowheads="1"/>
                          </p:cNvPicPr>
                          <p:nvPr/>
                        </p:nvPicPr>
                        <p:blipFill>
                          <a:blip r:embed="rId12"/>
                          <a:srcRect/>
                          <a:stretch>
                            <a:fillRect/>
                          </a:stretch>
                        </p:blipFill>
                        <p:spPr bwMode="black">
                          <a:xfrm>
                            <a:off x="1259" y="2849"/>
                            <a:ext cx="1575" cy="449"/>
                          </a:xfrm>
                          <a:prstGeom prst="rect">
                            <a:avLst/>
                          </a:prstGeom>
                          <a:noFill/>
                          <a:ln>
                            <a:noFill/>
                          </a:ln>
                          <a:effectLst/>
                        </p:spPr>
                      </p:pic>
                    </p:oleObj>
                  </mc:Fallback>
                </mc:AlternateContent>
              </a:graphicData>
            </a:graphic>
          </p:graphicFrame>
          <p:sp>
            <p:nvSpPr>
              <p:cNvPr id="27" name="Rectangle 5"/>
              <p:cNvSpPr>
                <a:spLocks noChangeArrowheads="1"/>
              </p:cNvSpPr>
              <p:nvPr/>
            </p:nvSpPr>
            <p:spPr bwMode="auto">
              <a:xfrm>
                <a:off x="2789" y="2956"/>
                <a:ext cx="1268"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solidFill>
                      <a:srgbClr val="FF0000"/>
                    </a:solidFill>
                    <a:latin typeface="+mn-ea"/>
                    <a:ea typeface="+mn-ea"/>
                  </a:rPr>
                  <a:t>（一定存在）</a:t>
                </a:r>
              </a:p>
            </p:txBody>
          </p:sp>
          <p:graphicFrame>
            <p:nvGraphicFramePr>
              <p:cNvPr id="28" name="Object 12"/>
              <p:cNvGraphicFramePr>
                <a:graphicFrameLocks/>
              </p:cNvGraphicFramePr>
              <p:nvPr>
                <p:extLst>
                  <p:ext uri="{D42A27DB-BD31-4B8C-83A1-F6EECF244321}">
                    <p14:modId xmlns:p14="http://schemas.microsoft.com/office/powerpoint/2010/main" val="3340055399"/>
                  </p:ext>
                </p:extLst>
              </p:nvPr>
            </p:nvGraphicFramePr>
            <p:xfrm>
              <a:off x="1024" y="2335"/>
              <a:ext cx="3205" cy="449"/>
            </p:xfrm>
            <a:graphic>
              <a:graphicData uri="http://schemas.openxmlformats.org/presentationml/2006/ole">
                <mc:AlternateContent xmlns:mc="http://schemas.openxmlformats.org/markup-compatibility/2006">
                  <mc:Choice xmlns:v="urn:schemas-microsoft-com:vml" Requires="v">
                    <p:oleObj spid="_x0000_s176623" name="Equation" r:id="rId13" imgW="2031840" imgH="241200" progId="Equation.DSMT4">
                      <p:embed/>
                    </p:oleObj>
                  </mc:Choice>
                  <mc:Fallback>
                    <p:oleObj name="Equation" r:id="rId13" imgW="2031840" imgH="241200" progId="Equation.DSMT4">
                      <p:embed/>
                      <p:pic>
                        <p:nvPicPr>
                          <p:cNvPr id="80908" name="Object 12"/>
                          <p:cNvPicPr>
                            <a:picLocks noChangeArrowheads="1"/>
                          </p:cNvPicPr>
                          <p:nvPr/>
                        </p:nvPicPr>
                        <p:blipFill>
                          <a:blip r:embed="rId14"/>
                          <a:srcRect/>
                          <a:stretch>
                            <a:fillRect/>
                          </a:stretch>
                        </p:blipFill>
                        <p:spPr bwMode="black">
                          <a:xfrm>
                            <a:off x="1024" y="2335"/>
                            <a:ext cx="3205" cy="449"/>
                          </a:xfrm>
                          <a:prstGeom prst="rect">
                            <a:avLst/>
                          </a:prstGeom>
                          <a:noFill/>
                          <a:ln>
                            <a:noFill/>
                          </a:ln>
                          <a:effectLst/>
                        </p:spPr>
                      </p:pic>
                    </p:oleObj>
                  </mc:Fallback>
                </mc:AlternateContent>
              </a:graphicData>
            </a:graphic>
          </p:graphicFrame>
          <p:sp>
            <p:nvSpPr>
              <p:cNvPr id="29" name="Rectangle 13"/>
              <p:cNvSpPr>
                <a:spLocks noChangeArrowheads="1"/>
              </p:cNvSpPr>
              <p:nvPr/>
            </p:nvSpPr>
            <p:spPr bwMode="auto">
              <a:xfrm>
                <a:off x="612" y="2441"/>
                <a:ext cx="500"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由于</a:t>
                </a:r>
              </a:p>
            </p:txBody>
          </p:sp>
          <p:graphicFrame>
            <p:nvGraphicFramePr>
              <p:cNvPr id="30" name="Object 14"/>
              <p:cNvGraphicFramePr>
                <a:graphicFrameLocks/>
              </p:cNvGraphicFramePr>
              <p:nvPr>
                <p:extLst>
                  <p:ext uri="{D42A27DB-BD31-4B8C-83A1-F6EECF244321}">
                    <p14:modId xmlns:p14="http://schemas.microsoft.com/office/powerpoint/2010/main" val="420176481"/>
                  </p:ext>
                </p:extLst>
              </p:nvPr>
            </p:nvGraphicFramePr>
            <p:xfrm>
              <a:off x="1250" y="3639"/>
              <a:ext cx="2227" cy="403"/>
            </p:xfrm>
            <a:graphic>
              <a:graphicData uri="http://schemas.openxmlformats.org/presentationml/2006/ole">
                <mc:AlternateContent xmlns:mc="http://schemas.openxmlformats.org/markup-compatibility/2006">
                  <mc:Choice xmlns:v="urn:schemas-microsoft-com:vml" Requires="v">
                    <p:oleObj spid="_x0000_s176624" name="Equation" r:id="rId15" imgW="1485720" imgH="253800" progId="Equation.DSMT4">
                      <p:embed/>
                    </p:oleObj>
                  </mc:Choice>
                  <mc:Fallback>
                    <p:oleObj name="Equation" r:id="rId15" imgW="1485720" imgH="253800" progId="Equation.DSMT4">
                      <p:embed/>
                      <p:pic>
                        <p:nvPicPr>
                          <p:cNvPr id="80910" name="Object 14"/>
                          <p:cNvPicPr>
                            <a:picLocks noChangeArrowheads="1"/>
                          </p:cNvPicPr>
                          <p:nvPr/>
                        </p:nvPicPr>
                        <p:blipFill>
                          <a:blip r:embed="rId16"/>
                          <a:srcRect/>
                          <a:stretch>
                            <a:fillRect/>
                          </a:stretch>
                        </p:blipFill>
                        <p:spPr bwMode="black">
                          <a:xfrm>
                            <a:off x="1250" y="3639"/>
                            <a:ext cx="2227" cy="403"/>
                          </a:xfrm>
                          <a:prstGeom prst="rect">
                            <a:avLst/>
                          </a:prstGeom>
                          <a:noFill/>
                          <a:ln>
                            <a:noFill/>
                          </a:ln>
                          <a:effectLst/>
                        </p:spPr>
                      </p:pic>
                    </p:oleObj>
                  </mc:Fallback>
                </mc:AlternateContent>
              </a:graphicData>
            </a:graphic>
          </p:graphicFrame>
          <p:sp>
            <p:nvSpPr>
              <p:cNvPr id="31" name="Rectangle 16"/>
              <p:cNvSpPr>
                <a:spLocks noChangeArrowheads="1"/>
              </p:cNvSpPr>
              <p:nvPr/>
            </p:nvSpPr>
            <p:spPr bwMode="auto">
              <a:xfrm>
                <a:off x="612" y="3348"/>
                <a:ext cx="692"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再利用</a:t>
                </a:r>
              </a:p>
            </p:txBody>
          </p:sp>
          <p:graphicFrame>
            <p:nvGraphicFramePr>
              <p:cNvPr id="32" name="Object 17"/>
              <p:cNvGraphicFramePr>
                <a:graphicFrameLocks/>
              </p:cNvGraphicFramePr>
              <p:nvPr>
                <p:extLst>
                  <p:ext uri="{D42A27DB-BD31-4B8C-83A1-F6EECF244321}">
                    <p14:modId xmlns:p14="http://schemas.microsoft.com/office/powerpoint/2010/main" val="637102995"/>
                  </p:ext>
                </p:extLst>
              </p:nvPr>
            </p:nvGraphicFramePr>
            <p:xfrm>
              <a:off x="1248" y="3318"/>
              <a:ext cx="2884" cy="340"/>
            </p:xfrm>
            <a:graphic>
              <a:graphicData uri="http://schemas.openxmlformats.org/presentationml/2006/ole">
                <mc:AlternateContent xmlns:mc="http://schemas.openxmlformats.org/markup-compatibility/2006">
                  <mc:Choice xmlns:v="urn:schemas-microsoft-com:vml" Requires="v">
                    <p:oleObj spid="_x0000_s176625" name="Equation" r:id="rId17" imgW="1841400" imgH="241200" progId="Equation.DSMT4">
                      <p:embed/>
                    </p:oleObj>
                  </mc:Choice>
                  <mc:Fallback>
                    <p:oleObj name="Equation" r:id="rId17" imgW="1841400" imgH="241200" progId="Equation.DSMT4">
                      <p:embed/>
                      <p:pic>
                        <p:nvPicPr>
                          <p:cNvPr id="80912" name="Object 17"/>
                          <p:cNvPicPr>
                            <a:picLocks noChangeArrowheads="1"/>
                          </p:cNvPicPr>
                          <p:nvPr/>
                        </p:nvPicPr>
                        <p:blipFill>
                          <a:blip r:embed="rId18"/>
                          <a:srcRect/>
                          <a:stretch>
                            <a:fillRect/>
                          </a:stretch>
                        </p:blipFill>
                        <p:spPr bwMode="black">
                          <a:xfrm>
                            <a:off x="1248" y="3318"/>
                            <a:ext cx="2884" cy="340"/>
                          </a:xfrm>
                          <a:prstGeom prst="rect">
                            <a:avLst/>
                          </a:prstGeom>
                          <a:noFill/>
                          <a:ln>
                            <a:noFill/>
                          </a:ln>
                          <a:effectLst/>
                        </p:spPr>
                      </p:pic>
                    </p:oleObj>
                  </mc:Fallback>
                </mc:AlternateContent>
              </a:graphicData>
            </a:graphic>
          </p:graphicFrame>
        </p:grpSp>
      </p:grpSp>
      <p:sp>
        <p:nvSpPr>
          <p:cNvPr id="34" name="Rectangle 19"/>
          <p:cNvSpPr>
            <a:spLocks noChangeArrowheads="1"/>
          </p:cNvSpPr>
          <p:nvPr/>
        </p:nvSpPr>
        <p:spPr bwMode="auto">
          <a:xfrm>
            <a:off x="2381250" y="1089178"/>
            <a:ext cx="6270060" cy="523220"/>
          </a:xfrm>
          <a:prstGeom prst="rect">
            <a:avLst/>
          </a:prstGeom>
          <a:noFill/>
          <a:ln>
            <a:solidFill>
              <a:schemeClr val="tx1"/>
            </a:solidFill>
          </a:ln>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800" b="0" dirty="0">
                <a:solidFill>
                  <a:srgbClr val="FF0000"/>
                </a:solidFill>
                <a:latin typeface="+mn-ea"/>
                <a:ea typeface="+mn-ea"/>
              </a:rPr>
              <a:t>先求最大无关向量，再变换得到结果！</a:t>
            </a:r>
          </a:p>
        </p:txBody>
      </p:sp>
    </p:spTree>
    <p:extLst>
      <p:ext uri="{BB962C8B-B14F-4D97-AF65-F5344CB8AC3E}">
        <p14:creationId xmlns:p14="http://schemas.microsoft.com/office/powerpoint/2010/main" val="74654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77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2"/>
          <p:cNvSpPr>
            <a:spLocks noChangeArrowheads="1"/>
          </p:cNvSpPr>
          <p:nvPr/>
        </p:nvSpPr>
        <p:spPr bwMode="auto">
          <a:xfrm>
            <a:off x="2208213" y="1268413"/>
            <a:ext cx="460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但是，实际数据中存在的问题是</a:t>
            </a:r>
            <a:r>
              <a:rPr kumimoji="1" lang="en-US" altLang="zh-CN" sz="2400" b="0">
                <a:latin typeface="+mn-ea"/>
                <a:ea typeface="+mn-ea"/>
              </a:rPr>
              <a:t>:</a:t>
            </a:r>
          </a:p>
        </p:txBody>
      </p:sp>
      <p:graphicFrame>
        <p:nvGraphicFramePr>
          <p:cNvPr id="8" name="Object 4"/>
          <p:cNvGraphicFramePr>
            <a:graphicFrameLocks/>
          </p:cNvGraphicFramePr>
          <p:nvPr>
            <p:extLst>
              <p:ext uri="{D42A27DB-BD31-4B8C-83A1-F6EECF244321}">
                <p14:modId xmlns:p14="http://schemas.microsoft.com/office/powerpoint/2010/main" val="2217656107"/>
              </p:ext>
            </p:extLst>
          </p:nvPr>
        </p:nvGraphicFramePr>
        <p:xfrm>
          <a:off x="4103689" y="2232396"/>
          <a:ext cx="2850640" cy="552186"/>
        </p:xfrm>
        <a:graphic>
          <a:graphicData uri="http://schemas.openxmlformats.org/presentationml/2006/ole">
            <mc:AlternateContent xmlns:mc="http://schemas.openxmlformats.org/markup-compatibility/2006">
              <mc:Choice xmlns:v="urn:schemas-microsoft-com:vml" Requires="v">
                <p:oleObj spid="_x0000_s114611" name="Equation" r:id="rId3" imgW="1231560" imgH="228600" progId="Equation.DSMT4">
                  <p:embed/>
                </p:oleObj>
              </mc:Choice>
              <mc:Fallback>
                <p:oleObj name="Equation" r:id="rId3" imgW="1231560" imgH="228600" progId="Equation.DSMT4">
                  <p:embed/>
                  <p:pic>
                    <p:nvPicPr>
                      <p:cNvPr id="392196" name="Object 4"/>
                      <p:cNvPicPr>
                        <a:picLocks noChangeArrowheads="1"/>
                      </p:cNvPicPr>
                      <p:nvPr/>
                    </p:nvPicPr>
                    <p:blipFill>
                      <a:blip r:embed="rId4"/>
                      <a:srcRect/>
                      <a:stretch>
                        <a:fillRect/>
                      </a:stretch>
                    </p:blipFill>
                    <p:spPr bwMode="black">
                      <a:xfrm>
                        <a:off x="4103689" y="2232396"/>
                        <a:ext cx="2850640" cy="552186"/>
                      </a:xfrm>
                      <a:prstGeom prst="rect">
                        <a:avLst/>
                      </a:prstGeom>
                      <a:noFill/>
                      <a:ln>
                        <a:noFill/>
                      </a:ln>
                      <a:effectLst/>
                    </p:spPr>
                  </p:pic>
                </p:oleObj>
              </mc:Fallback>
            </mc:AlternateContent>
          </a:graphicData>
        </a:graphic>
      </p:graphicFrame>
      <p:sp>
        <p:nvSpPr>
          <p:cNvPr id="9" name="Rectangle 5"/>
          <p:cNvSpPr>
            <a:spLocks noChangeArrowheads="1"/>
          </p:cNvSpPr>
          <p:nvPr/>
        </p:nvSpPr>
        <p:spPr bwMode="auto">
          <a:xfrm>
            <a:off x="2279650" y="1844676"/>
            <a:ext cx="4674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1</a:t>
            </a:r>
            <a:r>
              <a:rPr kumimoji="1" lang="zh-CN" altLang="en-US" sz="2400" b="0">
                <a:latin typeface="+mn-ea"/>
                <a:ea typeface="+mn-ea"/>
              </a:rPr>
              <a:t>）无法确定自变量是线性相关的</a:t>
            </a:r>
          </a:p>
        </p:txBody>
      </p:sp>
      <p:grpSp>
        <p:nvGrpSpPr>
          <p:cNvPr id="11" name="Group 19"/>
          <p:cNvGrpSpPr>
            <a:grpSpLocks/>
          </p:cNvGrpSpPr>
          <p:nvPr/>
        </p:nvGrpSpPr>
        <p:grpSpPr bwMode="auto">
          <a:xfrm>
            <a:off x="2279651" y="2852740"/>
            <a:ext cx="6613525" cy="1744663"/>
            <a:chOff x="476" y="1797"/>
            <a:chExt cx="4166" cy="1099"/>
          </a:xfrm>
        </p:grpSpPr>
        <p:sp>
          <p:nvSpPr>
            <p:cNvPr id="12" name="Rectangle 3"/>
            <p:cNvSpPr>
              <a:spLocks noChangeArrowheads="1"/>
            </p:cNvSpPr>
            <p:nvPr/>
          </p:nvSpPr>
          <p:spPr bwMode="auto">
            <a:xfrm>
              <a:off x="476" y="1797"/>
              <a:ext cx="15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2</a:t>
              </a:r>
              <a:r>
                <a:rPr kumimoji="1" lang="zh-CN" altLang="en-US" sz="2400" b="0">
                  <a:latin typeface="+mn-ea"/>
                  <a:ea typeface="+mn-ea"/>
                </a:rPr>
                <a:t>）无法确定满足</a:t>
              </a:r>
            </a:p>
          </p:txBody>
        </p:sp>
        <p:graphicFrame>
          <p:nvGraphicFramePr>
            <p:cNvPr id="13" name="Object 13"/>
            <p:cNvGraphicFramePr>
              <a:graphicFrameLocks/>
            </p:cNvGraphicFramePr>
            <p:nvPr>
              <p:extLst>
                <p:ext uri="{D42A27DB-BD31-4B8C-83A1-F6EECF244321}">
                  <p14:modId xmlns:p14="http://schemas.microsoft.com/office/powerpoint/2010/main" val="3255793324"/>
                </p:ext>
              </p:extLst>
            </p:nvPr>
          </p:nvGraphicFramePr>
          <p:xfrm>
            <a:off x="933" y="2122"/>
            <a:ext cx="1131" cy="418"/>
          </p:xfrm>
          <a:graphic>
            <a:graphicData uri="http://schemas.openxmlformats.org/presentationml/2006/ole">
              <mc:AlternateContent xmlns:mc="http://schemas.openxmlformats.org/markup-compatibility/2006">
                <mc:Choice xmlns:v="urn:schemas-microsoft-com:vml" Requires="v">
                  <p:oleObj spid="_x0000_s114612" name="Equation" r:id="rId5" imgW="672840" imgH="241200" progId="Equation.DSMT4">
                    <p:embed/>
                  </p:oleObj>
                </mc:Choice>
                <mc:Fallback>
                  <p:oleObj name="Equation" r:id="rId5" imgW="672840" imgH="241200" progId="Equation.DSMT4">
                    <p:embed/>
                    <p:pic>
                      <p:nvPicPr>
                        <p:cNvPr id="81928" name="Object 13"/>
                        <p:cNvPicPr>
                          <a:picLocks noChangeArrowheads="1"/>
                        </p:cNvPicPr>
                        <p:nvPr/>
                      </p:nvPicPr>
                      <p:blipFill>
                        <a:blip r:embed="rId6"/>
                        <a:srcRect/>
                        <a:stretch>
                          <a:fillRect/>
                        </a:stretch>
                      </p:blipFill>
                      <p:spPr bwMode="black">
                        <a:xfrm>
                          <a:off x="933" y="2122"/>
                          <a:ext cx="1131" cy="418"/>
                        </a:xfrm>
                        <a:prstGeom prst="rect">
                          <a:avLst/>
                        </a:prstGeom>
                        <a:noFill/>
                        <a:ln>
                          <a:noFill/>
                        </a:ln>
                        <a:effectLst/>
                      </p:spPr>
                    </p:pic>
                  </p:oleObj>
                </mc:Fallback>
              </mc:AlternateContent>
            </a:graphicData>
          </a:graphic>
        </p:graphicFrame>
        <p:graphicFrame>
          <p:nvGraphicFramePr>
            <p:cNvPr id="14" name="Object 14"/>
            <p:cNvGraphicFramePr>
              <a:graphicFrameLocks/>
            </p:cNvGraphicFramePr>
            <p:nvPr>
              <p:extLst>
                <p:ext uri="{D42A27DB-BD31-4B8C-83A1-F6EECF244321}">
                  <p14:modId xmlns:p14="http://schemas.microsoft.com/office/powerpoint/2010/main" val="2165384882"/>
                </p:ext>
              </p:extLst>
            </p:nvPr>
          </p:nvGraphicFramePr>
          <p:xfrm>
            <a:off x="2237" y="2116"/>
            <a:ext cx="2405" cy="415"/>
          </p:xfrm>
          <a:graphic>
            <a:graphicData uri="http://schemas.openxmlformats.org/presentationml/2006/ole">
              <mc:AlternateContent xmlns:mc="http://schemas.openxmlformats.org/markup-compatibility/2006">
                <mc:Choice xmlns:v="urn:schemas-microsoft-com:vml" Requires="v">
                  <p:oleObj spid="_x0000_s114613" name="Equation" r:id="rId7" imgW="1422360" imgH="228600" progId="Equation.DSMT4">
                    <p:embed/>
                  </p:oleObj>
                </mc:Choice>
                <mc:Fallback>
                  <p:oleObj name="Equation" r:id="rId7" imgW="1422360" imgH="228600" progId="Equation.DSMT4">
                    <p:embed/>
                    <p:pic>
                      <p:nvPicPr>
                        <p:cNvPr id="81929" name="Object 14"/>
                        <p:cNvPicPr>
                          <a:picLocks noChangeArrowheads="1"/>
                        </p:cNvPicPr>
                        <p:nvPr/>
                      </p:nvPicPr>
                      <p:blipFill>
                        <a:blip r:embed="rId8"/>
                        <a:srcRect/>
                        <a:stretch>
                          <a:fillRect/>
                        </a:stretch>
                      </p:blipFill>
                      <p:spPr bwMode="black">
                        <a:xfrm>
                          <a:off x="2237" y="2116"/>
                          <a:ext cx="2405" cy="415"/>
                        </a:xfrm>
                        <a:prstGeom prst="rect">
                          <a:avLst/>
                        </a:prstGeom>
                        <a:noFill/>
                        <a:ln>
                          <a:noFill/>
                        </a:ln>
                        <a:effectLst/>
                      </p:spPr>
                    </p:pic>
                  </p:oleObj>
                </mc:Fallback>
              </mc:AlternateContent>
            </a:graphicData>
          </a:graphic>
        </p:graphicFrame>
        <p:sp>
          <p:nvSpPr>
            <p:cNvPr id="15" name="Rectangle 15"/>
            <p:cNvSpPr>
              <a:spLocks noChangeArrowheads="1"/>
            </p:cNvSpPr>
            <p:nvPr/>
          </p:nvSpPr>
          <p:spPr bwMode="auto">
            <a:xfrm>
              <a:off x="657" y="25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的</a:t>
              </a:r>
            </a:p>
          </p:txBody>
        </p:sp>
        <p:graphicFrame>
          <p:nvGraphicFramePr>
            <p:cNvPr id="16" name="Object 16"/>
            <p:cNvGraphicFramePr>
              <a:graphicFrameLocks/>
            </p:cNvGraphicFramePr>
            <p:nvPr>
              <p:extLst>
                <p:ext uri="{D42A27DB-BD31-4B8C-83A1-F6EECF244321}">
                  <p14:modId xmlns:p14="http://schemas.microsoft.com/office/powerpoint/2010/main" val="1677032822"/>
                </p:ext>
              </p:extLst>
            </p:nvPr>
          </p:nvGraphicFramePr>
          <p:xfrm>
            <a:off x="879" y="2541"/>
            <a:ext cx="1585" cy="355"/>
          </p:xfrm>
          <a:graphic>
            <a:graphicData uri="http://schemas.openxmlformats.org/presentationml/2006/ole">
              <mc:AlternateContent xmlns:mc="http://schemas.openxmlformats.org/markup-compatibility/2006">
                <mc:Choice xmlns:v="urn:schemas-microsoft-com:vml" Requires="v">
                  <p:oleObj spid="_x0000_s114614" name="Equation" r:id="rId9" imgW="1143000" imgH="228600" progId="Equation.DSMT4">
                    <p:embed/>
                  </p:oleObj>
                </mc:Choice>
                <mc:Fallback>
                  <p:oleObj name="Equation" r:id="rId9" imgW="1143000" imgH="228600" progId="Equation.DSMT4">
                    <p:embed/>
                    <p:pic>
                      <p:nvPicPr>
                        <p:cNvPr id="81931" name="Object 16"/>
                        <p:cNvPicPr>
                          <a:picLocks noChangeArrowheads="1"/>
                        </p:cNvPicPr>
                        <p:nvPr/>
                      </p:nvPicPr>
                      <p:blipFill>
                        <a:blip r:embed="rId10"/>
                        <a:srcRect/>
                        <a:stretch>
                          <a:fillRect/>
                        </a:stretch>
                      </p:blipFill>
                      <p:spPr bwMode="black">
                        <a:xfrm>
                          <a:off x="879" y="2541"/>
                          <a:ext cx="1585" cy="355"/>
                        </a:xfrm>
                        <a:prstGeom prst="rect">
                          <a:avLst/>
                        </a:prstGeom>
                        <a:noFill/>
                        <a:ln>
                          <a:noFill/>
                        </a:ln>
                        <a:effectLst/>
                      </p:spPr>
                    </p:pic>
                  </p:oleObj>
                </mc:Fallback>
              </mc:AlternateContent>
            </a:graphicData>
          </a:graphic>
        </p:graphicFrame>
        <p:sp>
          <p:nvSpPr>
            <p:cNvPr id="17" name="Rectangle 17"/>
            <p:cNvSpPr>
              <a:spLocks noChangeArrowheads="1"/>
            </p:cNvSpPr>
            <p:nvPr/>
          </p:nvSpPr>
          <p:spPr bwMode="auto">
            <a:xfrm>
              <a:off x="2426" y="2550"/>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和最小的</a:t>
              </a:r>
            </a:p>
          </p:txBody>
        </p:sp>
        <p:graphicFrame>
          <p:nvGraphicFramePr>
            <p:cNvPr id="18" name="Object 18"/>
            <p:cNvGraphicFramePr>
              <a:graphicFrameLocks/>
            </p:cNvGraphicFramePr>
            <p:nvPr>
              <p:extLst>
                <p:ext uri="{D42A27DB-BD31-4B8C-83A1-F6EECF244321}">
                  <p14:modId xmlns:p14="http://schemas.microsoft.com/office/powerpoint/2010/main" val="549390571"/>
                </p:ext>
              </p:extLst>
            </p:nvPr>
          </p:nvGraphicFramePr>
          <p:xfrm>
            <a:off x="3283" y="2552"/>
            <a:ext cx="291" cy="304"/>
          </p:xfrm>
          <a:graphic>
            <a:graphicData uri="http://schemas.openxmlformats.org/presentationml/2006/ole">
              <mc:AlternateContent xmlns:mc="http://schemas.openxmlformats.org/markup-compatibility/2006">
                <mc:Choice xmlns:v="urn:schemas-microsoft-com:vml" Requires="v">
                  <p:oleObj spid="_x0000_s114615" name="Equation" r:id="rId11" imgW="164880" imgH="139680" progId="Equation.DSMT4">
                    <p:embed/>
                  </p:oleObj>
                </mc:Choice>
                <mc:Fallback>
                  <p:oleObj name="Equation" r:id="rId11" imgW="164880" imgH="139680" progId="Equation.DSMT4">
                    <p:embed/>
                    <p:pic>
                      <p:nvPicPr>
                        <p:cNvPr id="81933" name="Object 18"/>
                        <p:cNvPicPr>
                          <a:picLocks noChangeArrowheads="1"/>
                        </p:cNvPicPr>
                        <p:nvPr/>
                      </p:nvPicPr>
                      <p:blipFill>
                        <a:blip r:embed="rId12"/>
                        <a:srcRect/>
                        <a:stretch>
                          <a:fillRect/>
                        </a:stretch>
                      </p:blipFill>
                      <p:spPr bwMode="black">
                        <a:xfrm>
                          <a:off x="3283" y="2552"/>
                          <a:ext cx="291" cy="304"/>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53957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78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 name="Rectangle 9"/>
          <p:cNvSpPr>
            <a:spLocks noChangeArrowheads="1"/>
          </p:cNvSpPr>
          <p:nvPr/>
        </p:nvSpPr>
        <p:spPr bwMode="auto">
          <a:xfrm>
            <a:off x="2063751" y="1101726"/>
            <a:ext cx="52790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分析：可否从</a:t>
            </a:r>
            <a:r>
              <a:rPr kumimoji="1" lang="en-US" altLang="zh-CN" sz="2400" b="0">
                <a:latin typeface="+mn-ea"/>
                <a:ea typeface="+mn-ea"/>
              </a:rPr>
              <a:t>n</a:t>
            </a:r>
            <a:r>
              <a:rPr kumimoji="1" lang="zh-CN" altLang="en-US" sz="2400" b="0">
                <a:latin typeface="+mn-ea"/>
                <a:ea typeface="+mn-ea"/>
              </a:rPr>
              <a:t>递减寻找符合要求的</a:t>
            </a:r>
            <a:r>
              <a:rPr kumimoji="1" lang="en-US" altLang="zh-CN" sz="2400" b="0">
                <a:latin typeface="+mn-ea"/>
                <a:ea typeface="+mn-ea"/>
              </a:rPr>
              <a:t>m</a:t>
            </a:r>
          </a:p>
        </p:txBody>
      </p:sp>
      <p:sp>
        <p:nvSpPr>
          <p:cNvPr id="8" name="Rectangle 10"/>
          <p:cNvSpPr>
            <a:spLocks noChangeArrowheads="1"/>
          </p:cNvSpPr>
          <p:nvPr/>
        </p:nvSpPr>
        <p:spPr bwMode="auto">
          <a:xfrm>
            <a:off x="2111375" y="28527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令</a:t>
            </a:r>
          </a:p>
        </p:txBody>
      </p:sp>
      <p:graphicFrame>
        <p:nvGraphicFramePr>
          <p:cNvPr id="9" name="Object 11"/>
          <p:cNvGraphicFramePr>
            <a:graphicFrameLocks/>
          </p:cNvGraphicFramePr>
          <p:nvPr>
            <p:extLst>
              <p:ext uri="{D42A27DB-BD31-4B8C-83A1-F6EECF244321}">
                <p14:modId xmlns:p14="http://schemas.microsoft.com/office/powerpoint/2010/main" val="242547306"/>
              </p:ext>
            </p:extLst>
          </p:nvPr>
        </p:nvGraphicFramePr>
        <p:xfrm>
          <a:off x="3612802" y="1596700"/>
          <a:ext cx="1500189" cy="490837"/>
        </p:xfrm>
        <a:graphic>
          <a:graphicData uri="http://schemas.openxmlformats.org/presentationml/2006/ole">
            <mc:AlternateContent xmlns:mc="http://schemas.openxmlformats.org/markup-compatibility/2006">
              <mc:Choice xmlns:v="urn:schemas-microsoft-com:vml" Requires="v">
                <p:oleObj spid="_x0000_s200914" name="Equation" r:id="rId3" imgW="647640" imgH="177480" progId="Equation.DSMT4">
                  <p:embed/>
                </p:oleObj>
              </mc:Choice>
              <mc:Fallback>
                <p:oleObj name="Equation" r:id="rId3" imgW="647640" imgH="177480" progId="Equation.DSMT4">
                  <p:embed/>
                  <p:pic>
                    <p:nvPicPr>
                      <p:cNvPr id="82949" name="Object 11"/>
                      <p:cNvPicPr>
                        <a:picLocks noChangeArrowheads="1"/>
                      </p:cNvPicPr>
                      <p:nvPr/>
                    </p:nvPicPr>
                    <p:blipFill>
                      <a:blip r:embed="rId4"/>
                      <a:srcRect/>
                      <a:stretch>
                        <a:fillRect/>
                      </a:stretch>
                    </p:blipFill>
                    <p:spPr bwMode="black">
                      <a:xfrm>
                        <a:off x="3612802" y="1596700"/>
                        <a:ext cx="1500189" cy="490837"/>
                      </a:xfrm>
                      <a:prstGeom prst="rect">
                        <a:avLst/>
                      </a:prstGeom>
                      <a:noFill/>
                      <a:ln>
                        <a:noFill/>
                      </a:ln>
                      <a:effectLst/>
                    </p:spPr>
                  </p:pic>
                </p:oleObj>
              </mc:Fallback>
            </mc:AlternateContent>
          </a:graphicData>
        </a:graphic>
      </p:graphicFrame>
      <p:sp>
        <p:nvSpPr>
          <p:cNvPr id="11" name="Rectangle 12"/>
          <p:cNvSpPr>
            <a:spLocks noChangeArrowheads="1"/>
          </p:cNvSpPr>
          <p:nvPr/>
        </p:nvSpPr>
        <p:spPr bwMode="auto">
          <a:xfrm>
            <a:off x="5163094" y="1650109"/>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存在</a:t>
            </a:r>
          </a:p>
        </p:txBody>
      </p:sp>
      <p:graphicFrame>
        <p:nvGraphicFramePr>
          <p:cNvPr id="12" name="Object 13"/>
          <p:cNvGraphicFramePr>
            <a:graphicFrameLocks/>
          </p:cNvGraphicFramePr>
          <p:nvPr>
            <p:extLst>
              <p:ext uri="{D42A27DB-BD31-4B8C-83A1-F6EECF244321}">
                <p14:modId xmlns:p14="http://schemas.microsoft.com/office/powerpoint/2010/main" val="1715087538"/>
              </p:ext>
            </p:extLst>
          </p:nvPr>
        </p:nvGraphicFramePr>
        <p:xfrm>
          <a:off x="5905870" y="1623165"/>
          <a:ext cx="2801731" cy="571672"/>
        </p:xfrm>
        <a:graphic>
          <a:graphicData uri="http://schemas.openxmlformats.org/presentationml/2006/ole">
            <mc:AlternateContent xmlns:mc="http://schemas.openxmlformats.org/markup-compatibility/2006">
              <mc:Choice xmlns:v="urn:schemas-microsoft-com:vml" Requires="v">
                <p:oleObj spid="_x0000_s200915" name="Equation" r:id="rId5" imgW="1079280" imgH="203040" progId="Equation.DSMT4">
                  <p:embed/>
                </p:oleObj>
              </mc:Choice>
              <mc:Fallback>
                <p:oleObj name="Equation" r:id="rId5" imgW="1079280" imgH="203040" progId="Equation.DSMT4">
                  <p:embed/>
                  <p:pic>
                    <p:nvPicPr>
                      <p:cNvPr id="82951" name="Object 13"/>
                      <p:cNvPicPr>
                        <a:picLocks noChangeArrowheads="1"/>
                      </p:cNvPicPr>
                      <p:nvPr/>
                    </p:nvPicPr>
                    <p:blipFill>
                      <a:blip r:embed="rId6"/>
                      <a:srcRect/>
                      <a:stretch>
                        <a:fillRect/>
                      </a:stretch>
                    </p:blipFill>
                    <p:spPr bwMode="black">
                      <a:xfrm>
                        <a:off x="5905870" y="1623165"/>
                        <a:ext cx="2801731" cy="571672"/>
                      </a:xfrm>
                      <a:prstGeom prst="rect">
                        <a:avLst/>
                      </a:prstGeom>
                      <a:noFill/>
                      <a:ln>
                        <a:noFill/>
                      </a:ln>
                      <a:effectLst/>
                    </p:spPr>
                  </p:pic>
                </p:oleObj>
              </mc:Fallback>
            </mc:AlternateContent>
          </a:graphicData>
        </a:graphic>
      </p:graphicFrame>
      <p:sp>
        <p:nvSpPr>
          <p:cNvPr id="13" name="Rectangle 14"/>
          <p:cNvSpPr>
            <a:spLocks noChangeArrowheads="1"/>
          </p:cNvSpPr>
          <p:nvPr/>
        </p:nvSpPr>
        <p:spPr bwMode="auto">
          <a:xfrm>
            <a:off x="5375275" y="288607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就有</a:t>
            </a:r>
          </a:p>
        </p:txBody>
      </p:sp>
      <p:sp>
        <p:nvSpPr>
          <p:cNvPr id="14" name="Rectangle 15"/>
          <p:cNvSpPr>
            <a:spLocks noChangeArrowheads="1"/>
          </p:cNvSpPr>
          <p:nvPr/>
        </p:nvSpPr>
        <p:spPr bwMode="auto">
          <a:xfrm>
            <a:off x="2163763" y="1628776"/>
            <a:ext cx="15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1</a:t>
            </a:r>
            <a:r>
              <a:rPr kumimoji="1" lang="zh-CN" altLang="en-US" sz="2400" b="0">
                <a:latin typeface="+mn-ea"/>
                <a:ea typeface="+mn-ea"/>
              </a:rPr>
              <a:t>）对任何</a:t>
            </a:r>
          </a:p>
        </p:txBody>
      </p:sp>
      <p:graphicFrame>
        <p:nvGraphicFramePr>
          <p:cNvPr id="15" name="Object 16"/>
          <p:cNvGraphicFramePr>
            <a:graphicFrameLocks/>
          </p:cNvGraphicFramePr>
          <p:nvPr>
            <p:extLst>
              <p:ext uri="{D42A27DB-BD31-4B8C-83A1-F6EECF244321}">
                <p14:modId xmlns:p14="http://schemas.microsoft.com/office/powerpoint/2010/main" val="1054996570"/>
              </p:ext>
            </p:extLst>
          </p:nvPr>
        </p:nvGraphicFramePr>
        <p:xfrm>
          <a:off x="2603196" y="2192882"/>
          <a:ext cx="3097214" cy="559407"/>
        </p:xfrm>
        <a:graphic>
          <a:graphicData uri="http://schemas.openxmlformats.org/presentationml/2006/ole">
            <mc:AlternateContent xmlns:mc="http://schemas.openxmlformats.org/markup-compatibility/2006">
              <mc:Choice xmlns:v="urn:schemas-microsoft-com:vml" Requires="v">
                <p:oleObj spid="_x0000_s200916" name="Equation" r:id="rId7" imgW="1612800" imgH="253800" progId="Equation.DSMT4">
                  <p:embed/>
                </p:oleObj>
              </mc:Choice>
              <mc:Fallback>
                <p:oleObj name="Equation" r:id="rId7" imgW="1612800" imgH="253800" progId="Equation.DSMT4">
                  <p:embed/>
                  <p:pic>
                    <p:nvPicPr>
                      <p:cNvPr id="82954" name="Object 16"/>
                      <p:cNvPicPr>
                        <a:picLocks noChangeArrowheads="1"/>
                      </p:cNvPicPr>
                      <p:nvPr/>
                    </p:nvPicPr>
                    <p:blipFill>
                      <a:blip r:embed="rId8"/>
                      <a:srcRect/>
                      <a:stretch>
                        <a:fillRect/>
                      </a:stretch>
                    </p:blipFill>
                    <p:spPr bwMode="black">
                      <a:xfrm>
                        <a:off x="2603196" y="2192882"/>
                        <a:ext cx="3097214" cy="559407"/>
                      </a:xfrm>
                      <a:prstGeom prst="rect">
                        <a:avLst/>
                      </a:prstGeom>
                      <a:noFill/>
                      <a:ln>
                        <a:noFill/>
                      </a:ln>
                      <a:effectLst/>
                    </p:spPr>
                  </p:pic>
                </p:oleObj>
              </mc:Fallback>
            </mc:AlternateContent>
          </a:graphicData>
        </a:graphic>
      </p:graphicFrame>
      <p:sp>
        <p:nvSpPr>
          <p:cNvPr id="16" name="Rectangle 17"/>
          <p:cNvSpPr>
            <a:spLocks noChangeArrowheads="1"/>
          </p:cNvSpPr>
          <p:nvPr/>
        </p:nvSpPr>
        <p:spPr bwMode="auto">
          <a:xfrm>
            <a:off x="2111375" y="22050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使</a:t>
            </a:r>
          </a:p>
        </p:txBody>
      </p:sp>
      <p:graphicFrame>
        <p:nvGraphicFramePr>
          <p:cNvPr id="17" name="Object 18"/>
          <p:cNvGraphicFramePr>
            <a:graphicFrameLocks/>
          </p:cNvGraphicFramePr>
          <p:nvPr>
            <p:extLst>
              <p:ext uri="{D42A27DB-BD31-4B8C-83A1-F6EECF244321}">
                <p14:modId xmlns:p14="http://schemas.microsoft.com/office/powerpoint/2010/main" val="329909054"/>
              </p:ext>
            </p:extLst>
          </p:nvPr>
        </p:nvGraphicFramePr>
        <p:xfrm>
          <a:off x="6534412" y="2204741"/>
          <a:ext cx="1377863" cy="555916"/>
        </p:xfrm>
        <a:graphic>
          <a:graphicData uri="http://schemas.openxmlformats.org/presentationml/2006/ole">
            <mc:AlternateContent xmlns:mc="http://schemas.openxmlformats.org/markup-compatibility/2006">
              <mc:Choice xmlns:v="urn:schemas-microsoft-com:vml" Requires="v">
                <p:oleObj spid="_x0000_s200917" name="Equation" r:id="rId9" imgW="672840" imgH="241200" progId="Equation.DSMT4">
                  <p:embed/>
                </p:oleObj>
              </mc:Choice>
              <mc:Fallback>
                <p:oleObj name="Equation" r:id="rId9" imgW="672840" imgH="241200" progId="Equation.DSMT4">
                  <p:embed/>
                  <p:pic>
                    <p:nvPicPr>
                      <p:cNvPr id="82956" name="Object 18"/>
                      <p:cNvPicPr>
                        <a:picLocks noChangeArrowheads="1"/>
                      </p:cNvPicPr>
                      <p:nvPr/>
                    </p:nvPicPr>
                    <p:blipFill>
                      <a:blip r:embed="rId10"/>
                      <a:srcRect/>
                      <a:stretch>
                        <a:fillRect/>
                      </a:stretch>
                    </p:blipFill>
                    <p:spPr bwMode="black">
                      <a:xfrm>
                        <a:off x="6534412" y="2204741"/>
                        <a:ext cx="1377863" cy="555916"/>
                      </a:xfrm>
                      <a:prstGeom prst="rect">
                        <a:avLst/>
                      </a:prstGeom>
                      <a:noFill/>
                      <a:ln>
                        <a:noFill/>
                      </a:ln>
                      <a:effectLst/>
                    </p:spPr>
                  </p:pic>
                </p:oleObj>
              </mc:Fallback>
            </mc:AlternateContent>
          </a:graphicData>
        </a:graphic>
      </p:graphicFrame>
      <p:graphicFrame>
        <p:nvGraphicFramePr>
          <p:cNvPr id="18" name="Object 19"/>
          <p:cNvGraphicFramePr>
            <a:graphicFrameLocks/>
          </p:cNvGraphicFramePr>
          <p:nvPr>
            <p:extLst>
              <p:ext uri="{D42A27DB-BD31-4B8C-83A1-F6EECF244321}">
                <p14:modId xmlns:p14="http://schemas.microsoft.com/office/powerpoint/2010/main" val="665049725"/>
              </p:ext>
            </p:extLst>
          </p:nvPr>
        </p:nvGraphicFramePr>
        <p:xfrm>
          <a:off x="2546547" y="2738285"/>
          <a:ext cx="2943905" cy="674250"/>
        </p:xfrm>
        <a:graphic>
          <a:graphicData uri="http://schemas.openxmlformats.org/presentationml/2006/ole">
            <mc:AlternateContent xmlns:mc="http://schemas.openxmlformats.org/markup-compatibility/2006">
              <mc:Choice xmlns:v="urn:schemas-microsoft-com:vml" Requires="v">
                <p:oleObj spid="_x0000_s200918" name="Equation" r:id="rId11" imgW="1282680" imgH="304560" progId="Equation.DSMT4">
                  <p:embed/>
                </p:oleObj>
              </mc:Choice>
              <mc:Fallback>
                <p:oleObj name="Equation" r:id="rId11" imgW="1282680" imgH="304560" progId="Equation.DSMT4">
                  <p:embed/>
                  <p:pic>
                    <p:nvPicPr>
                      <p:cNvPr id="82957" name="Object 19"/>
                      <p:cNvPicPr>
                        <a:picLocks noChangeArrowheads="1"/>
                      </p:cNvPicPr>
                      <p:nvPr/>
                    </p:nvPicPr>
                    <p:blipFill>
                      <a:blip r:embed="rId12"/>
                      <a:srcRect/>
                      <a:stretch>
                        <a:fillRect/>
                      </a:stretch>
                    </p:blipFill>
                    <p:spPr bwMode="black">
                      <a:xfrm>
                        <a:off x="2546547" y="2738285"/>
                        <a:ext cx="2943905" cy="674250"/>
                      </a:xfrm>
                      <a:prstGeom prst="rect">
                        <a:avLst/>
                      </a:prstGeom>
                      <a:noFill/>
                      <a:ln>
                        <a:noFill/>
                      </a:ln>
                      <a:effectLst/>
                    </p:spPr>
                  </p:pic>
                </p:oleObj>
              </mc:Fallback>
            </mc:AlternateContent>
          </a:graphicData>
        </a:graphic>
      </p:graphicFrame>
      <p:graphicFrame>
        <p:nvGraphicFramePr>
          <p:cNvPr id="19" name="Object 20"/>
          <p:cNvGraphicFramePr>
            <a:graphicFrameLocks/>
          </p:cNvGraphicFramePr>
          <p:nvPr>
            <p:extLst>
              <p:ext uri="{D42A27DB-BD31-4B8C-83A1-F6EECF244321}">
                <p14:modId xmlns:p14="http://schemas.microsoft.com/office/powerpoint/2010/main" val="3490709141"/>
              </p:ext>
            </p:extLst>
          </p:nvPr>
        </p:nvGraphicFramePr>
        <p:xfrm>
          <a:off x="6123356" y="2718549"/>
          <a:ext cx="2056664" cy="649001"/>
        </p:xfrm>
        <a:graphic>
          <a:graphicData uri="http://schemas.openxmlformats.org/presentationml/2006/ole">
            <mc:AlternateContent xmlns:mc="http://schemas.openxmlformats.org/markup-compatibility/2006">
              <mc:Choice xmlns:v="urn:schemas-microsoft-com:vml" Requires="v">
                <p:oleObj spid="_x0000_s200919" name="Equation" r:id="rId13" imgW="825480" imgH="241200" progId="Equation.DSMT4">
                  <p:embed/>
                </p:oleObj>
              </mc:Choice>
              <mc:Fallback>
                <p:oleObj name="Equation" r:id="rId13" imgW="825480" imgH="241200" progId="Equation.DSMT4">
                  <p:embed/>
                  <p:pic>
                    <p:nvPicPr>
                      <p:cNvPr id="82958" name="Object 20"/>
                      <p:cNvPicPr>
                        <a:picLocks noChangeArrowheads="1"/>
                      </p:cNvPicPr>
                      <p:nvPr/>
                    </p:nvPicPr>
                    <p:blipFill>
                      <a:blip r:embed="rId14"/>
                      <a:srcRect/>
                      <a:stretch>
                        <a:fillRect/>
                      </a:stretch>
                    </p:blipFill>
                    <p:spPr bwMode="black">
                      <a:xfrm>
                        <a:off x="6123356" y="2718549"/>
                        <a:ext cx="2056664" cy="649001"/>
                      </a:xfrm>
                      <a:prstGeom prst="rect">
                        <a:avLst/>
                      </a:prstGeom>
                      <a:noFill/>
                      <a:ln>
                        <a:noFill/>
                      </a:ln>
                      <a:effectLst/>
                    </p:spPr>
                  </p:pic>
                </p:oleObj>
              </mc:Fallback>
            </mc:AlternateContent>
          </a:graphicData>
        </a:graphic>
      </p:graphicFrame>
      <p:sp>
        <p:nvSpPr>
          <p:cNvPr id="20" name="Rectangle 21"/>
          <p:cNvSpPr>
            <a:spLocks noChangeArrowheads="1"/>
          </p:cNvSpPr>
          <p:nvPr/>
        </p:nvSpPr>
        <p:spPr bwMode="auto">
          <a:xfrm>
            <a:off x="5759129" y="2263489"/>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满足</a:t>
            </a:r>
          </a:p>
        </p:txBody>
      </p:sp>
      <p:graphicFrame>
        <p:nvGraphicFramePr>
          <p:cNvPr id="21" name="Object 22"/>
          <p:cNvGraphicFramePr>
            <a:graphicFrameLocks noChangeAspect="1"/>
          </p:cNvGraphicFramePr>
          <p:nvPr>
            <p:extLst>
              <p:ext uri="{D42A27DB-BD31-4B8C-83A1-F6EECF244321}">
                <p14:modId xmlns:p14="http://schemas.microsoft.com/office/powerpoint/2010/main" val="135830153"/>
              </p:ext>
            </p:extLst>
          </p:nvPr>
        </p:nvGraphicFramePr>
        <p:xfrm>
          <a:off x="3250331" y="3781252"/>
          <a:ext cx="4336267" cy="948671"/>
        </p:xfrm>
        <a:graphic>
          <a:graphicData uri="http://schemas.openxmlformats.org/presentationml/2006/ole">
            <mc:AlternateContent xmlns:mc="http://schemas.openxmlformats.org/markup-compatibility/2006">
              <mc:Choice xmlns:v="urn:schemas-microsoft-com:vml" Requires="v">
                <p:oleObj spid="_x0000_s200920" name="Equation" r:id="rId15" imgW="2197080" imgH="431640" progId="Equation.DSMT4">
                  <p:embed/>
                </p:oleObj>
              </mc:Choice>
              <mc:Fallback>
                <p:oleObj name="Equation" r:id="rId15" imgW="2197080" imgH="431640" progId="Equation.DSMT4">
                  <p:embed/>
                  <p:pic>
                    <p:nvPicPr>
                      <p:cNvPr id="82960" name="Object 22"/>
                      <p:cNvPicPr>
                        <a:picLocks noChangeAspect="1" noChangeArrowheads="1"/>
                      </p:cNvPicPr>
                      <p:nvPr/>
                    </p:nvPicPr>
                    <p:blipFill>
                      <a:blip r:embed="rId16"/>
                      <a:srcRect/>
                      <a:stretch>
                        <a:fillRect/>
                      </a:stretch>
                    </p:blipFill>
                    <p:spPr bwMode="auto">
                      <a:xfrm>
                        <a:off x="3250331" y="3781252"/>
                        <a:ext cx="4336267" cy="948671"/>
                      </a:xfrm>
                      <a:prstGeom prst="rect">
                        <a:avLst/>
                      </a:prstGeom>
                      <a:noFill/>
                      <a:ln>
                        <a:noFill/>
                      </a:ln>
                      <a:effectLst/>
                    </p:spPr>
                  </p:pic>
                </p:oleObj>
              </mc:Fallback>
            </mc:AlternateContent>
          </a:graphicData>
        </a:graphic>
      </p:graphicFrame>
      <p:graphicFrame>
        <p:nvGraphicFramePr>
          <p:cNvPr id="22" name="Object 23"/>
          <p:cNvGraphicFramePr>
            <a:graphicFrameLocks noChangeAspect="1"/>
          </p:cNvGraphicFramePr>
          <p:nvPr>
            <p:extLst>
              <p:ext uri="{D42A27DB-BD31-4B8C-83A1-F6EECF244321}">
                <p14:modId xmlns:p14="http://schemas.microsoft.com/office/powerpoint/2010/main" val="3727001455"/>
              </p:ext>
            </p:extLst>
          </p:nvPr>
        </p:nvGraphicFramePr>
        <p:xfrm>
          <a:off x="3839316" y="4571153"/>
          <a:ext cx="3221189" cy="628724"/>
        </p:xfrm>
        <a:graphic>
          <a:graphicData uri="http://schemas.openxmlformats.org/presentationml/2006/ole">
            <mc:AlternateContent xmlns:mc="http://schemas.openxmlformats.org/markup-compatibility/2006">
              <mc:Choice xmlns:v="urn:schemas-microsoft-com:vml" Requires="v">
                <p:oleObj spid="_x0000_s200921" name="Equation" r:id="rId17" imgW="1434960" imgH="241200" progId="Equation.DSMT4">
                  <p:embed/>
                </p:oleObj>
              </mc:Choice>
              <mc:Fallback>
                <p:oleObj name="Equation" r:id="rId17" imgW="1434960" imgH="241200" progId="Equation.DSMT4">
                  <p:embed/>
                  <p:pic>
                    <p:nvPicPr>
                      <p:cNvPr id="82961" name="Object 23"/>
                      <p:cNvPicPr>
                        <a:picLocks noChangeAspect="1" noChangeArrowheads="1"/>
                      </p:cNvPicPr>
                      <p:nvPr/>
                    </p:nvPicPr>
                    <p:blipFill>
                      <a:blip r:embed="rId18"/>
                      <a:srcRect/>
                      <a:stretch>
                        <a:fillRect/>
                      </a:stretch>
                    </p:blipFill>
                    <p:spPr bwMode="auto">
                      <a:xfrm>
                        <a:off x="3839316" y="4571153"/>
                        <a:ext cx="3221189" cy="628724"/>
                      </a:xfrm>
                      <a:prstGeom prst="rect">
                        <a:avLst/>
                      </a:prstGeom>
                      <a:noFill/>
                      <a:ln>
                        <a:noFill/>
                      </a:ln>
                      <a:effectLst/>
                    </p:spPr>
                  </p:pic>
                </p:oleObj>
              </mc:Fallback>
            </mc:AlternateContent>
          </a:graphicData>
        </a:graphic>
      </p:graphicFrame>
      <p:sp>
        <p:nvSpPr>
          <p:cNvPr id="23" name="Rectangle 24"/>
          <p:cNvSpPr>
            <a:spLocks noChangeArrowheads="1"/>
          </p:cNvSpPr>
          <p:nvPr/>
        </p:nvSpPr>
        <p:spPr bwMode="auto">
          <a:xfrm>
            <a:off x="2135188" y="3429000"/>
            <a:ext cx="506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所以下述优化问题的最优目标值为零</a:t>
            </a:r>
          </a:p>
        </p:txBody>
      </p:sp>
      <p:sp>
        <p:nvSpPr>
          <p:cNvPr id="24" name="Rectangle 25"/>
          <p:cNvSpPr>
            <a:spLocks noChangeArrowheads="1"/>
          </p:cNvSpPr>
          <p:nvPr/>
        </p:nvSpPr>
        <p:spPr bwMode="auto">
          <a:xfrm>
            <a:off x="2135188" y="5157788"/>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最优解能满足</a:t>
            </a:r>
          </a:p>
        </p:txBody>
      </p:sp>
      <p:graphicFrame>
        <p:nvGraphicFramePr>
          <p:cNvPr id="25" name="Object 26"/>
          <p:cNvGraphicFramePr>
            <a:graphicFrameLocks/>
          </p:cNvGraphicFramePr>
          <p:nvPr>
            <p:extLst>
              <p:ext uri="{D42A27DB-BD31-4B8C-83A1-F6EECF244321}">
                <p14:modId xmlns:p14="http://schemas.microsoft.com/office/powerpoint/2010/main" val="3277547742"/>
              </p:ext>
            </p:extLst>
          </p:nvPr>
        </p:nvGraphicFramePr>
        <p:xfrm>
          <a:off x="4069655" y="5099268"/>
          <a:ext cx="3567047" cy="621579"/>
        </p:xfrm>
        <a:graphic>
          <a:graphicData uri="http://schemas.openxmlformats.org/presentationml/2006/ole">
            <mc:AlternateContent xmlns:mc="http://schemas.openxmlformats.org/markup-compatibility/2006">
              <mc:Choice xmlns:v="urn:schemas-microsoft-com:vml" Requires="v">
                <p:oleObj spid="_x0000_s200922" name="Equation" r:id="rId19" imgW="1346040" imgH="203040" progId="Equation.DSMT4">
                  <p:embed/>
                </p:oleObj>
              </mc:Choice>
              <mc:Fallback>
                <p:oleObj name="Equation" r:id="rId19" imgW="1346040" imgH="203040" progId="Equation.DSMT4">
                  <p:embed/>
                  <p:pic>
                    <p:nvPicPr>
                      <p:cNvPr id="82964" name="Object 26"/>
                      <p:cNvPicPr>
                        <a:picLocks noChangeArrowheads="1"/>
                      </p:cNvPicPr>
                      <p:nvPr/>
                    </p:nvPicPr>
                    <p:blipFill>
                      <a:blip r:embed="rId20"/>
                      <a:srcRect/>
                      <a:stretch>
                        <a:fillRect/>
                      </a:stretch>
                    </p:blipFill>
                    <p:spPr bwMode="black">
                      <a:xfrm>
                        <a:off x="4069655" y="5099268"/>
                        <a:ext cx="3567047" cy="621579"/>
                      </a:xfrm>
                      <a:prstGeom prst="rect">
                        <a:avLst/>
                      </a:prstGeom>
                      <a:noFill/>
                      <a:ln>
                        <a:noFill/>
                      </a:ln>
                      <a:effectLst/>
                    </p:spPr>
                  </p:pic>
                </p:oleObj>
              </mc:Fallback>
            </mc:AlternateContent>
          </a:graphicData>
        </a:graphic>
      </p:graphicFrame>
      <p:grpSp>
        <p:nvGrpSpPr>
          <p:cNvPr id="26" name="Group 27"/>
          <p:cNvGrpSpPr>
            <a:grpSpLocks/>
          </p:cNvGrpSpPr>
          <p:nvPr/>
        </p:nvGrpSpPr>
        <p:grpSpPr bwMode="auto">
          <a:xfrm>
            <a:off x="2843214" y="5723656"/>
            <a:ext cx="5845175" cy="460375"/>
            <a:chOff x="567" y="3566"/>
            <a:chExt cx="3682" cy="290"/>
          </a:xfrm>
        </p:grpSpPr>
        <p:sp>
          <p:nvSpPr>
            <p:cNvPr id="27" name="Rectangle 28"/>
            <p:cNvSpPr>
              <a:spLocks noChangeArrowheads="1"/>
            </p:cNvSpPr>
            <p:nvPr/>
          </p:nvSpPr>
          <p:spPr bwMode="auto">
            <a:xfrm>
              <a:off x="567" y="3566"/>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solidFill>
                    <a:srgbClr val="FF0000"/>
                  </a:solidFill>
                  <a:latin typeface="+mn-ea"/>
                  <a:ea typeface="+mn-ea"/>
                </a:rPr>
                <a:t>实际上</a:t>
              </a:r>
            </a:p>
          </p:txBody>
        </p:sp>
        <p:graphicFrame>
          <p:nvGraphicFramePr>
            <p:cNvPr id="28" name="Object 29"/>
            <p:cNvGraphicFramePr>
              <a:graphicFrameLocks noChangeAspect="1"/>
            </p:cNvGraphicFramePr>
            <p:nvPr>
              <p:extLst>
                <p:ext uri="{D42A27DB-BD31-4B8C-83A1-F6EECF244321}">
                  <p14:modId xmlns:p14="http://schemas.microsoft.com/office/powerpoint/2010/main" val="458669686"/>
                </p:ext>
              </p:extLst>
            </p:nvPr>
          </p:nvGraphicFramePr>
          <p:xfrm>
            <a:off x="1231" y="3580"/>
            <a:ext cx="363" cy="276"/>
          </p:xfrm>
          <a:graphic>
            <a:graphicData uri="http://schemas.openxmlformats.org/presentationml/2006/ole">
              <mc:AlternateContent xmlns:mc="http://schemas.openxmlformats.org/markup-compatibility/2006">
                <mc:Choice xmlns:v="urn:schemas-microsoft-com:vml" Requires="v">
                  <p:oleObj spid="_x0000_s200923" name="Equation" r:id="rId21" imgW="266400" imgH="203040" progId="Equation.DSMT4">
                    <p:embed/>
                  </p:oleObj>
                </mc:Choice>
                <mc:Fallback>
                  <p:oleObj name="Equation" r:id="rId21" imgW="266400" imgH="203040" progId="Equation.DSMT4">
                    <p:embed/>
                    <p:pic>
                      <p:nvPicPr>
                        <p:cNvPr id="82967" name="Object 29"/>
                        <p:cNvPicPr>
                          <a:picLocks noChangeAspect="1" noChangeArrowheads="1"/>
                        </p:cNvPicPr>
                        <p:nvPr/>
                      </p:nvPicPr>
                      <p:blipFill>
                        <a:blip r:embed="rId22"/>
                        <a:srcRect/>
                        <a:stretch>
                          <a:fillRect/>
                        </a:stretch>
                      </p:blipFill>
                      <p:spPr bwMode="auto">
                        <a:xfrm>
                          <a:off x="1231" y="3580"/>
                          <a:ext cx="363"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Rectangle 30"/>
            <p:cNvSpPr>
              <a:spLocks noChangeArrowheads="1"/>
            </p:cNvSpPr>
            <p:nvPr/>
          </p:nvSpPr>
          <p:spPr bwMode="auto">
            <a:xfrm>
              <a:off x="1565" y="356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solidFill>
                    <a:srgbClr val="FF0000"/>
                  </a:solidFill>
                  <a:latin typeface="+mn-ea"/>
                  <a:ea typeface="+mn-ea"/>
                </a:rPr>
                <a:t>是</a:t>
              </a:r>
            </a:p>
          </p:txBody>
        </p:sp>
        <p:graphicFrame>
          <p:nvGraphicFramePr>
            <p:cNvPr id="30" name="Object 31"/>
            <p:cNvGraphicFramePr>
              <a:graphicFrameLocks noChangeAspect="1"/>
            </p:cNvGraphicFramePr>
            <p:nvPr>
              <p:extLst>
                <p:ext uri="{D42A27DB-BD31-4B8C-83A1-F6EECF244321}">
                  <p14:modId xmlns:p14="http://schemas.microsoft.com/office/powerpoint/2010/main" val="1255641197"/>
                </p:ext>
              </p:extLst>
            </p:nvPr>
          </p:nvGraphicFramePr>
          <p:xfrm>
            <a:off x="1844" y="3572"/>
            <a:ext cx="381" cy="276"/>
          </p:xfrm>
          <a:graphic>
            <a:graphicData uri="http://schemas.openxmlformats.org/presentationml/2006/ole">
              <mc:AlternateContent xmlns:mc="http://schemas.openxmlformats.org/markup-compatibility/2006">
                <mc:Choice xmlns:v="urn:schemas-microsoft-com:vml" Requires="v">
                  <p:oleObj spid="_x0000_s200924" name="Equation" r:id="rId23" imgW="279360" imgH="203040" progId="Equation.DSMT4">
                    <p:embed/>
                  </p:oleObj>
                </mc:Choice>
                <mc:Fallback>
                  <p:oleObj name="Equation" r:id="rId23" imgW="279360" imgH="203040" progId="Equation.DSMT4">
                    <p:embed/>
                    <p:pic>
                      <p:nvPicPr>
                        <p:cNvPr id="82969" name="Object 31"/>
                        <p:cNvPicPr>
                          <a:picLocks noChangeAspect="1" noChangeArrowheads="1"/>
                        </p:cNvPicPr>
                        <p:nvPr/>
                      </p:nvPicPr>
                      <p:blipFill>
                        <a:blip r:embed="rId24"/>
                        <a:srcRect/>
                        <a:stretch>
                          <a:fillRect/>
                        </a:stretch>
                      </p:blipFill>
                      <p:spPr bwMode="auto">
                        <a:xfrm>
                          <a:off x="1844" y="3572"/>
                          <a:ext cx="381"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Rectangle 32"/>
            <p:cNvSpPr>
              <a:spLocks noChangeArrowheads="1"/>
            </p:cNvSpPr>
            <p:nvPr/>
          </p:nvSpPr>
          <p:spPr bwMode="auto">
            <a:xfrm>
              <a:off x="2200" y="356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solidFill>
                    <a:srgbClr val="FF0000"/>
                  </a:solidFill>
                  <a:latin typeface="+mn-ea"/>
                  <a:ea typeface="+mn-ea"/>
                </a:rPr>
                <a:t>向</a:t>
              </a:r>
            </a:p>
          </p:txBody>
        </p:sp>
        <p:graphicFrame>
          <p:nvGraphicFramePr>
            <p:cNvPr id="32" name="Object 33"/>
            <p:cNvGraphicFramePr>
              <a:graphicFrameLocks noChangeAspect="1"/>
            </p:cNvGraphicFramePr>
            <p:nvPr>
              <p:extLst>
                <p:ext uri="{D42A27DB-BD31-4B8C-83A1-F6EECF244321}">
                  <p14:modId xmlns:p14="http://schemas.microsoft.com/office/powerpoint/2010/main" val="259361084"/>
                </p:ext>
              </p:extLst>
            </p:nvPr>
          </p:nvGraphicFramePr>
          <p:xfrm>
            <a:off x="2542" y="3589"/>
            <a:ext cx="225" cy="241"/>
          </p:xfrm>
          <a:graphic>
            <a:graphicData uri="http://schemas.openxmlformats.org/presentationml/2006/ole">
              <mc:AlternateContent xmlns:mc="http://schemas.openxmlformats.org/markup-compatibility/2006">
                <mc:Choice xmlns:v="urn:schemas-microsoft-com:vml" Requires="v">
                  <p:oleObj spid="_x0000_s200925" name="Equation" r:id="rId25" imgW="164880" imgH="177480" progId="Equation.DSMT4">
                    <p:embed/>
                  </p:oleObj>
                </mc:Choice>
                <mc:Fallback>
                  <p:oleObj name="Equation" r:id="rId25" imgW="164880" imgH="177480" progId="Equation.DSMT4">
                    <p:embed/>
                    <p:pic>
                      <p:nvPicPr>
                        <p:cNvPr id="82971" name="Object 33"/>
                        <p:cNvPicPr>
                          <a:picLocks noChangeAspect="1" noChangeArrowheads="1"/>
                        </p:cNvPicPr>
                        <p:nvPr/>
                      </p:nvPicPr>
                      <p:blipFill>
                        <a:blip r:embed="rId26"/>
                        <a:srcRect/>
                        <a:stretch>
                          <a:fillRect/>
                        </a:stretch>
                      </p:blipFill>
                      <p:spPr bwMode="auto">
                        <a:xfrm>
                          <a:off x="2542" y="3589"/>
                          <a:ext cx="225"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Rectangle 34"/>
            <p:cNvSpPr>
              <a:spLocks noChangeArrowheads="1"/>
            </p:cNvSpPr>
            <p:nvPr/>
          </p:nvSpPr>
          <p:spPr bwMode="auto">
            <a:xfrm>
              <a:off x="2789" y="3566"/>
              <a:ext cx="14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solidFill>
                    <a:srgbClr val="FF0000"/>
                  </a:solidFill>
                  <a:latin typeface="+mn-ea"/>
                  <a:ea typeface="+mn-ea"/>
                </a:rPr>
                <a:t>子空间上的投影</a:t>
              </a:r>
            </a:p>
          </p:txBody>
        </p:sp>
      </p:grpSp>
    </p:spTree>
    <p:extLst>
      <p:ext uri="{BB962C8B-B14F-4D97-AF65-F5344CB8AC3E}">
        <p14:creationId xmlns:p14="http://schemas.microsoft.com/office/powerpoint/2010/main" val="2150281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79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5" name="Object 2"/>
          <p:cNvGraphicFramePr>
            <a:graphicFrameLocks/>
          </p:cNvGraphicFramePr>
          <p:nvPr>
            <p:extLst>
              <p:ext uri="{D42A27DB-BD31-4B8C-83A1-F6EECF244321}">
                <p14:modId xmlns:p14="http://schemas.microsoft.com/office/powerpoint/2010/main" val="1191321594"/>
              </p:ext>
            </p:extLst>
          </p:nvPr>
        </p:nvGraphicFramePr>
        <p:xfrm>
          <a:off x="3513138" y="1290486"/>
          <a:ext cx="1104791" cy="525789"/>
        </p:xfrm>
        <a:graphic>
          <a:graphicData uri="http://schemas.openxmlformats.org/presentationml/2006/ole">
            <mc:AlternateContent xmlns:mc="http://schemas.openxmlformats.org/markup-compatibility/2006">
              <mc:Choice xmlns:v="urn:schemas-microsoft-com:vml" Requires="v">
                <p:oleObj spid="_x0000_s117299" name="Equation" r:id="rId3" imgW="419040" imgH="177480" progId="Equation.DSMT4">
                  <p:embed/>
                </p:oleObj>
              </mc:Choice>
              <mc:Fallback>
                <p:oleObj name="Equation" r:id="rId3" imgW="419040" imgH="177480" progId="Equation.DSMT4">
                  <p:embed/>
                  <p:pic>
                    <p:nvPicPr>
                      <p:cNvPr id="83970" name="Object 2"/>
                      <p:cNvPicPr>
                        <a:picLocks noChangeArrowheads="1"/>
                      </p:cNvPicPr>
                      <p:nvPr/>
                    </p:nvPicPr>
                    <p:blipFill>
                      <a:blip r:embed="rId4"/>
                      <a:srcRect/>
                      <a:stretch>
                        <a:fillRect/>
                      </a:stretch>
                    </p:blipFill>
                    <p:spPr bwMode="black">
                      <a:xfrm>
                        <a:off x="3513138" y="1290486"/>
                        <a:ext cx="1104791" cy="525789"/>
                      </a:xfrm>
                      <a:prstGeom prst="rect">
                        <a:avLst/>
                      </a:prstGeom>
                      <a:noFill/>
                      <a:ln>
                        <a:noFill/>
                      </a:ln>
                      <a:effectLst/>
                    </p:spPr>
                  </p:pic>
                </p:oleObj>
              </mc:Fallback>
            </mc:AlternateContent>
          </a:graphicData>
        </a:graphic>
      </p:graphicFrame>
      <p:sp>
        <p:nvSpPr>
          <p:cNvPr id="8" name="Rectangle 3"/>
          <p:cNvSpPr>
            <a:spLocks noChangeArrowheads="1"/>
          </p:cNvSpPr>
          <p:nvPr/>
        </p:nvSpPr>
        <p:spPr bwMode="auto">
          <a:xfrm>
            <a:off x="2348958" y="1366491"/>
            <a:ext cx="12891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2</a:t>
            </a:r>
            <a:r>
              <a:rPr kumimoji="1" lang="zh-CN" altLang="en-US" sz="2400" b="0">
                <a:latin typeface="+mn-ea"/>
                <a:ea typeface="+mn-ea"/>
              </a:rPr>
              <a:t>）一旦</a:t>
            </a:r>
          </a:p>
        </p:txBody>
      </p:sp>
      <p:sp>
        <p:nvSpPr>
          <p:cNvPr id="9" name="Rectangle 4"/>
          <p:cNvSpPr>
            <a:spLocks noChangeArrowheads="1"/>
          </p:cNvSpPr>
          <p:nvPr/>
        </p:nvSpPr>
        <p:spPr bwMode="auto">
          <a:xfrm>
            <a:off x="6663782" y="1382365"/>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的最优目标值一定大于零。</a:t>
            </a:r>
          </a:p>
        </p:txBody>
      </p:sp>
      <p:sp>
        <p:nvSpPr>
          <p:cNvPr id="11" name="Rectangle 5"/>
          <p:cNvSpPr>
            <a:spLocks noChangeArrowheads="1"/>
          </p:cNvSpPr>
          <p:nvPr/>
        </p:nvSpPr>
        <p:spPr bwMode="auto">
          <a:xfrm>
            <a:off x="4507958" y="1406178"/>
            <a:ext cx="2338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，下述优化问题</a:t>
            </a:r>
          </a:p>
        </p:txBody>
      </p:sp>
      <p:graphicFrame>
        <p:nvGraphicFramePr>
          <p:cNvPr id="12" name="Object 6"/>
          <p:cNvGraphicFramePr>
            <a:graphicFrameLocks noChangeAspect="1"/>
          </p:cNvGraphicFramePr>
          <p:nvPr>
            <p:extLst>
              <p:ext uri="{D42A27DB-BD31-4B8C-83A1-F6EECF244321}">
                <p14:modId xmlns:p14="http://schemas.microsoft.com/office/powerpoint/2010/main" val="2229757443"/>
              </p:ext>
            </p:extLst>
          </p:nvPr>
        </p:nvGraphicFramePr>
        <p:xfrm>
          <a:off x="3231782" y="2003925"/>
          <a:ext cx="5657523" cy="1187450"/>
        </p:xfrm>
        <a:graphic>
          <a:graphicData uri="http://schemas.openxmlformats.org/presentationml/2006/ole">
            <mc:AlternateContent xmlns:mc="http://schemas.openxmlformats.org/markup-compatibility/2006">
              <mc:Choice xmlns:v="urn:schemas-microsoft-com:vml" Requires="v">
                <p:oleObj spid="_x0000_s117300" name="Equation" r:id="rId5" imgW="2197080" imgH="431640" progId="Equation.DSMT4">
                  <p:embed/>
                </p:oleObj>
              </mc:Choice>
              <mc:Fallback>
                <p:oleObj name="Equation" r:id="rId5" imgW="2197080" imgH="431640" progId="Equation.DSMT4">
                  <p:embed/>
                  <p:pic>
                    <p:nvPicPr>
                      <p:cNvPr id="83974" name="Object 6"/>
                      <p:cNvPicPr>
                        <a:picLocks noChangeAspect="1" noChangeArrowheads="1"/>
                      </p:cNvPicPr>
                      <p:nvPr/>
                    </p:nvPicPr>
                    <p:blipFill>
                      <a:blip r:embed="rId6"/>
                      <a:srcRect/>
                      <a:stretch>
                        <a:fillRect/>
                      </a:stretch>
                    </p:blipFill>
                    <p:spPr bwMode="auto">
                      <a:xfrm>
                        <a:off x="3231782" y="2003925"/>
                        <a:ext cx="5657523" cy="1187450"/>
                      </a:xfrm>
                      <a:prstGeom prst="rect">
                        <a:avLst/>
                      </a:prstGeom>
                      <a:noFill/>
                      <a:ln>
                        <a:noFill/>
                      </a:ln>
                      <a:effec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1998007410"/>
              </p:ext>
            </p:extLst>
          </p:nvPr>
        </p:nvGraphicFramePr>
        <p:xfrm>
          <a:off x="3901803" y="3191376"/>
          <a:ext cx="3550694" cy="749219"/>
        </p:xfrm>
        <a:graphic>
          <a:graphicData uri="http://schemas.openxmlformats.org/presentationml/2006/ole">
            <mc:AlternateContent xmlns:mc="http://schemas.openxmlformats.org/markup-compatibility/2006">
              <mc:Choice xmlns:v="urn:schemas-microsoft-com:vml" Requires="v">
                <p:oleObj spid="_x0000_s117301" name="Equation" r:id="rId7" imgW="1434960" imgH="241200" progId="Equation.DSMT4">
                  <p:embed/>
                </p:oleObj>
              </mc:Choice>
              <mc:Fallback>
                <p:oleObj name="Equation" r:id="rId7" imgW="1434960" imgH="241200" progId="Equation.DSMT4">
                  <p:embed/>
                  <p:pic>
                    <p:nvPicPr>
                      <p:cNvPr id="83975" name="Object 7"/>
                      <p:cNvPicPr>
                        <a:picLocks noChangeAspect="1" noChangeArrowheads="1"/>
                      </p:cNvPicPr>
                      <p:nvPr/>
                    </p:nvPicPr>
                    <p:blipFill>
                      <a:blip r:embed="rId8"/>
                      <a:srcRect/>
                      <a:stretch>
                        <a:fillRect/>
                      </a:stretch>
                    </p:blipFill>
                    <p:spPr bwMode="auto">
                      <a:xfrm>
                        <a:off x="3901803" y="3191376"/>
                        <a:ext cx="3550694" cy="74921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724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）逼近能力</a:t>
            </a:r>
            <a:endParaRPr lang="en-US" altLang="zh-CN" sz="2800" dirty="0"/>
          </a:p>
          <a:p>
            <a:pPr lvl="2">
              <a:lnSpc>
                <a:spcPct val="150000"/>
              </a:lnSpc>
            </a:pPr>
            <a:r>
              <a:rPr lang="en-US" altLang="zh-CN" sz="2400" dirty="0" err="1">
                <a:hlinkClick r:id="rId3" action="ppaction://hlinkfile"/>
              </a:rPr>
              <a:t>Weierstrass</a:t>
            </a:r>
            <a:r>
              <a:rPr lang="zh-CN" altLang="en-US" sz="2400" dirty="0">
                <a:hlinkClick r:id="rId3" action="ppaction://hlinkfile"/>
              </a:rPr>
              <a:t>定理</a:t>
            </a:r>
            <a:endParaRPr lang="en-US" altLang="zh-CN" sz="2400" dirty="0"/>
          </a:p>
          <a:p>
            <a:pPr marL="914400" lvl="2" indent="0">
              <a:lnSpc>
                <a:spcPct val="150000"/>
              </a:lnSpc>
              <a:buNone/>
            </a:pPr>
            <a:endParaRPr lang="zh-CN" altLang="en-US" sz="2400" dirty="0"/>
          </a:p>
          <a:p>
            <a:pPr lvl="2">
              <a:lnSpc>
                <a:spcPct val="150000"/>
              </a:lnSpc>
            </a:pPr>
            <a:r>
              <a:rPr lang="en-US" altLang="zh-CN" sz="2400" dirty="0">
                <a:hlinkClick r:id="rId4" action="ppaction://hlinkfile"/>
              </a:rPr>
              <a:t>Tayler</a:t>
            </a:r>
            <a:r>
              <a:rPr lang="zh-CN" altLang="en-US" sz="2400" dirty="0">
                <a:hlinkClick r:id="rId4" action="ppaction://hlinkfile"/>
              </a:rPr>
              <a:t>展开</a:t>
            </a:r>
            <a:endParaRPr lang="zh-CN" altLang="en-US"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34" name="Group 21"/>
          <p:cNvGrpSpPr>
            <a:grpSpLocks/>
          </p:cNvGrpSpPr>
          <p:nvPr/>
        </p:nvGrpSpPr>
        <p:grpSpPr bwMode="auto">
          <a:xfrm>
            <a:off x="2295884" y="2745255"/>
            <a:ext cx="6848799" cy="841375"/>
            <a:chOff x="385" y="1434"/>
            <a:chExt cx="4946" cy="530"/>
          </a:xfrm>
        </p:grpSpPr>
        <p:sp>
          <p:nvSpPr>
            <p:cNvPr id="35" name="Text Box 10"/>
            <p:cNvSpPr txBox="1">
              <a:spLocks noChangeArrowheads="1"/>
            </p:cNvSpPr>
            <p:nvPr/>
          </p:nvSpPr>
          <p:spPr bwMode="auto">
            <a:xfrm>
              <a:off x="702" y="1434"/>
              <a:ext cx="3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lang="zh-CN" altLang="en-US" b="0">
                  <a:solidFill>
                    <a:srgbClr val="000000"/>
                  </a:solidFill>
                  <a:latin typeface="+mn-ea"/>
                  <a:ea typeface="+mn-ea"/>
                </a:rPr>
                <a:t>设</a:t>
              </a:r>
            </a:p>
          </p:txBody>
        </p:sp>
        <p:graphicFrame>
          <p:nvGraphicFramePr>
            <p:cNvPr id="36" name="Object 11"/>
            <p:cNvGraphicFramePr>
              <a:graphicFrameLocks noChangeAspect="1"/>
            </p:cNvGraphicFramePr>
            <p:nvPr/>
          </p:nvGraphicFramePr>
          <p:xfrm>
            <a:off x="925" y="1479"/>
            <a:ext cx="318" cy="188"/>
          </p:xfrm>
          <a:graphic>
            <a:graphicData uri="http://schemas.openxmlformats.org/presentationml/2006/ole">
              <mc:AlternateContent xmlns:mc="http://schemas.openxmlformats.org/markup-compatibility/2006">
                <mc:Choice xmlns:v="urn:schemas-microsoft-com:vml" Requires="v">
                  <p:oleObj spid="_x0000_s184808" name="Equation" r:id="rId5" imgW="342751" imgH="203112" progId="Equation.DSMT4">
                    <p:embed/>
                  </p:oleObj>
                </mc:Choice>
                <mc:Fallback>
                  <p:oleObj name="Equation" r:id="rId5" imgW="342751" imgH="203112" progId="Equation.DSMT4">
                    <p:embed/>
                    <p:pic>
                      <p:nvPicPr>
                        <p:cNvPr id="36"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 y="1479"/>
                          <a:ext cx="318"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12"/>
            <p:cNvSpPr txBox="1">
              <a:spLocks noChangeArrowheads="1"/>
            </p:cNvSpPr>
            <p:nvPr/>
          </p:nvSpPr>
          <p:spPr bwMode="auto">
            <a:xfrm>
              <a:off x="1156" y="1434"/>
              <a:ext cx="3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lang="zh-CN" altLang="en-US" b="0">
                  <a:solidFill>
                    <a:srgbClr val="000000"/>
                  </a:solidFill>
                  <a:latin typeface="+mn-ea"/>
                  <a:ea typeface="+mn-ea"/>
                </a:rPr>
                <a:t>在</a:t>
              </a:r>
            </a:p>
          </p:txBody>
        </p:sp>
        <p:graphicFrame>
          <p:nvGraphicFramePr>
            <p:cNvPr id="38" name="Object 13"/>
            <p:cNvGraphicFramePr>
              <a:graphicFrameLocks noChangeAspect="1"/>
            </p:cNvGraphicFramePr>
            <p:nvPr/>
          </p:nvGraphicFramePr>
          <p:xfrm>
            <a:off x="1398" y="1487"/>
            <a:ext cx="590" cy="180"/>
          </p:xfrm>
          <a:graphic>
            <a:graphicData uri="http://schemas.openxmlformats.org/presentationml/2006/ole">
              <mc:AlternateContent xmlns:mc="http://schemas.openxmlformats.org/markup-compatibility/2006">
                <mc:Choice xmlns:v="urn:schemas-microsoft-com:vml" Requires="v">
                  <p:oleObj spid="_x0000_s184809" name="Equation" r:id="rId7" imgW="583693" imgH="177646" progId="Equation.DSMT4">
                    <p:embed/>
                  </p:oleObj>
                </mc:Choice>
                <mc:Fallback>
                  <p:oleObj name="Equation" r:id="rId7" imgW="583693" imgH="177646" progId="Equation.DSMT4">
                    <p:embed/>
                    <p:pic>
                      <p:nvPicPr>
                        <p:cNvPr id="38"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8" y="1487"/>
                          <a:ext cx="590"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 Box 14"/>
            <p:cNvSpPr txBox="1">
              <a:spLocks noChangeArrowheads="1"/>
            </p:cNvSpPr>
            <p:nvPr/>
          </p:nvSpPr>
          <p:spPr bwMode="auto">
            <a:xfrm>
              <a:off x="1881" y="1434"/>
              <a:ext cx="9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lang="zh-CN" altLang="en-US" b="0" dirty="0">
                  <a:solidFill>
                    <a:srgbClr val="000000"/>
                  </a:solidFill>
                  <a:latin typeface="+mn-ea"/>
                  <a:ea typeface="+mn-ea"/>
                </a:rPr>
                <a:t>上连续及</a:t>
              </a:r>
            </a:p>
          </p:txBody>
        </p:sp>
        <p:graphicFrame>
          <p:nvGraphicFramePr>
            <p:cNvPr id="40" name="Object 15"/>
            <p:cNvGraphicFramePr>
              <a:graphicFrameLocks noChangeAspect="1"/>
            </p:cNvGraphicFramePr>
            <p:nvPr/>
          </p:nvGraphicFramePr>
          <p:xfrm>
            <a:off x="2698" y="1479"/>
            <a:ext cx="317" cy="178"/>
          </p:xfrm>
          <a:graphic>
            <a:graphicData uri="http://schemas.openxmlformats.org/presentationml/2006/ole">
              <mc:AlternateContent xmlns:mc="http://schemas.openxmlformats.org/markup-compatibility/2006">
                <mc:Choice xmlns:v="urn:schemas-microsoft-com:vml" Requires="v">
                  <p:oleObj spid="_x0000_s184810" name="Equation" r:id="rId9" imgW="355138" imgH="177569" progId="Equation.DSMT4">
                    <p:embed/>
                  </p:oleObj>
                </mc:Choice>
                <mc:Fallback>
                  <p:oleObj name="Equation" r:id="rId9" imgW="355138" imgH="177569" progId="Equation.DSMT4">
                    <p:embed/>
                    <p:pic>
                      <p:nvPicPr>
                        <p:cNvPr id="4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8" y="1479"/>
                          <a:ext cx="317"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Text Box 16"/>
            <p:cNvSpPr txBox="1">
              <a:spLocks noChangeArrowheads="1"/>
            </p:cNvSpPr>
            <p:nvPr/>
          </p:nvSpPr>
          <p:spPr bwMode="auto">
            <a:xfrm>
              <a:off x="2934" y="1434"/>
              <a:ext cx="23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pPr>
              <a:r>
                <a:rPr lang="zh-CN" altLang="en-US" b="0" dirty="0">
                  <a:solidFill>
                    <a:srgbClr val="000000"/>
                  </a:solidFill>
                  <a:latin typeface="+mn-ea"/>
                  <a:ea typeface="+mn-ea"/>
                </a:rPr>
                <a:t>，则一定存在一个多项式</a:t>
              </a:r>
            </a:p>
          </p:txBody>
        </p:sp>
        <p:graphicFrame>
          <p:nvGraphicFramePr>
            <p:cNvPr id="42" name="Object 17"/>
            <p:cNvGraphicFramePr>
              <a:graphicFrameLocks noChangeAspect="1"/>
            </p:cNvGraphicFramePr>
            <p:nvPr/>
          </p:nvGraphicFramePr>
          <p:xfrm>
            <a:off x="5036" y="1463"/>
            <a:ext cx="295" cy="204"/>
          </p:xfrm>
          <a:graphic>
            <a:graphicData uri="http://schemas.openxmlformats.org/presentationml/2006/ole">
              <mc:AlternateContent xmlns:mc="http://schemas.openxmlformats.org/markup-compatibility/2006">
                <mc:Choice xmlns:v="urn:schemas-microsoft-com:vml" Requires="v">
                  <p:oleObj spid="_x0000_s184811" name="Equation" r:id="rId11" imgW="330057" imgH="203112" progId="Equation.DSMT4">
                    <p:embed/>
                  </p:oleObj>
                </mc:Choice>
                <mc:Fallback>
                  <p:oleObj name="Equation" r:id="rId11" imgW="330057" imgH="203112" progId="Equation.DSMT4">
                    <p:embed/>
                    <p:pic>
                      <p:nvPicPr>
                        <p:cNvPr id="42"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6" y="1463"/>
                          <a:ext cx="29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 name="Text Box 18"/>
            <p:cNvSpPr txBox="1">
              <a:spLocks noChangeArrowheads="1"/>
            </p:cNvSpPr>
            <p:nvPr/>
          </p:nvSpPr>
          <p:spPr bwMode="auto">
            <a:xfrm>
              <a:off x="385" y="1706"/>
              <a:ext cx="4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lang="zh-CN" altLang="en-US" b="0">
                  <a:solidFill>
                    <a:srgbClr val="000000"/>
                  </a:solidFill>
                  <a:latin typeface="+mn-ea"/>
                  <a:ea typeface="+mn-ea"/>
                </a:rPr>
                <a:t>使得</a:t>
              </a:r>
            </a:p>
          </p:txBody>
        </p:sp>
        <p:graphicFrame>
          <p:nvGraphicFramePr>
            <p:cNvPr id="44" name="Object 19"/>
            <p:cNvGraphicFramePr>
              <a:graphicFrameLocks noChangeAspect="1"/>
            </p:cNvGraphicFramePr>
            <p:nvPr/>
          </p:nvGraphicFramePr>
          <p:xfrm>
            <a:off x="838" y="1706"/>
            <a:ext cx="1678" cy="258"/>
          </p:xfrm>
          <a:graphic>
            <a:graphicData uri="http://schemas.openxmlformats.org/presentationml/2006/ole">
              <mc:AlternateContent xmlns:mc="http://schemas.openxmlformats.org/markup-compatibility/2006">
                <mc:Choice xmlns:v="urn:schemas-microsoft-com:vml" Requires="v">
                  <p:oleObj spid="_x0000_s184812" name="Equation" r:id="rId13" imgW="1651000" imgH="254000" progId="Equation.DSMT4">
                    <p:embed/>
                  </p:oleObj>
                </mc:Choice>
                <mc:Fallback>
                  <p:oleObj name="Equation" r:id="rId13" imgW="1651000" imgH="254000" progId="Equation.DSMT4">
                    <p:embed/>
                    <p:pic>
                      <p:nvPicPr>
                        <p:cNvPr id="44"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 y="1706"/>
                          <a:ext cx="167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5" name="Group 33"/>
          <p:cNvGrpSpPr>
            <a:grpSpLocks/>
          </p:cNvGrpSpPr>
          <p:nvPr/>
        </p:nvGrpSpPr>
        <p:grpSpPr bwMode="auto">
          <a:xfrm>
            <a:off x="2641369" y="4053681"/>
            <a:ext cx="4679950" cy="2303462"/>
            <a:chOff x="703" y="2478"/>
            <a:chExt cx="2948" cy="1451"/>
          </a:xfrm>
        </p:grpSpPr>
        <p:sp>
          <p:nvSpPr>
            <p:cNvPr id="46" name="Text Box 22"/>
            <p:cNvSpPr txBox="1">
              <a:spLocks noChangeArrowheads="1"/>
            </p:cNvSpPr>
            <p:nvPr/>
          </p:nvSpPr>
          <p:spPr bwMode="auto">
            <a:xfrm>
              <a:off x="703" y="2478"/>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lang="zh-CN" altLang="en-US" b="0">
                  <a:solidFill>
                    <a:srgbClr val="000000"/>
                  </a:solidFill>
                  <a:latin typeface="+mn-ea"/>
                  <a:ea typeface="+mn-ea"/>
                </a:rPr>
                <a:t>设</a:t>
              </a:r>
            </a:p>
          </p:txBody>
        </p:sp>
        <p:graphicFrame>
          <p:nvGraphicFramePr>
            <p:cNvPr id="47" name="Object 23"/>
            <p:cNvGraphicFramePr>
              <a:graphicFrameLocks noChangeAspect="1"/>
            </p:cNvGraphicFramePr>
            <p:nvPr/>
          </p:nvGraphicFramePr>
          <p:xfrm>
            <a:off x="930" y="2523"/>
            <a:ext cx="317" cy="188"/>
          </p:xfrm>
          <a:graphic>
            <a:graphicData uri="http://schemas.openxmlformats.org/presentationml/2006/ole">
              <mc:AlternateContent xmlns:mc="http://schemas.openxmlformats.org/markup-compatibility/2006">
                <mc:Choice xmlns:v="urn:schemas-microsoft-com:vml" Requires="v">
                  <p:oleObj spid="_x0000_s184813" name="Equation" r:id="rId15" imgW="342751" imgH="203112" progId="Equation.DSMT4">
                    <p:embed/>
                  </p:oleObj>
                </mc:Choice>
                <mc:Fallback>
                  <p:oleObj name="Equation" r:id="rId15" imgW="342751" imgH="203112" progId="Equation.DSMT4">
                    <p:embed/>
                    <p:pic>
                      <p:nvPicPr>
                        <p:cNvPr id="47"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0" y="2523"/>
                          <a:ext cx="317"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Text Box 25"/>
            <p:cNvSpPr txBox="1">
              <a:spLocks noChangeArrowheads="1"/>
            </p:cNvSpPr>
            <p:nvPr/>
          </p:nvSpPr>
          <p:spPr bwMode="auto">
            <a:xfrm>
              <a:off x="1247" y="2478"/>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lang="zh-CN" altLang="en-US" b="0">
                  <a:solidFill>
                    <a:srgbClr val="000000"/>
                  </a:solidFill>
                  <a:latin typeface="+mn-ea"/>
                  <a:ea typeface="+mn-ea"/>
                </a:rPr>
                <a:t>在</a:t>
              </a:r>
            </a:p>
          </p:txBody>
        </p:sp>
        <p:graphicFrame>
          <p:nvGraphicFramePr>
            <p:cNvPr id="49" name="Object 26"/>
            <p:cNvGraphicFramePr>
              <a:graphicFrameLocks noChangeAspect="1"/>
            </p:cNvGraphicFramePr>
            <p:nvPr/>
          </p:nvGraphicFramePr>
          <p:xfrm>
            <a:off x="1519" y="2478"/>
            <a:ext cx="681" cy="248"/>
          </p:xfrm>
          <a:graphic>
            <a:graphicData uri="http://schemas.openxmlformats.org/presentationml/2006/ole">
              <mc:AlternateContent xmlns:mc="http://schemas.openxmlformats.org/markup-compatibility/2006">
                <mc:Choice xmlns:v="urn:schemas-microsoft-com:vml" Requires="v">
                  <p:oleObj spid="_x0000_s184814" name="Equation" r:id="rId17" imgW="698197" imgH="253890" progId="Equation.DSMT4">
                    <p:embed/>
                  </p:oleObj>
                </mc:Choice>
                <mc:Fallback>
                  <p:oleObj name="Equation" r:id="rId17" imgW="698197" imgH="253890" progId="Equation.DSMT4">
                    <p:embed/>
                    <p:pic>
                      <p:nvPicPr>
                        <p:cNvPr id="49"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19" y="2478"/>
                          <a:ext cx="68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 name="Text Box 27"/>
            <p:cNvSpPr txBox="1">
              <a:spLocks noChangeArrowheads="1"/>
            </p:cNvSpPr>
            <p:nvPr/>
          </p:nvSpPr>
          <p:spPr bwMode="auto">
            <a:xfrm>
              <a:off x="2245" y="2478"/>
              <a:ext cx="14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pPr>
              <a:r>
                <a:rPr lang="zh-CN" altLang="en-US" b="0">
                  <a:solidFill>
                    <a:srgbClr val="000000"/>
                  </a:solidFill>
                  <a:latin typeface="+mn-ea"/>
                  <a:ea typeface="+mn-ea"/>
                </a:rPr>
                <a:t>内处处可导，则当</a:t>
              </a:r>
            </a:p>
          </p:txBody>
        </p:sp>
        <p:graphicFrame>
          <p:nvGraphicFramePr>
            <p:cNvPr id="51" name="Object 28"/>
            <p:cNvGraphicFramePr>
              <a:graphicFrameLocks noChangeAspect="1"/>
            </p:cNvGraphicFramePr>
            <p:nvPr/>
          </p:nvGraphicFramePr>
          <p:xfrm>
            <a:off x="793" y="2750"/>
            <a:ext cx="681" cy="248"/>
          </p:xfrm>
          <a:graphic>
            <a:graphicData uri="http://schemas.openxmlformats.org/presentationml/2006/ole">
              <mc:AlternateContent xmlns:mc="http://schemas.openxmlformats.org/markup-compatibility/2006">
                <mc:Choice xmlns:v="urn:schemas-microsoft-com:vml" Requires="v">
                  <p:oleObj spid="_x0000_s184815" name="Equation" r:id="rId19" imgW="698197" imgH="253890" progId="Equation.DSMT4">
                    <p:embed/>
                  </p:oleObj>
                </mc:Choice>
                <mc:Fallback>
                  <p:oleObj name="Equation" r:id="rId19" imgW="698197" imgH="253890" progId="Equation.DSMT4">
                    <p:embed/>
                    <p:pic>
                      <p:nvPicPr>
                        <p:cNvPr id="51"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3" y="2750"/>
                          <a:ext cx="68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Text Box 29"/>
            <p:cNvSpPr txBox="1">
              <a:spLocks noChangeArrowheads="1"/>
            </p:cNvSpPr>
            <p:nvPr/>
          </p:nvSpPr>
          <p:spPr bwMode="auto">
            <a:xfrm>
              <a:off x="1474" y="2750"/>
              <a:ext cx="14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pPr>
              <a:r>
                <a:rPr lang="zh-CN" altLang="en-US" b="0">
                  <a:solidFill>
                    <a:srgbClr val="000000"/>
                  </a:solidFill>
                  <a:latin typeface="+mn-ea"/>
                  <a:ea typeface="+mn-ea"/>
                </a:rPr>
                <a:t>时，有</a:t>
              </a:r>
            </a:p>
          </p:txBody>
        </p:sp>
        <p:graphicFrame>
          <p:nvGraphicFramePr>
            <p:cNvPr id="53" name="Object 30"/>
            <p:cNvGraphicFramePr>
              <a:graphicFrameLocks noChangeAspect="1"/>
            </p:cNvGraphicFramePr>
            <p:nvPr/>
          </p:nvGraphicFramePr>
          <p:xfrm>
            <a:off x="748" y="3022"/>
            <a:ext cx="1406" cy="443"/>
          </p:xfrm>
          <a:graphic>
            <a:graphicData uri="http://schemas.openxmlformats.org/presentationml/2006/ole">
              <mc:AlternateContent xmlns:mc="http://schemas.openxmlformats.org/markup-compatibility/2006">
                <mc:Choice xmlns:v="urn:schemas-microsoft-com:vml" Requires="v">
                  <p:oleObj spid="_x0000_s184816" name="Equation" r:id="rId21" imgW="1371600" imgH="431800" progId="Equation.DSMT4">
                    <p:embed/>
                  </p:oleObj>
                </mc:Choice>
                <mc:Fallback>
                  <p:oleObj name="Equation" r:id="rId21" imgW="1371600" imgH="431800" progId="Equation.DSMT4">
                    <p:embed/>
                    <p:pic>
                      <p:nvPicPr>
                        <p:cNvPr id="53"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8" y="3022"/>
                          <a:ext cx="1406"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Text Box 31"/>
            <p:cNvSpPr txBox="1">
              <a:spLocks noChangeArrowheads="1"/>
            </p:cNvSpPr>
            <p:nvPr/>
          </p:nvSpPr>
          <p:spPr bwMode="auto">
            <a:xfrm>
              <a:off x="703" y="3566"/>
              <a:ext cx="14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50000"/>
                </a:spcBef>
              </a:pPr>
              <a:r>
                <a:rPr lang="zh-CN" altLang="en-US" b="0">
                  <a:solidFill>
                    <a:srgbClr val="000000"/>
                  </a:solidFill>
                  <a:latin typeface="+mn-ea"/>
                  <a:ea typeface="+mn-ea"/>
                </a:rPr>
                <a:t>其中：</a:t>
              </a:r>
              <a:endParaRPr lang="en-US" altLang="zh-CN" b="0">
                <a:solidFill>
                  <a:srgbClr val="000000"/>
                </a:solidFill>
                <a:latin typeface="+mn-ea"/>
                <a:ea typeface="+mn-ea"/>
              </a:endParaRPr>
            </a:p>
          </p:txBody>
        </p:sp>
        <p:graphicFrame>
          <p:nvGraphicFramePr>
            <p:cNvPr id="55" name="Object 32"/>
            <p:cNvGraphicFramePr>
              <a:graphicFrameLocks noChangeAspect="1"/>
            </p:cNvGraphicFramePr>
            <p:nvPr/>
          </p:nvGraphicFramePr>
          <p:xfrm>
            <a:off x="1156" y="3442"/>
            <a:ext cx="1950" cy="487"/>
          </p:xfrm>
          <a:graphic>
            <a:graphicData uri="http://schemas.openxmlformats.org/presentationml/2006/ole">
              <mc:AlternateContent xmlns:mc="http://schemas.openxmlformats.org/markup-compatibility/2006">
                <mc:Choice xmlns:v="urn:schemas-microsoft-com:vml" Requires="v">
                  <p:oleObj spid="_x0000_s184817" name="Equation" r:id="rId23" imgW="1676400" imgH="419100" progId="Equation.DSMT4">
                    <p:embed/>
                  </p:oleObj>
                </mc:Choice>
                <mc:Fallback>
                  <p:oleObj name="Equation" r:id="rId23" imgW="1676400" imgH="419100" progId="Equation.DSMT4">
                    <p:embed/>
                    <p:pic>
                      <p:nvPicPr>
                        <p:cNvPr id="55"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56" y="3442"/>
                          <a:ext cx="1950"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6800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严格病态线性回归问题概述</a:t>
            </a:r>
          </a:p>
          <a:p>
            <a:pPr marL="457200" lvl="1" indent="0">
              <a:lnSpc>
                <a:spcPct val="150000"/>
              </a:lnSpc>
              <a:buNone/>
            </a:pPr>
            <a:r>
              <a:rPr lang="zh-CN" altLang="en-US" sz="2800" dirty="0"/>
              <a:t>（</a:t>
            </a:r>
            <a:r>
              <a:rPr lang="en-US" altLang="zh-CN" sz="2800" dirty="0"/>
              <a:t>4</a:t>
            </a:r>
            <a:r>
              <a:rPr lang="zh-CN" altLang="en-US" sz="2800" dirty="0"/>
              <a:t>）严格病态线性回归问题的处理方法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80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9" name="Group 17"/>
          <p:cNvGrpSpPr>
            <a:grpSpLocks/>
          </p:cNvGrpSpPr>
          <p:nvPr/>
        </p:nvGrpSpPr>
        <p:grpSpPr bwMode="auto">
          <a:xfrm>
            <a:off x="3378224" y="2178832"/>
            <a:ext cx="5470525" cy="2028826"/>
            <a:chOff x="521" y="1120"/>
            <a:chExt cx="3446" cy="1278"/>
          </a:xfrm>
        </p:grpSpPr>
        <p:sp>
          <p:nvSpPr>
            <p:cNvPr id="11" name="Rectangle 2"/>
            <p:cNvSpPr>
              <a:spLocks noChangeArrowheads="1"/>
            </p:cNvSpPr>
            <p:nvPr/>
          </p:nvSpPr>
          <p:spPr bwMode="auto">
            <a:xfrm>
              <a:off x="521" y="116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从</a:t>
              </a:r>
            </a:p>
          </p:txBody>
        </p:sp>
        <p:graphicFrame>
          <p:nvGraphicFramePr>
            <p:cNvPr id="12" name="Object 3"/>
            <p:cNvGraphicFramePr>
              <a:graphicFrameLocks/>
            </p:cNvGraphicFramePr>
            <p:nvPr>
              <p:extLst>
                <p:ext uri="{D42A27DB-BD31-4B8C-83A1-F6EECF244321}">
                  <p14:modId xmlns:p14="http://schemas.microsoft.com/office/powerpoint/2010/main" val="2229750790"/>
                </p:ext>
              </p:extLst>
            </p:nvPr>
          </p:nvGraphicFramePr>
          <p:xfrm>
            <a:off x="712" y="1152"/>
            <a:ext cx="892" cy="291"/>
          </p:xfrm>
          <a:graphic>
            <a:graphicData uri="http://schemas.openxmlformats.org/presentationml/2006/ole">
              <mc:AlternateContent xmlns:mc="http://schemas.openxmlformats.org/markup-compatibility/2006">
                <mc:Choice xmlns:v="urn:schemas-microsoft-com:vml" Requires="v">
                  <p:oleObj spid="_x0000_s160416" name="Equation" r:id="rId3" imgW="571320" imgH="177480" progId="Equation.DSMT4">
                    <p:embed/>
                  </p:oleObj>
                </mc:Choice>
                <mc:Fallback>
                  <p:oleObj name="Equation" r:id="rId3" imgW="571320" imgH="177480" progId="Equation.DSMT4">
                    <p:embed/>
                    <p:pic>
                      <p:nvPicPr>
                        <p:cNvPr id="85005" name="Object 3"/>
                        <p:cNvPicPr>
                          <a:picLocks noChangeArrowheads="1"/>
                        </p:cNvPicPr>
                        <p:nvPr/>
                      </p:nvPicPr>
                      <p:blipFill>
                        <a:blip r:embed="rId4"/>
                        <a:srcRect/>
                        <a:stretch>
                          <a:fillRect/>
                        </a:stretch>
                      </p:blipFill>
                      <p:spPr bwMode="black">
                        <a:xfrm>
                          <a:off x="712" y="1152"/>
                          <a:ext cx="892" cy="291"/>
                        </a:xfrm>
                        <a:prstGeom prst="rect">
                          <a:avLst/>
                        </a:prstGeom>
                        <a:noFill/>
                        <a:ln>
                          <a:noFill/>
                        </a:ln>
                        <a:effectLst/>
                      </p:spPr>
                    </p:pic>
                  </p:oleObj>
                </mc:Fallback>
              </mc:AlternateContent>
            </a:graphicData>
          </a:graphic>
        </p:graphicFrame>
        <p:graphicFrame>
          <p:nvGraphicFramePr>
            <p:cNvPr id="13" name="Object 4"/>
            <p:cNvGraphicFramePr>
              <a:graphicFrameLocks/>
            </p:cNvGraphicFramePr>
            <p:nvPr>
              <p:extLst>
                <p:ext uri="{D42A27DB-BD31-4B8C-83A1-F6EECF244321}">
                  <p14:modId xmlns:p14="http://schemas.microsoft.com/office/powerpoint/2010/main" val="3456985372"/>
                </p:ext>
              </p:extLst>
            </p:nvPr>
          </p:nvGraphicFramePr>
          <p:xfrm>
            <a:off x="2751" y="1120"/>
            <a:ext cx="279" cy="304"/>
          </p:xfrm>
          <a:graphic>
            <a:graphicData uri="http://schemas.openxmlformats.org/presentationml/2006/ole">
              <mc:AlternateContent xmlns:mc="http://schemas.openxmlformats.org/markup-compatibility/2006">
                <mc:Choice xmlns:v="urn:schemas-microsoft-com:vml" Requires="v">
                  <p:oleObj spid="_x0000_s160417" name="Equation" r:id="rId5" imgW="164880" imgH="177480" progId="Equation.DSMT4">
                    <p:embed/>
                  </p:oleObj>
                </mc:Choice>
                <mc:Fallback>
                  <p:oleObj name="Equation" r:id="rId5" imgW="164880" imgH="177480" progId="Equation.DSMT4">
                    <p:embed/>
                    <p:pic>
                      <p:nvPicPr>
                        <p:cNvPr id="85006" name="Object 4"/>
                        <p:cNvPicPr>
                          <a:picLocks noChangeArrowheads="1"/>
                        </p:cNvPicPr>
                        <p:nvPr/>
                      </p:nvPicPr>
                      <p:blipFill>
                        <a:blip r:embed="rId6"/>
                        <a:srcRect/>
                        <a:stretch>
                          <a:fillRect/>
                        </a:stretch>
                      </p:blipFill>
                      <p:spPr bwMode="black">
                        <a:xfrm>
                          <a:off x="2751" y="1120"/>
                          <a:ext cx="279" cy="304"/>
                        </a:xfrm>
                        <a:prstGeom prst="rect">
                          <a:avLst/>
                        </a:prstGeom>
                        <a:noFill/>
                        <a:ln>
                          <a:noFill/>
                        </a:ln>
                        <a:effectLst/>
                      </p:spPr>
                    </p:pic>
                  </p:oleObj>
                </mc:Fallback>
              </mc:AlternateContent>
            </a:graphicData>
          </a:graphic>
        </p:graphicFrame>
        <p:sp>
          <p:nvSpPr>
            <p:cNvPr id="14" name="Rectangle 5"/>
            <p:cNvSpPr>
              <a:spLocks noChangeArrowheads="1"/>
            </p:cNvSpPr>
            <p:nvPr/>
          </p:nvSpPr>
          <p:spPr bwMode="auto">
            <a:xfrm>
              <a:off x="1565" y="1162"/>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开始逐渐减少</a:t>
              </a:r>
            </a:p>
          </p:txBody>
        </p:sp>
        <p:sp>
          <p:nvSpPr>
            <p:cNvPr id="18" name="Rectangle 6"/>
            <p:cNvSpPr>
              <a:spLocks noChangeArrowheads="1"/>
            </p:cNvSpPr>
            <p:nvPr/>
          </p:nvSpPr>
          <p:spPr bwMode="auto">
            <a:xfrm>
              <a:off x="2971" y="1146"/>
              <a:ext cx="9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微软雅黑" panose="020B0503020204020204" pitchFamily="34" charset="-122"/>
                  <a:ea typeface="微软雅黑" panose="020B0503020204020204" pitchFamily="34" charset="-122"/>
                </a:rPr>
                <a:t>, </a:t>
              </a:r>
              <a:r>
                <a:rPr kumimoji="1" lang="zh-CN" altLang="en-US" sz="2400" b="0">
                  <a:latin typeface="微软雅黑" panose="020B0503020204020204" pitchFamily="34" charset="-122"/>
                  <a:ea typeface="微软雅黑" panose="020B0503020204020204" pitchFamily="34" charset="-122"/>
                </a:rPr>
                <a:t>依次求解</a:t>
              </a:r>
            </a:p>
          </p:txBody>
        </p:sp>
        <p:graphicFrame>
          <p:nvGraphicFramePr>
            <p:cNvPr id="19" name="Object 10"/>
            <p:cNvGraphicFramePr>
              <a:graphicFrameLocks noChangeAspect="1"/>
            </p:cNvGraphicFramePr>
            <p:nvPr>
              <p:extLst>
                <p:ext uri="{D42A27DB-BD31-4B8C-83A1-F6EECF244321}">
                  <p14:modId xmlns:p14="http://schemas.microsoft.com/office/powerpoint/2010/main" val="2221007203"/>
                </p:ext>
              </p:extLst>
            </p:nvPr>
          </p:nvGraphicFramePr>
          <p:xfrm>
            <a:off x="954" y="1391"/>
            <a:ext cx="2854" cy="712"/>
          </p:xfrm>
          <a:graphic>
            <a:graphicData uri="http://schemas.openxmlformats.org/presentationml/2006/ole">
              <mc:AlternateContent xmlns:mc="http://schemas.openxmlformats.org/markup-compatibility/2006">
                <mc:Choice xmlns:v="urn:schemas-microsoft-com:vml" Requires="v">
                  <p:oleObj spid="_x0000_s160418" name="Equation" r:id="rId7" imgW="2197080" imgH="431640" progId="Equation.DSMT4">
                    <p:embed/>
                  </p:oleObj>
                </mc:Choice>
                <mc:Fallback>
                  <p:oleObj name="Equation" r:id="rId7" imgW="2197080" imgH="431640" progId="Equation.DSMT4">
                    <p:embed/>
                    <p:pic>
                      <p:nvPicPr>
                        <p:cNvPr id="85009" name="Object 10"/>
                        <p:cNvPicPr>
                          <a:picLocks noChangeAspect="1" noChangeArrowheads="1"/>
                        </p:cNvPicPr>
                        <p:nvPr/>
                      </p:nvPicPr>
                      <p:blipFill>
                        <a:blip r:embed="rId8"/>
                        <a:srcRect/>
                        <a:stretch>
                          <a:fillRect/>
                        </a:stretch>
                      </p:blipFill>
                      <p:spPr bwMode="auto">
                        <a:xfrm>
                          <a:off x="954" y="1391"/>
                          <a:ext cx="2854" cy="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1"/>
            <p:cNvGraphicFramePr>
              <a:graphicFrameLocks noChangeAspect="1"/>
            </p:cNvGraphicFramePr>
            <p:nvPr>
              <p:extLst>
                <p:ext uri="{D42A27DB-BD31-4B8C-83A1-F6EECF244321}">
                  <p14:modId xmlns:p14="http://schemas.microsoft.com/office/powerpoint/2010/main" val="559981945"/>
                </p:ext>
              </p:extLst>
            </p:nvPr>
          </p:nvGraphicFramePr>
          <p:xfrm>
            <a:off x="1203" y="2013"/>
            <a:ext cx="2088" cy="385"/>
          </p:xfrm>
          <a:graphic>
            <a:graphicData uri="http://schemas.openxmlformats.org/presentationml/2006/ole">
              <mc:AlternateContent xmlns:mc="http://schemas.openxmlformats.org/markup-compatibility/2006">
                <mc:Choice xmlns:v="urn:schemas-microsoft-com:vml" Requires="v">
                  <p:oleObj spid="_x0000_s160419" name="Equation" r:id="rId9" imgW="1434960" imgH="241200" progId="Equation.DSMT4">
                    <p:embed/>
                  </p:oleObj>
                </mc:Choice>
                <mc:Fallback>
                  <p:oleObj name="Equation" r:id="rId9" imgW="1434960" imgH="241200" progId="Equation.DSMT4">
                    <p:embed/>
                    <p:pic>
                      <p:nvPicPr>
                        <p:cNvPr id="85010" name="Object 11"/>
                        <p:cNvPicPr>
                          <a:picLocks noChangeAspect="1" noChangeArrowheads="1"/>
                        </p:cNvPicPr>
                        <p:nvPr/>
                      </p:nvPicPr>
                      <p:blipFill>
                        <a:blip r:embed="rId10"/>
                        <a:srcRect/>
                        <a:stretch>
                          <a:fillRect/>
                        </a:stretch>
                      </p:blipFill>
                      <p:spPr bwMode="auto">
                        <a:xfrm>
                          <a:off x="1203" y="2013"/>
                          <a:ext cx="2088" cy="385"/>
                        </a:xfrm>
                        <a:prstGeom prst="rect">
                          <a:avLst/>
                        </a:prstGeom>
                        <a:noFill/>
                        <a:ln>
                          <a:noFill/>
                        </a:ln>
                        <a:effectLst/>
                      </p:spPr>
                    </p:pic>
                  </p:oleObj>
                </mc:Fallback>
              </mc:AlternateContent>
            </a:graphicData>
          </a:graphic>
        </p:graphicFrame>
      </p:grpSp>
      <p:grpSp>
        <p:nvGrpSpPr>
          <p:cNvPr id="21" name="Group 18"/>
          <p:cNvGrpSpPr>
            <a:grpSpLocks/>
          </p:cNvGrpSpPr>
          <p:nvPr/>
        </p:nvGrpSpPr>
        <p:grpSpPr bwMode="auto">
          <a:xfrm>
            <a:off x="3306785" y="4406096"/>
            <a:ext cx="5259388" cy="1766887"/>
            <a:chOff x="476" y="2523"/>
            <a:chExt cx="3313" cy="1113"/>
          </a:xfrm>
        </p:grpSpPr>
        <p:graphicFrame>
          <p:nvGraphicFramePr>
            <p:cNvPr id="22" name="Object 7"/>
            <p:cNvGraphicFramePr>
              <a:graphicFrameLocks/>
            </p:cNvGraphicFramePr>
            <p:nvPr>
              <p:extLst>
                <p:ext uri="{D42A27DB-BD31-4B8C-83A1-F6EECF244321}">
                  <p14:modId xmlns:p14="http://schemas.microsoft.com/office/powerpoint/2010/main" val="1852320083"/>
                </p:ext>
              </p:extLst>
            </p:nvPr>
          </p:nvGraphicFramePr>
          <p:xfrm>
            <a:off x="1678" y="3266"/>
            <a:ext cx="447" cy="370"/>
          </p:xfrm>
          <a:graphic>
            <a:graphicData uri="http://schemas.openxmlformats.org/presentationml/2006/ole">
              <mc:AlternateContent xmlns:mc="http://schemas.openxmlformats.org/markup-compatibility/2006">
                <mc:Choice xmlns:v="urn:schemas-microsoft-com:vml" Requires="v">
                  <p:oleObj spid="_x0000_s160420" name="Equation" r:id="rId11" imgW="203040" imgH="228600" progId="Equation.DSMT4">
                    <p:embed/>
                  </p:oleObj>
                </mc:Choice>
                <mc:Fallback>
                  <p:oleObj name="Equation" r:id="rId11" imgW="203040" imgH="228600" progId="Equation.DSMT4">
                    <p:embed/>
                    <p:pic>
                      <p:nvPicPr>
                        <p:cNvPr id="84998" name="Object 7"/>
                        <p:cNvPicPr>
                          <a:picLocks noChangeArrowheads="1"/>
                        </p:cNvPicPr>
                        <p:nvPr/>
                      </p:nvPicPr>
                      <p:blipFill>
                        <a:blip r:embed="rId12"/>
                        <a:srcRect/>
                        <a:stretch>
                          <a:fillRect/>
                        </a:stretch>
                      </p:blipFill>
                      <p:spPr bwMode="black">
                        <a:xfrm>
                          <a:off x="1678" y="3266"/>
                          <a:ext cx="447" cy="370"/>
                        </a:xfrm>
                        <a:prstGeom prst="rect">
                          <a:avLst/>
                        </a:prstGeom>
                        <a:noFill/>
                        <a:ln>
                          <a:noFill/>
                        </a:ln>
                        <a:effectLst/>
                      </p:spPr>
                    </p:pic>
                  </p:oleObj>
                </mc:Fallback>
              </mc:AlternateContent>
            </a:graphicData>
          </a:graphic>
        </p:graphicFrame>
        <p:sp>
          <p:nvSpPr>
            <p:cNvPr id="23" name="Rectangle 8"/>
            <p:cNvSpPr>
              <a:spLocks noChangeArrowheads="1"/>
            </p:cNvSpPr>
            <p:nvPr/>
          </p:nvSpPr>
          <p:spPr bwMode="auto">
            <a:xfrm>
              <a:off x="2064" y="329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和</a:t>
              </a:r>
            </a:p>
          </p:txBody>
        </p:sp>
        <p:sp>
          <p:nvSpPr>
            <p:cNvPr id="24" name="Rectangle 12"/>
            <p:cNvSpPr>
              <a:spLocks noChangeArrowheads="1"/>
            </p:cNvSpPr>
            <p:nvPr/>
          </p:nvSpPr>
          <p:spPr bwMode="auto">
            <a:xfrm>
              <a:off x="476" y="2523"/>
              <a:ext cx="28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找到使最优目标值等于零的最小</a:t>
              </a:r>
            </a:p>
          </p:txBody>
        </p:sp>
        <p:graphicFrame>
          <p:nvGraphicFramePr>
            <p:cNvPr id="25" name="Object 13"/>
            <p:cNvGraphicFramePr>
              <a:graphicFrameLocks/>
            </p:cNvGraphicFramePr>
            <p:nvPr>
              <p:extLst>
                <p:ext uri="{D42A27DB-BD31-4B8C-83A1-F6EECF244321}">
                  <p14:modId xmlns:p14="http://schemas.microsoft.com/office/powerpoint/2010/main" val="1173914109"/>
                </p:ext>
              </p:extLst>
            </p:nvPr>
          </p:nvGraphicFramePr>
          <p:xfrm>
            <a:off x="3238" y="2526"/>
            <a:ext cx="231" cy="241"/>
          </p:xfrm>
          <a:graphic>
            <a:graphicData uri="http://schemas.openxmlformats.org/presentationml/2006/ole">
              <mc:AlternateContent xmlns:mc="http://schemas.openxmlformats.org/markup-compatibility/2006">
                <mc:Choice xmlns:v="urn:schemas-microsoft-com:vml" Requires="v">
                  <p:oleObj spid="_x0000_s160421" name="Equation" r:id="rId13" imgW="164880" imgH="139680" progId="Equation.DSMT4">
                    <p:embed/>
                  </p:oleObj>
                </mc:Choice>
                <mc:Fallback>
                  <p:oleObj name="Equation" r:id="rId13" imgW="164880" imgH="139680" progId="Equation.DSMT4">
                    <p:embed/>
                    <p:pic>
                      <p:nvPicPr>
                        <p:cNvPr id="85001" name="Object 13"/>
                        <p:cNvPicPr>
                          <a:picLocks noChangeArrowheads="1"/>
                        </p:cNvPicPr>
                        <p:nvPr/>
                      </p:nvPicPr>
                      <p:blipFill>
                        <a:blip r:embed="rId14"/>
                        <a:srcRect/>
                        <a:stretch>
                          <a:fillRect/>
                        </a:stretch>
                      </p:blipFill>
                      <p:spPr bwMode="black">
                        <a:xfrm>
                          <a:off x="3238" y="2526"/>
                          <a:ext cx="231" cy="241"/>
                        </a:xfrm>
                        <a:prstGeom prst="rect">
                          <a:avLst/>
                        </a:prstGeom>
                        <a:noFill/>
                        <a:ln>
                          <a:noFill/>
                        </a:ln>
                        <a:effectLst/>
                      </p:spPr>
                    </p:pic>
                  </p:oleObj>
                </mc:Fallback>
              </mc:AlternateContent>
            </a:graphicData>
          </a:graphic>
        </p:graphicFrame>
        <p:sp>
          <p:nvSpPr>
            <p:cNvPr id="26" name="Rectangle 14"/>
            <p:cNvSpPr>
              <a:spLocks noChangeArrowheads="1"/>
            </p:cNvSpPr>
            <p:nvPr/>
          </p:nvSpPr>
          <p:spPr bwMode="auto">
            <a:xfrm>
              <a:off x="476" y="2931"/>
              <a:ext cx="29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其对应的最优解就可用作所需要的</a:t>
              </a:r>
            </a:p>
          </p:txBody>
        </p:sp>
        <p:graphicFrame>
          <p:nvGraphicFramePr>
            <p:cNvPr id="27" name="Object 15"/>
            <p:cNvGraphicFramePr>
              <a:graphicFrameLocks/>
            </p:cNvGraphicFramePr>
            <p:nvPr>
              <p:extLst>
                <p:ext uri="{D42A27DB-BD31-4B8C-83A1-F6EECF244321}">
                  <p14:modId xmlns:p14="http://schemas.microsoft.com/office/powerpoint/2010/main" val="3987248055"/>
                </p:ext>
              </p:extLst>
            </p:nvPr>
          </p:nvGraphicFramePr>
          <p:xfrm>
            <a:off x="2324" y="3258"/>
            <a:ext cx="1465" cy="365"/>
          </p:xfrm>
          <a:graphic>
            <a:graphicData uri="http://schemas.openxmlformats.org/presentationml/2006/ole">
              <mc:AlternateContent xmlns:mc="http://schemas.openxmlformats.org/markup-compatibility/2006">
                <mc:Choice xmlns:v="urn:schemas-microsoft-com:vml" Requires="v">
                  <p:oleObj spid="_x0000_s160422" name="Equation" r:id="rId15" imgW="863280" imgH="203040" progId="Equation.DSMT4">
                    <p:embed/>
                  </p:oleObj>
                </mc:Choice>
                <mc:Fallback>
                  <p:oleObj name="Equation" r:id="rId15" imgW="863280" imgH="203040" progId="Equation.DSMT4">
                    <p:embed/>
                    <p:pic>
                      <p:nvPicPr>
                        <p:cNvPr id="85003" name="Object 15"/>
                        <p:cNvPicPr>
                          <a:picLocks noChangeArrowheads="1"/>
                        </p:cNvPicPr>
                        <p:nvPr/>
                      </p:nvPicPr>
                      <p:blipFill>
                        <a:blip r:embed="rId16"/>
                        <a:srcRect/>
                        <a:stretch>
                          <a:fillRect/>
                        </a:stretch>
                      </p:blipFill>
                      <p:spPr bwMode="black">
                        <a:xfrm>
                          <a:off x="2324" y="3258"/>
                          <a:ext cx="1465" cy="365"/>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17824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1</a:t>
            </a:r>
            <a:r>
              <a:rPr lang="zh-CN" altLang="en-US" sz="2800" dirty="0"/>
              <a:t>）问题描述</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81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Object 2"/>
          <p:cNvGraphicFramePr>
            <a:graphicFrameLocks/>
          </p:cNvGraphicFramePr>
          <p:nvPr>
            <p:extLst>
              <p:ext uri="{D42A27DB-BD31-4B8C-83A1-F6EECF244321}">
                <p14:modId xmlns:p14="http://schemas.microsoft.com/office/powerpoint/2010/main" val="195730921"/>
              </p:ext>
            </p:extLst>
          </p:nvPr>
        </p:nvGraphicFramePr>
        <p:xfrm>
          <a:off x="4295083" y="3994303"/>
          <a:ext cx="3654056" cy="452576"/>
        </p:xfrm>
        <a:graphic>
          <a:graphicData uri="http://schemas.openxmlformats.org/presentationml/2006/ole">
            <mc:AlternateContent xmlns:mc="http://schemas.openxmlformats.org/markup-compatibility/2006">
              <mc:Choice xmlns:v="urn:schemas-microsoft-com:vml" Requires="v">
                <p:oleObj spid="_x0000_s71630" name="Equation" r:id="rId3" imgW="2158920" imgH="228600" progId="Equation.DSMT4">
                  <p:embed/>
                </p:oleObj>
              </mc:Choice>
              <mc:Fallback>
                <p:oleObj name="Equation" r:id="rId3" imgW="2158920" imgH="228600" progId="Equation.DSMT4">
                  <p:embed/>
                  <p:pic>
                    <p:nvPicPr>
                      <p:cNvPr id="396290" name="Object 2"/>
                      <p:cNvPicPr>
                        <a:picLocks noChangeArrowheads="1"/>
                      </p:cNvPicPr>
                      <p:nvPr/>
                    </p:nvPicPr>
                    <p:blipFill>
                      <a:blip r:embed="rId4"/>
                      <a:srcRect/>
                      <a:stretch>
                        <a:fillRect/>
                      </a:stretch>
                    </p:blipFill>
                    <p:spPr bwMode="black">
                      <a:xfrm>
                        <a:off x="4295083" y="3994303"/>
                        <a:ext cx="3654056" cy="452576"/>
                      </a:xfrm>
                      <a:prstGeom prst="rect">
                        <a:avLst/>
                      </a:prstGeom>
                      <a:noFill/>
                      <a:ln>
                        <a:noFill/>
                      </a:ln>
                      <a:effectLst/>
                    </p:spPr>
                  </p:pic>
                </p:oleObj>
              </mc:Fallback>
            </mc:AlternateContent>
          </a:graphicData>
        </a:graphic>
      </p:graphicFrame>
      <p:graphicFrame>
        <p:nvGraphicFramePr>
          <p:cNvPr id="11" name="Object 3"/>
          <p:cNvGraphicFramePr>
            <a:graphicFrameLocks/>
          </p:cNvGraphicFramePr>
          <p:nvPr>
            <p:extLst>
              <p:ext uri="{D42A27DB-BD31-4B8C-83A1-F6EECF244321}">
                <p14:modId xmlns:p14="http://schemas.microsoft.com/office/powerpoint/2010/main" val="1727604651"/>
              </p:ext>
            </p:extLst>
          </p:nvPr>
        </p:nvGraphicFramePr>
        <p:xfrm>
          <a:off x="5053181" y="3536519"/>
          <a:ext cx="2273582" cy="427736"/>
        </p:xfrm>
        <a:graphic>
          <a:graphicData uri="http://schemas.openxmlformats.org/presentationml/2006/ole">
            <mc:AlternateContent xmlns:mc="http://schemas.openxmlformats.org/markup-compatibility/2006">
              <mc:Choice xmlns:v="urn:schemas-microsoft-com:vml" Requires="v">
                <p:oleObj spid="_x0000_s71631" name="Equation" r:id="rId5" imgW="1079280" imgH="203040" progId="Equation.DSMT4">
                  <p:embed/>
                </p:oleObj>
              </mc:Choice>
              <mc:Fallback>
                <p:oleObj name="Equation" r:id="rId5" imgW="1079280" imgH="203040" progId="Equation.DSMT4">
                  <p:embed/>
                  <p:pic>
                    <p:nvPicPr>
                      <p:cNvPr id="396291" name="Object 3"/>
                      <p:cNvPicPr>
                        <a:picLocks noChangeArrowheads="1"/>
                      </p:cNvPicPr>
                      <p:nvPr/>
                    </p:nvPicPr>
                    <p:blipFill>
                      <a:blip r:embed="rId6"/>
                      <a:srcRect/>
                      <a:stretch>
                        <a:fillRect/>
                      </a:stretch>
                    </p:blipFill>
                    <p:spPr bwMode="black">
                      <a:xfrm>
                        <a:off x="5053181" y="3536519"/>
                        <a:ext cx="2273582" cy="427736"/>
                      </a:xfrm>
                      <a:prstGeom prst="rect">
                        <a:avLst/>
                      </a:prstGeom>
                      <a:noFill/>
                      <a:ln>
                        <a:noFill/>
                      </a:ln>
                      <a:effectLst/>
                    </p:spPr>
                  </p:pic>
                </p:oleObj>
              </mc:Fallback>
            </mc:AlternateContent>
          </a:graphicData>
        </a:graphic>
      </p:graphicFrame>
      <p:sp>
        <p:nvSpPr>
          <p:cNvPr id="12" name="Rectangle 4"/>
          <p:cNvSpPr>
            <a:spLocks noChangeArrowheads="1"/>
          </p:cNvSpPr>
          <p:nvPr/>
        </p:nvSpPr>
        <p:spPr bwMode="auto">
          <a:xfrm>
            <a:off x="3535210" y="3984986"/>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使得</a:t>
            </a:r>
          </a:p>
        </p:txBody>
      </p:sp>
      <p:sp>
        <p:nvSpPr>
          <p:cNvPr id="13" name="Rectangle 6"/>
          <p:cNvSpPr>
            <a:spLocks noChangeArrowheads="1"/>
          </p:cNvSpPr>
          <p:nvPr/>
        </p:nvSpPr>
        <p:spPr bwMode="auto">
          <a:xfrm>
            <a:off x="3535210" y="2975336"/>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存在</a:t>
            </a:r>
          </a:p>
        </p:txBody>
      </p:sp>
      <p:graphicFrame>
        <p:nvGraphicFramePr>
          <p:cNvPr id="14" name="Object 7"/>
          <p:cNvGraphicFramePr>
            <a:graphicFrameLocks/>
          </p:cNvGraphicFramePr>
          <p:nvPr>
            <p:extLst>
              <p:ext uri="{D42A27DB-BD31-4B8C-83A1-F6EECF244321}">
                <p14:modId xmlns:p14="http://schemas.microsoft.com/office/powerpoint/2010/main" val="1168801520"/>
              </p:ext>
            </p:extLst>
          </p:nvPr>
        </p:nvGraphicFramePr>
        <p:xfrm>
          <a:off x="4284664" y="2962297"/>
          <a:ext cx="1798752" cy="517886"/>
        </p:xfrm>
        <a:graphic>
          <a:graphicData uri="http://schemas.openxmlformats.org/presentationml/2006/ole">
            <mc:AlternateContent xmlns:mc="http://schemas.openxmlformats.org/markup-compatibility/2006">
              <mc:Choice xmlns:v="urn:schemas-microsoft-com:vml" Requires="v">
                <p:oleObj spid="_x0000_s71632" name="Equation" r:id="rId7" imgW="749160" imgH="203040" progId="Equation.DSMT4">
                  <p:embed/>
                </p:oleObj>
              </mc:Choice>
              <mc:Fallback>
                <p:oleObj name="Equation" r:id="rId7" imgW="749160" imgH="203040" progId="Equation.DSMT4">
                  <p:embed/>
                  <p:pic>
                    <p:nvPicPr>
                      <p:cNvPr id="396295" name="Object 7"/>
                      <p:cNvPicPr>
                        <a:picLocks noChangeArrowheads="1"/>
                      </p:cNvPicPr>
                      <p:nvPr/>
                    </p:nvPicPr>
                    <p:blipFill>
                      <a:blip r:embed="rId8"/>
                      <a:srcRect/>
                      <a:stretch>
                        <a:fillRect/>
                      </a:stretch>
                    </p:blipFill>
                    <p:spPr bwMode="black">
                      <a:xfrm>
                        <a:off x="4284664" y="2962297"/>
                        <a:ext cx="1798752" cy="517886"/>
                      </a:xfrm>
                      <a:prstGeom prst="rect">
                        <a:avLst/>
                      </a:prstGeom>
                      <a:noFill/>
                      <a:ln>
                        <a:noFill/>
                      </a:ln>
                      <a:effectLst/>
                    </p:spPr>
                  </p:pic>
                </p:oleObj>
              </mc:Fallback>
            </mc:AlternateContent>
          </a:graphicData>
        </a:graphic>
      </p:graphicFrame>
      <p:sp>
        <p:nvSpPr>
          <p:cNvPr id="18" name="Rectangle 8"/>
          <p:cNvSpPr>
            <a:spLocks noChangeArrowheads="1"/>
          </p:cNvSpPr>
          <p:nvPr/>
        </p:nvSpPr>
        <p:spPr bwMode="auto">
          <a:xfrm>
            <a:off x="8288185" y="2975336"/>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维向量</a:t>
            </a:r>
          </a:p>
        </p:txBody>
      </p:sp>
      <p:sp>
        <p:nvSpPr>
          <p:cNvPr id="19" name="Rectangle 9"/>
          <p:cNvSpPr>
            <a:spLocks noChangeArrowheads="1"/>
          </p:cNvSpPr>
          <p:nvPr/>
        </p:nvSpPr>
        <p:spPr bwMode="auto">
          <a:xfrm>
            <a:off x="5911698" y="2975336"/>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个线性无关的</a:t>
            </a:r>
          </a:p>
        </p:txBody>
      </p:sp>
      <p:graphicFrame>
        <p:nvGraphicFramePr>
          <p:cNvPr id="20" name="Object 10"/>
          <p:cNvGraphicFramePr>
            <a:graphicFrameLocks/>
          </p:cNvGraphicFramePr>
          <p:nvPr>
            <p:extLst>
              <p:ext uri="{D42A27DB-BD31-4B8C-83A1-F6EECF244321}">
                <p14:modId xmlns:p14="http://schemas.microsoft.com/office/powerpoint/2010/main" val="4122563523"/>
              </p:ext>
            </p:extLst>
          </p:nvPr>
        </p:nvGraphicFramePr>
        <p:xfrm>
          <a:off x="7949140" y="2947188"/>
          <a:ext cx="289291" cy="454100"/>
        </p:xfrm>
        <a:graphic>
          <a:graphicData uri="http://schemas.openxmlformats.org/presentationml/2006/ole">
            <mc:AlternateContent xmlns:mc="http://schemas.openxmlformats.org/markup-compatibility/2006">
              <mc:Choice xmlns:v="urn:schemas-microsoft-com:vml" Requires="v">
                <p:oleObj spid="_x0000_s71633" name="Equation" r:id="rId9" imgW="126720" imgH="139680" progId="Equation.DSMT4">
                  <p:embed/>
                </p:oleObj>
              </mc:Choice>
              <mc:Fallback>
                <p:oleObj name="Equation" r:id="rId9" imgW="126720" imgH="139680" progId="Equation.DSMT4">
                  <p:embed/>
                  <p:pic>
                    <p:nvPicPr>
                      <p:cNvPr id="396298" name="Object 10"/>
                      <p:cNvPicPr>
                        <a:picLocks noChangeArrowheads="1"/>
                      </p:cNvPicPr>
                      <p:nvPr/>
                    </p:nvPicPr>
                    <p:blipFill>
                      <a:blip r:embed="rId10"/>
                      <a:srcRect/>
                      <a:stretch>
                        <a:fillRect/>
                      </a:stretch>
                    </p:blipFill>
                    <p:spPr bwMode="black">
                      <a:xfrm>
                        <a:off x="7949140" y="2947188"/>
                        <a:ext cx="289291" cy="454100"/>
                      </a:xfrm>
                      <a:prstGeom prst="rect">
                        <a:avLst/>
                      </a:prstGeom>
                      <a:noFill/>
                      <a:ln>
                        <a:noFill/>
                      </a:ln>
                      <a:effectLst/>
                    </p:spPr>
                  </p:pic>
                </p:oleObj>
              </mc:Fallback>
            </mc:AlternateContent>
          </a:graphicData>
        </a:graphic>
      </p:graphicFrame>
      <p:sp>
        <p:nvSpPr>
          <p:cNvPr id="21" name="Rectangle 13"/>
          <p:cNvSpPr>
            <a:spLocks noChangeArrowheads="1"/>
          </p:cNvSpPr>
          <p:nvPr/>
        </p:nvSpPr>
        <p:spPr bwMode="auto">
          <a:xfrm>
            <a:off x="4487068" y="4716486"/>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eaLnBrk="1" hangingPunct="1">
              <a:spcBef>
                <a:spcPct val="20000"/>
              </a:spcBef>
            </a:pPr>
            <a:r>
              <a:rPr kumimoji="1" lang="zh-CN" altLang="en-US" sz="2400" b="0" dirty="0">
                <a:solidFill>
                  <a:srgbClr val="FF0000"/>
                </a:solidFill>
                <a:latin typeface="微软雅黑" panose="020B0503020204020204" pitchFamily="34" charset="-122"/>
                <a:ea typeface="微软雅黑" panose="020B0503020204020204" pitchFamily="34" charset="-122"/>
              </a:rPr>
              <a:t>近似线性</a:t>
            </a:r>
            <a:r>
              <a:rPr kumimoji="1" lang="en-US" altLang="zh-CN" sz="2400" b="0" dirty="0">
                <a:solidFill>
                  <a:srgbClr val="FF0000"/>
                </a:solidFill>
                <a:latin typeface="微软雅黑" panose="020B0503020204020204" pitchFamily="34" charset="-122"/>
                <a:ea typeface="微软雅黑" panose="020B0503020204020204" pitchFamily="34" charset="-122"/>
              </a:rPr>
              <a:t>, </a:t>
            </a:r>
            <a:r>
              <a:rPr kumimoji="1" lang="zh-CN" altLang="en-US" sz="2400" b="0" dirty="0">
                <a:solidFill>
                  <a:srgbClr val="FF0000"/>
                </a:solidFill>
                <a:latin typeface="微软雅黑" panose="020B0503020204020204" pitchFamily="34" charset="-122"/>
                <a:ea typeface="微软雅黑" panose="020B0503020204020204" pitchFamily="34" charset="-122"/>
              </a:rPr>
              <a:t>称为“病态线性”</a:t>
            </a:r>
          </a:p>
        </p:txBody>
      </p:sp>
      <p:sp>
        <p:nvSpPr>
          <p:cNvPr id="22" name="Rectangle 16"/>
          <p:cNvSpPr>
            <a:spLocks noChangeArrowheads="1"/>
          </p:cNvSpPr>
          <p:nvPr/>
        </p:nvSpPr>
        <p:spPr bwMode="auto">
          <a:xfrm>
            <a:off x="3390748" y="2357799"/>
            <a:ext cx="521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 更接近实际情况的病态线性回归问题</a:t>
            </a:r>
          </a:p>
        </p:txBody>
      </p:sp>
    </p:spTree>
    <p:extLst>
      <p:ext uri="{BB962C8B-B14F-4D97-AF65-F5344CB8AC3E}">
        <p14:creationId xmlns:p14="http://schemas.microsoft.com/office/powerpoint/2010/main" val="388384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p:bldP spid="19" grpId="0"/>
      <p:bldP spid="2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2</a:t>
            </a:r>
            <a:r>
              <a:rPr lang="zh-CN" altLang="en-US" sz="2800" dirty="0"/>
              <a:t>）问题后果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82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16" name="Object 3"/>
          <p:cNvGraphicFramePr>
            <a:graphicFrameLocks/>
          </p:cNvGraphicFramePr>
          <p:nvPr>
            <p:extLst>
              <p:ext uri="{D42A27DB-BD31-4B8C-83A1-F6EECF244321}">
                <p14:modId xmlns:p14="http://schemas.microsoft.com/office/powerpoint/2010/main" val="2150870580"/>
              </p:ext>
            </p:extLst>
          </p:nvPr>
        </p:nvGraphicFramePr>
        <p:xfrm>
          <a:off x="4124658" y="4845341"/>
          <a:ext cx="4508261" cy="635672"/>
        </p:xfrm>
        <a:graphic>
          <a:graphicData uri="http://schemas.openxmlformats.org/presentationml/2006/ole">
            <mc:AlternateContent xmlns:mc="http://schemas.openxmlformats.org/markup-compatibility/2006">
              <mc:Choice xmlns:v="urn:schemas-microsoft-com:vml" Requires="v">
                <p:oleObj spid="_x0000_s118682" name="Equation" r:id="rId3" imgW="2222280" imgH="253800" progId="Equation.DSMT4">
                  <p:embed/>
                </p:oleObj>
              </mc:Choice>
              <mc:Fallback>
                <p:oleObj name="Equation" r:id="rId3" imgW="2222280" imgH="253800" progId="Equation.DSMT4">
                  <p:embed/>
                  <p:pic>
                    <p:nvPicPr>
                      <p:cNvPr id="87043" name="Object 3"/>
                      <p:cNvPicPr>
                        <a:picLocks noChangeArrowheads="1"/>
                      </p:cNvPicPr>
                      <p:nvPr/>
                    </p:nvPicPr>
                    <p:blipFill>
                      <a:blip r:embed="rId4"/>
                      <a:srcRect/>
                      <a:stretch>
                        <a:fillRect/>
                      </a:stretch>
                    </p:blipFill>
                    <p:spPr bwMode="black">
                      <a:xfrm>
                        <a:off x="4124658" y="4845341"/>
                        <a:ext cx="4508261" cy="635672"/>
                      </a:xfrm>
                      <a:prstGeom prst="rect">
                        <a:avLst/>
                      </a:prstGeom>
                      <a:noFill/>
                      <a:ln>
                        <a:noFill/>
                      </a:ln>
                      <a:effectLst/>
                    </p:spPr>
                  </p:pic>
                </p:oleObj>
              </mc:Fallback>
            </mc:AlternateContent>
          </a:graphicData>
        </a:graphic>
      </p:graphicFrame>
      <p:sp>
        <p:nvSpPr>
          <p:cNvPr id="17" name="Rectangle 5"/>
          <p:cNvSpPr>
            <a:spLocks noChangeArrowheads="1"/>
          </p:cNvSpPr>
          <p:nvPr/>
        </p:nvSpPr>
        <p:spPr bwMode="auto">
          <a:xfrm>
            <a:off x="5244861" y="2483503"/>
            <a:ext cx="323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个彼此正交的单位向量</a:t>
            </a:r>
          </a:p>
        </p:txBody>
      </p:sp>
      <p:graphicFrame>
        <p:nvGraphicFramePr>
          <p:cNvPr id="23" name="Object 6"/>
          <p:cNvGraphicFramePr>
            <a:graphicFrameLocks/>
          </p:cNvGraphicFramePr>
          <p:nvPr>
            <p:extLst>
              <p:ext uri="{D42A27DB-BD31-4B8C-83A1-F6EECF244321}">
                <p14:modId xmlns:p14="http://schemas.microsoft.com/office/powerpoint/2010/main" val="3391800867"/>
              </p:ext>
            </p:extLst>
          </p:nvPr>
        </p:nvGraphicFramePr>
        <p:xfrm>
          <a:off x="3837880" y="2419525"/>
          <a:ext cx="1555374" cy="578525"/>
        </p:xfrm>
        <a:graphic>
          <a:graphicData uri="http://schemas.openxmlformats.org/presentationml/2006/ole">
            <mc:AlternateContent xmlns:mc="http://schemas.openxmlformats.org/markup-compatibility/2006">
              <mc:Choice xmlns:v="urn:schemas-microsoft-com:vml" Requires="v">
                <p:oleObj spid="_x0000_s118683" name="Equation" r:id="rId5" imgW="749160" imgH="253800" progId="Equation.DSMT4">
                  <p:embed/>
                </p:oleObj>
              </mc:Choice>
              <mc:Fallback>
                <p:oleObj name="Equation" r:id="rId5" imgW="749160" imgH="253800" progId="Equation.DSMT4">
                  <p:embed/>
                  <p:pic>
                    <p:nvPicPr>
                      <p:cNvPr id="397318" name="Object 6"/>
                      <p:cNvPicPr>
                        <a:picLocks noChangeArrowheads="1"/>
                      </p:cNvPicPr>
                      <p:nvPr/>
                    </p:nvPicPr>
                    <p:blipFill>
                      <a:blip r:embed="rId6"/>
                      <a:srcRect/>
                      <a:stretch>
                        <a:fillRect/>
                      </a:stretch>
                    </p:blipFill>
                    <p:spPr bwMode="black">
                      <a:xfrm>
                        <a:off x="3837880" y="2419525"/>
                        <a:ext cx="1555374" cy="578525"/>
                      </a:xfrm>
                      <a:prstGeom prst="rect">
                        <a:avLst/>
                      </a:prstGeom>
                      <a:noFill/>
                      <a:ln>
                        <a:noFill/>
                      </a:ln>
                      <a:effectLst/>
                    </p:spPr>
                  </p:pic>
                </p:oleObj>
              </mc:Fallback>
            </mc:AlternateContent>
          </a:graphicData>
        </a:graphic>
      </p:graphicFrame>
      <p:sp>
        <p:nvSpPr>
          <p:cNvPr id="24" name="Rectangle 7"/>
          <p:cNvSpPr>
            <a:spLocks noChangeArrowheads="1"/>
          </p:cNvSpPr>
          <p:nvPr/>
        </p:nvSpPr>
        <p:spPr bwMode="auto">
          <a:xfrm>
            <a:off x="3155711" y="246569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存在</a:t>
            </a:r>
          </a:p>
        </p:txBody>
      </p:sp>
      <p:sp>
        <p:nvSpPr>
          <p:cNvPr id="25" name="Rectangle 8"/>
          <p:cNvSpPr>
            <a:spLocks noChangeArrowheads="1"/>
          </p:cNvSpPr>
          <p:nvPr/>
        </p:nvSpPr>
        <p:spPr bwMode="auto">
          <a:xfrm>
            <a:off x="3228736" y="5548987"/>
            <a:ext cx="506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并且不存在更少数目的向量满足上式</a:t>
            </a:r>
          </a:p>
        </p:txBody>
      </p:sp>
      <p:graphicFrame>
        <p:nvGraphicFramePr>
          <p:cNvPr id="26" name="Object 9"/>
          <p:cNvGraphicFramePr>
            <a:graphicFrameLocks/>
          </p:cNvGraphicFramePr>
          <p:nvPr>
            <p:extLst>
              <p:ext uri="{D42A27DB-BD31-4B8C-83A1-F6EECF244321}">
                <p14:modId xmlns:p14="http://schemas.microsoft.com/office/powerpoint/2010/main" val="1792577241"/>
              </p:ext>
            </p:extLst>
          </p:nvPr>
        </p:nvGraphicFramePr>
        <p:xfrm>
          <a:off x="4124657" y="4255483"/>
          <a:ext cx="3524572" cy="600952"/>
        </p:xfrm>
        <a:graphic>
          <a:graphicData uri="http://schemas.openxmlformats.org/presentationml/2006/ole">
            <mc:AlternateContent xmlns:mc="http://schemas.openxmlformats.org/markup-compatibility/2006">
              <mc:Choice xmlns:v="urn:schemas-microsoft-com:vml" Requires="v">
                <p:oleObj spid="_x0000_s118684" name="Equation" r:id="rId7" imgW="1460160" imgH="228600" progId="Equation.DSMT4">
                  <p:embed/>
                </p:oleObj>
              </mc:Choice>
              <mc:Fallback>
                <p:oleObj name="Equation" r:id="rId7" imgW="1460160" imgH="228600" progId="Equation.DSMT4">
                  <p:embed/>
                  <p:pic>
                    <p:nvPicPr>
                      <p:cNvPr id="87048" name="Object 9"/>
                      <p:cNvPicPr>
                        <a:picLocks noChangeArrowheads="1"/>
                      </p:cNvPicPr>
                      <p:nvPr/>
                    </p:nvPicPr>
                    <p:blipFill>
                      <a:blip r:embed="rId8"/>
                      <a:srcRect/>
                      <a:stretch>
                        <a:fillRect/>
                      </a:stretch>
                    </p:blipFill>
                    <p:spPr bwMode="black">
                      <a:xfrm>
                        <a:off x="4124657" y="4255483"/>
                        <a:ext cx="3524572" cy="600952"/>
                      </a:xfrm>
                      <a:prstGeom prst="rect">
                        <a:avLst/>
                      </a:prstGeom>
                      <a:noFill/>
                      <a:ln>
                        <a:noFill/>
                      </a:ln>
                      <a:effectLst/>
                    </p:spPr>
                  </p:pic>
                </p:oleObj>
              </mc:Fallback>
            </mc:AlternateContent>
          </a:graphicData>
        </a:graphic>
      </p:graphicFrame>
      <p:graphicFrame>
        <p:nvGraphicFramePr>
          <p:cNvPr id="27" name="Object 11"/>
          <p:cNvGraphicFramePr>
            <a:graphicFrameLocks/>
          </p:cNvGraphicFramePr>
          <p:nvPr>
            <p:extLst>
              <p:ext uri="{D42A27DB-BD31-4B8C-83A1-F6EECF244321}">
                <p14:modId xmlns:p14="http://schemas.microsoft.com/office/powerpoint/2010/main" val="2128301586"/>
              </p:ext>
            </p:extLst>
          </p:nvPr>
        </p:nvGraphicFramePr>
        <p:xfrm>
          <a:off x="3332237" y="3116850"/>
          <a:ext cx="2566661" cy="544328"/>
        </p:xfrm>
        <a:graphic>
          <a:graphicData uri="http://schemas.openxmlformats.org/presentationml/2006/ole">
            <mc:AlternateContent xmlns:mc="http://schemas.openxmlformats.org/markup-compatibility/2006">
              <mc:Choice xmlns:v="urn:schemas-microsoft-com:vml" Requires="v">
                <p:oleObj spid="_x0000_s118685" name="Equation" r:id="rId9" imgW="1231560" imgH="228600" progId="Equation.DSMT4">
                  <p:embed/>
                </p:oleObj>
              </mc:Choice>
              <mc:Fallback>
                <p:oleObj name="Equation" r:id="rId9" imgW="1231560" imgH="228600" progId="Equation.DSMT4">
                  <p:embed/>
                  <p:pic>
                    <p:nvPicPr>
                      <p:cNvPr id="87049" name="Object 11"/>
                      <p:cNvPicPr>
                        <a:picLocks noChangeArrowheads="1"/>
                      </p:cNvPicPr>
                      <p:nvPr/>
                    </p:nvPicPr>
                    <p:blipFill>
                      <a:blip r:embed="rId10"/>
                      <a:srcRect/>
                      <a:stretch>
                        <a:fillRect/>
                      </a:stretch>
                    </p:blipFill>
                    <p:spPr bwMode="black">
                      <a:xfrm>
                        <a:off x="3332237" y="3116850"/>
                        <a:ext cx="2566661" cy="544328"/>
                      </a:xfrm>
                      <a:prstGeom prst="rect">
                        <a:avLst/>
                      </a:prstGeom>
                      <a:noFill/>
                      <a:ln>
                        <a:noFill/>
                      </a:ln>
                      <a:effectLst/>
                    </p:spPr>
                  </p:pic>
                </p:oleObj>
              </mc:Fallback>
            </mc:AlternateContent>
          </a:graphicData>
        </a:graphic>
      </p:graphicFrame>
      <p:sp>
        <p:nvSpPr>
          <p:cNvPr id="28" name="Rectangle 12"/>
          <p:cNvSpPr>
            <a:spLocks noChangeArrowheads="1"/>
          </p:cNvSpPr>
          <p:nvPr/>
        </p:nvSpPr>
        <p:spPr bwMode="auto">
          <a:xfrm>
            <a:off x="5974393" y="3163497"/>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使得每个</a:t>
            </a:r>
          </a:p>
        </p:txBody>
      </p:sp>
      <p:graphicFrame>
        <p:nvGraphicFramePr>
          <p:cNvPr id="29" name="Object 13"/>
          <p:cNvGraphicFramePr>
            <a:graphicFrameLocks/>
          </p:cNvGraphicFramePr>
          <p:nvPr>
            <p:extLst>
              <p:ext uri="{D42A27DB-BD31-4B8C-83A1-F6EECF244321}">
                <p14:modId xmlns:p14="http://schemas.microsoft.com/office/powerpoint/2010/main" val="1918990326"/>
              </p:ext>
            </p:extLst>
          </p:nvPr>
        </p:nvGraphicFramePr>
        <p:xfrm>
          <a:off x="7261051" y="3116284"/>
          <a:ext cx="598126" cy="574170"/>
        </p:xfrm>
        <a:graphic>
          <a:graphicData uri="http://schemas.openxmlformats.org/presentationml/2006/ole">
            <mc:AlternateContent xmlns:mc="http://schemas.openxmlformats.org/markup-compatibility/2006">
              <mc:Choice xmlns:v="urn:schemas-microsoft-com:vml" Requires="v">
                <p:oleObj spid="_x0000_s118686" name="Equation" r:id="rId11" imgW="279360" imgH="203040" progId="Equation.DSMT4">
                  <p:embed/>
                </p:oleObj>
              </mc:Choice>
              <mc:Fallback>
                <p:oleObj name="Equation" r:id="rId11" imgW="279360" imgH="203040" progId="Equation.DSMT4">
                  <p:embed/>
                  <p:pic>
                    <p:nvPicPr>
                      <p:cNvPr id="87051" name="Object 13"/>
                      <p:cNvPicPr>
                        <a:picLocks noChangeArrowheads="1"/>
                      </p:cNvPicPr>
                      <p:nvPr/>
                    </p:nvPicPr>
                    <p:blipFill>
                      <a:blip r:embed="rId12"/>
                      <a:srcRect/>
                      <a:stretch>
                        <a:fillRect/>
                      </a:stretch>
                    </p:blipFill>
                    <p:spPr bwMode="black">
                      <a:xfrm>
                        <a:off x="7261051" y="3116284"/>
                        <a:ext cx="598126" cy="574170"/>
                      </a:xfrm>
                      <a:prstGeom prst="rect">
                        <a:avLst/>
                      </a:prstGeom>
                      <a:noFill/>
                      <a:ln>
                        <a:noFill/>
                      </a:ln>
                      <a:effectLst/>
                    </p:spPr>
                  </p:pic>
                </p:oleObj>
              </mc:Fallback>
            </mc:AlternateContent>
          </a:graphicData>
        </a:graphic>
      </p:graphicFrame>
      <p:sp>
        <p:nvSpPr>
          <p:cNvPr id="30" name="Rectangle 14"/>
          <p:cNvSpPr>
            <a:spLocks noChangeArrowheads="1"/>
          </p:cNvSpPr>
          <p:nvPr/>
        </p:nvSpPr>
        <p:spPr bwMode="auto">
          <a:xfrm>
            <a:off x="7867389" y="3163497"/>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都可以</a:t>
            </a:r>
          </a:p>
        </p:txBody>
      </p:sp>
      <p:sp>
        <p:nvSpPr>
          <p:cNvPr id="31" name="Rectangle 15"/>
          <p:cNvSpPr>
            <a:spLocks noChangeArrowheads="1"/>
          </p:cNvSpPr>
          <p:nvPr/>
        </p:nvSpPr>
        <p:spPr bwMode="auto">
          <a:xfrm>
            <a:off x="3228736" y="3748762"/>
            <a:ext cx="475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近似地表示为它们的线性组合，即</a:t>
            </a:r>
          </a:p>
        </p:txBody>
      </p:sp>
    </p:spTree>
    <p:extLst>
      <p:ext uri="{BB962C8B-B14F-4D97-AF65-F5344CB8AC3E}">
        <p14:creationId xmlns:p14="http://schemas.microsoft.com/office/powerpoint/2010/main" val="380077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2</a:t>
            </a:r>
            <a:r>
              <a:rPr lang="zh-CN" altLang="en-US" sz="2800" dirty="0"/>
              <a:t>）问题后果</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83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35" name="Object 2"/>
          <p:cNvGraphicFramePr>
            <a:graphicFrameLocks/>
          </p:cNvGraphicFramePr>
          <p:nvPr>
            <p:extLst>
              <p:ext uri="{D42A27DB-BD31-4B8C-83A1-F6EECF244321}">
                <p14:modId xmlns:p14="http://schemas.microsoft.com/office/powerpoint/2010/main" val="9268652"/>
              </p:ext>
            </p:extLst>
          </p:nvPr>
        </p:nvGraphicFramePr>
        <p:xfrm>
          <a:off x="4992884" y="3131291"/>
          <a:ext cx="2196841" cy="417281"/>
        </p:xfrm>
        <a:graphic>
          <a:graphicData uri="http://schemas.openxmlformats.org/presentationml/2006/ole">
            <mc:AlternateContent xmlns:mc="http://schemas.openxmlformats.org/markup-compatibility/2006">
              <mc:Choice xmlns:v="urn:schemas-microsoft-com:vml" Requires="v">
                <p:oleObj spid="_x0000_s119150" name="Equation" r:id="rId3" imgW="1015920" imgH="190440" progId="Equation.DSMT4">
                  <p:embed/>
                </p:oleObj>
              </mc:Choice>
              <mc:Fallback>
                <p:oleObj name="Equation" r:id="rId3" imgW="1015920" imgH="190440" progId="Equation.DSMT4">
                  <p:embed/>
                  <p:pic>
                    <p:nvPicPr>
                      <p:cNvPr id="88066" name="Object 2"/>
                      <p:cNvPicPr>
                        <a:picLocks noChangeArrowheads="1"/>
                      </p:cNvPicPr>
                      <p:nvPr/>
                    </p:nvPicPr>
                    <p:blipFill>
                      <a:blip r:embed="rId4"/>
                      <a:srcRect/>
                      <a:stretch>
                        <a:fillRect/>
                      </a:stretch>
                    </p:blipFill>
                    <p:spPr bwMode="black">
                      <a:xfrm>
                        <a:off x="4992884" y="3131291"/>
                        <a:ext cx="2196841" cy="417281"/>
                      </a:xfrm>
                      <a:prstGeom prst="rect">
                        <a:avLst/>
                      </a:prstGeom>
                      <a:noFill/>
                      <a:ln>
                        <a:noFill/>
                      </a:ln>
                      <a:effectLst/>
                    </p:spPr>
                  </p:pic>
                </p:oleObj>
              </mc:Fallback>
            </mc:AlternateContent>
          </a:graphicData>
        </a:graphic>
      </p:graphicFrame>
      <p:sp>
        <p:nvSpPr>
          <p:cNvPr id="36" name="Rectangle 3"/>
          <p:cNvSpPr>
            <a:spLocks noChangeArrowheads="1"/>
          </p:cNvSpPr>
          <p:nvPr/>
        </p:nvSpPr>
        <p:spPr bwMode="auto">
          <a:xfrm>
            <a:off x="3576508" y="2508111"/>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对线性回归问题的影响：</a:t>
            </a:r>
          </a:p>
        </p:txBody>
      </p:sp>
      <p:sp>
        <p:nvSpPr>
          <p:cNvPr id="37" name="Rectangle 4"/>
          <p:cNvSpPr>
            <a:spLocks noChangeArrowheads="1"/>
          </p:cNvSpPr>
          <p:nvPr/>
        </p:nvSpPr>
        <p:spPr bwMode="auto">
          <a:xfrm>
            <a:off x="4224208" y="312247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由于</a:t>
            </a:r>
          </a:p>
        </p:txBody>
      </p:sp>
      <p:graphicFrame>
        <p:nvGraphicFramePr>
          <p:cNvPr id="38" name="Object 5"/>
          <p:cNvGraphicFramePr>
            <a:graphicFrameLocks/>
          </p:cNvGraphicFramePr>
          <p:nvPr>
            <p:extLst>
              <p:ext uri="{D42A27DB-BD31-4B8C-83A1-F6EECF244321}">
                <p14:modId xmlns:p14="http://schemas.microsoft.com/office/powerpoint/2010/main" val="3207264940"/>
              </p:ext>
            </p:extLst>
          </p:nvPr>
        </p:nvGraphicFramePr>
        <p:xfrm>
          <a:off x="5055841" y="4245694"/>
          <a:ext cx="2355393" cy="764717"/>
        </p:xfrm>
        <a:graphic>
          <a:graphicData uri="http://schemas.openxmlformats.org/presentationml/2006/ole">
            <mc:AlternateContent xmlns:mc="http://schemas.openxmlformats.org/markup-compatibility/2006">
              <mc:Choice xmlns:v="urn:schemas-microsoft-com:vml" Requires="v">
                <p:oleObj spid="_x0000_s119151" name="Equation" r:id="rId5" imgW="1079280" imgH="304560" progId="Equation.DSMT4">
                  <p:embed/>
                </p:oleObj>
              </mc:Choice>
              <mc:Fallback>
                <p:oleObj name="Equation" r:id="rId5" imgW="1079280" imgH="304560" progId="Equation.DSMT4">
                  <p:embed/>
                  <p:pic>
                    <p:nvPicPr>
                      <p:cNvPr id="88069" name="Object 5"/>
                      <p:cNvPicPr>
                        <a:picLocks noChangeArrowheads="1"/>
                      </p:cNvPicPr>
                      <p:nvPr/>
                    </p:nvPicPr>
                    <p:blipFill>
                      <a:blip r:embed="rId6"/>
                      <a:srcRect/>
                      <a:stretch>
                        <a:fillRect/>
                      </a:stretch>
                    </p:blipFill>
                    <p:spPr bwMode="black">
                      <a:xfrm>
                        <a:off x="5055841" y="4245694"/>
                        <a:ext cx="2355393" cy="764717"/>
                      </a:xfrm>
                      <a:prstGeom prst="rect">
                        <a:avLst/>
                      </a:prstGeom>
                      <a:noFill/>
                      <a:ln>
                        <a:noFill/>
                      </a:ln>
                      <a:effectLst/>
                    </p:spPr>
                  </p:pic>
                </p:oleObj>
              </mc:Fallback>
            </mc:AlternateContent>
          </a:graphicData>
        </a:graphic>
      </p:graphicFrame>
      <p:sp>
        <p:nvSpPr>
          <p:cNvPr id="39" name="Rectangle 6"/>
          <p:cNvSpPr>
            <a:spLocks noChangeArrowheads="1"/>
          </p:cNvSpPr>
          <p:nvPr/>
        </p:nvSpPr>
        <p:spPr bwMode="auto">
          <a:xfrm>
            <a:off x="7248395" y="3143807"/>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接近奇异</a:t>
            </a:r>
          </a:p>
        </p:txBody>
      </p:sp>
      <p:sp>
        <p:nvSpPr>
          <p:cNvPr id="40" name="Rectangle 7"/>
          <p:cNvSpPr>
            <a:spLocks noChangeArrowheads="1"/>
          </p:cNvSpPr>
          <p:nvPr/>
        </p:nvSpPr>
        <p:spPr bwMode="auto">
          <a:xfrm>
            <a:off x="4295645" y="3843198"/>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其逆矩阵即使存在，参数估计值</a:t>
            </a:r>
          </a:p>
        </p:txBody>
      </p:sp>
      <p:sp>
        <p:nvSpPr>
          <p:cNvPr id="41" name="Rectangle 8"/>
          <p:cNvSpPr>
            <a:spLocks noChangeArrowheads="1"/>
          </p:cNvSpPr>
          <p:nvPr/>
        </p:nvSpPr>
        <p:spPr bwMode="auto">
          <a:xfrm>
            <a:off x="4368670" y="5067161"/>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也很不可靠！</a:t>
            </a:r>
          </a:p>
        </p:txBody>
      </p:sp>
      <p:sp>
        <p:nvSpPr>
          <p:cNvPr id="42" name="Rectangle 9"/>
          <p:cNvSpPr>
            <a:spLocks noChangeArrowheads="1"/>
          </p:cNvSpPr>
          <p:nvPr/>
        </p:nvSpPr>
        <p:spPr bwMode="auto">
          <a:xfrm>
            <a:off x="6431181" y="5050917"/>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solidFill>
                  <a:srgbClr val="FF0000"/>
                </a:solidFill>
                <a:latin typeface="+mn-ea"/>
                <a:ea typeface="+mn-ea"/>
              </a:rPr>
              <a:t>（为什么？）</a:t>
            </a:r>
          </a:p>
        </p:txBody>
      </p:sp>
    </p:spTree>
    <p:extLst>
      <p:ext uri="{BB962C8B-B14F-4D97-AF65-F5344CB8AC3E}">
        <p14:creationId xmlns:p14="http://schemas.microsoft.com/office/powerpoint/2010/main" val="39503078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3</a:t>
            </a:r>
            <a:r>
              <a:rPr lang="zh-CN" altLang="en-US" sz="2800" dirty="0"/>
              <a:t>）理由</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84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4" name="Rectangle 2"/>
          <p:cNvSpPr>
            <a:spLocks noChangeArrowheads="1"/>
          </p:cNvSpPr>
          <p:nvPr/>
        </p:nvSpPr>
        <p:spPr bwMode="auto">
          <a:xfrm>
            <a:off x="3203684" y="2081784"/>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用</a:t>
            </a:r>
          </a:p>
        </p:txBody>
      </p:sp>
      <p:sp>
        <p:nvSpPr>
          <p:cNvPr id="15" name="Rectangle 3"/>
          <p:cNvSpPr>
            <a:spLocks noChangeArrowheads="1"/>
          </p:cNvSpPr>
          <p:nvPr/>
        </p:nvSpPr>
        <p:spPr bwMode="auto">
          <a:xfrm>
            <a:off x="3130659" y="2586609"/>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最小的样本误差为</a:t>
            </a:r>
          </a:p>
        </p:txBody>
      </p:sp>
      <p:graphicFrame>
        <p:nvGraphicFramePr>
          <p:cNvPr id="16" name="Object 4"/>
          <p:cNvGraphicFramePr>
            <a:graphicFrameLocks/>
          </p:cNvGraphicFramePr>
          <p:nvPr>
            <p:extLst>
              <p:ext uri="{D42A27DB-BD31-4B8C-83A1-F6EECF244321}">
                <p14:modId xmlns:p14="http://schemas.microsoft.com/office/powerpoint/2010/main" val="2166248931"/>
              </p:ext>
            </p:extLst>
          </p:nvPr>
        </p:nvGraphicFramePr>
        <p:xfrm>
          <a:off x="3673498" y="2045614"/>
          <a:ext cx="1154221" cy="550043"/>
        </p:xfrm>
        <a:graphic>
          <a:graphicData uri="http://schemas.openxmlformats.org/presentationml/2006/ole">
            <mc:AlternateContent xmlns:mc="http://schemas.openxmlformats.org/markup-compatibility/2006">
              <mc:Choice xmlns:v="urn:schemas-microsoft-com:vml" Requires="v">
                <p:oleObj spid="_x0000_s120534" name="Equation" r:id="rId3" imgW="457200" imgH="241200" progId="Equation.DSMT4">
                  <p:embed/>
                </p:oleObj>
              </mc:Choice>
              <mc:Fallback>
                <p:oleObj name="Equation" r:id="rId3" imgW="457200" imgH="241200" progId="Equation.DSMT4">
                  <p:embed/>
                  <p:pic>
                    <p:nvPicPr>
                      <p:cNvPr id="89092" name="Object 4"/>
                      <p:cNvPicPr>
                        <a:picLocks noChangeArrowheads="1"/>
                      </p:cNvPicPr>
                      <p:nvPr/>
                    </p:nvPicPr>
                    <p:blipFill>
                      <a:blip r:embed="rId4"/>
                      <a:srcRect/>
                      <a:stretch>
                        <a:fillRect/>
                      </a:stretch>
                    </p:blipFill>
                    <p:spPr bwMode="black">
                      <a:xfrm>
                        <a:off x="3673498" y="2045614"/>
                        <a:ext cx="1154221" cy="550043"/>
                      </a:xfrm>
                      <a:prstGeom prst="rect">
                        <a:avLst/>
                      </a:prstGeom>
                      <a:noFill/>
                      <a:ln>
                        <a:noFill/>
                      </a:ln>
                      <a:effectLst/>
                    </p:spPr>
                  </p:pic>
                </p:oleObj>
              </mc:Fallback>
            </mc:AlternateContent>
          </a:graphicData>
        </a:graphic>
      </p:graphicFrame>
      <p:sp>
        <p:nvSpPr>
          <p:cNvPr id="17" name="Rectangle 5"/>
          <p:cNvSpPr>
            <a:spLocks noChangeArrowheads="1"/>
          </p:cNvSpPr>
          <p:nvPr/>
        </p:nvSpPr>
        <p:spPr bwMode="auto">
          <a:xfrm>
            <a:off x="4714984" y="2081784"/>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表示真正的</a:t>
            </a:r>
            <a:r>
              <a:rPr kumimoji="1" lang="en-US" altLang="zh-CN" sz="2400" b="0">
                <a:latin typeface="+mn-ea"/>
                <a:ea typeface="+mn-ea"/>
              </a:rPr>
              <a:t>(</a:t>
            </a:r>
            <a:r>
              <a:rPr kumimoji="1" lang="zh-CN" altLang="en-US" sz="2400" b="0">
                <a:latin typeface="+mn-ea"/>
                <a:ea typeface="+mn-ea"/>
              </a:rPr>
              <a:t>或最好的</a:t>
            </a:r>
            <a:r>
              <a:rPr kumimoji="1" lang="en-US" altLang="zh-CN" sz="2400" b="0">
                <a:latin typeface="+mn-ea"/>
                <a:ea typeface="+mn-ea"/>
              </a:rPr>
              <a:t>)</a:t>
            </a:r>
            <a:r>
              <a:rPr kumimoji="1" lang="zh-CN" altLang="en-US" sz="2400" b="0">
                <a:latin typeface="+mn-ea"/>
                <a:ea typeface="+mn-ea"/>
              </a:rPr>
              <a:t>模型参数</a:t>
            </a:r>
          </a:p>
        </p:txBody>
      </p:sp>
      <p:graphicFrame>
        <p:nvGraphicFramePr>
          <p:cNvPr id="18" name="Object 6"/>
          <p:cNvGraphicFramePr>
            <a:graphicFrameLocks noChangeAspect="1"/>
          </p:cNvGraphicFramePr>
          <p:nvPr>
            <p:extLst>
              <p:ext uri="{D42A27DB-BD31-4B8C-83A1-F6EECF244321}">
                <p14:modId xmlns:p14="http://schemas.microsoft.com/office/powerpoint/2010/main" val="680779487"/>
              </p:ext>
            </p:extLst>
          </p:nvPr>
        </p:nvGraphicFramePr>
        <p:xfrm>
          <a:off x="5726831" y="2508447"/>
          <a:ext cx="1639930" cy="572941"/>
        </p:xfrm>
        <a:graphic>
          <a:graphicData uri="http://schemas.openxmlformats.org/presentationml/2006/ole">
            <mc:AlternateContent xmlns:mc="http://schemas.openxmlformats.org/markup-compatibility/2006">
              <mc:Choice xmlns:v="urn:schemas-microsoft-com:vml" Requires="v">
                <p:oleObj spid="_x0000_s120535" name="Equation" r:id="rId5" imgW="774360" imgH="241200" progId="Equation.DSMT4">
                  <p:embed/>
                </p:oleObj>
              </mc:Choice>
              <mc:Fallback>
                <p:oleObj name="Equation" r:id="rId5" imgW="774360" imgH="241200" progId="Equation.DSMT4">
                  <p:embed/>
                  <p:pic>
                    <p:nvPicPr>
                      <p:cNvPr id="89094" name="Object 6"/>
                      <p:cNvPicPr>
                        <a:picLocks noChangeAspect="1" noChangeArrowheads="1"/>
                      </p:cNvPicPr>
                      <p:nvPr/>
                    </p:nvPicPr>
                    <p:blipFill>
                      <a:blip r:embed="rId6"/>
                      <a:srcRect/>
                      <a:stretch>
                        <a:fillRect/>
                      </a:stretch>
                    </p:blipFill>
                    <p:spPr bwMode="black">
                      <a:xfrm>
                        <a:off x="5726831" y="2508447"/>
                        <a:ext cx="1639930" cy="572941"/>
                      </a:xfrm>
                      <a:prstGeom prst="rect">
                        <a:avLst/>
                      </a:prstGeom>
                      <a:noFill/>
                      <a:ln>
                        <a:noFill/>
                      </a:ln>
                      <a:effectLst/>
                    </p:spPr>
                  </p:pic>
                </p:oleObj>
              </mc:Fallback>
            </mc:AlternateContent>
          </a:graphicData>
        </a:graphic>
      </p:graphicFrame>
      <p:graphicFrame>
        <p:nvGraphicFramePr>
          <p:cNvPr id="19" name="Object 7"/>
          <p:cNvGraphicFramePr>
            <a:graphicFrameLocks noChangeAspect="1"/>
          </p:cNvGraphicFramePr>
          <p:nvPr>
            <p:extLst>
              <p:ext uri="{D42A27DB-BD31-4B8C-83A1-F6EECF244321}">
                <p14:modId xmlns:p14="http://schemas.microsoft.com/office/powerpoint/2010/main" val="1293532283"/>
              </p:ext>
            </p:extLst>
          </p:nvPr>
        </p:nvGraphicFramePr>
        <p:xfrm>
          <a:off x="4525964" y="4256089"/>
          <a:ext cx="3586727" cy="2103159"/>
        </p:xfrm>
        <a:graphic>
          <a:graphicData uri="http://schemas.openxmlformats.org/presentationml/2006/ole">
            <mc:AlternateContent xmlns:mc="http://schemas.openxmlformats.org/markup-compatibility/2006">
              <mc:Choice xmlns:v="urn:schemas-microsoft-com:vml" Requires="v">
                <p:oleObj spid="_x0000_s120536" name="Equation" r:id="rId7" imgW="1803240" imgH="965160" progId="Equation.DSMT4">
                  <p:embed/>
                </p:oleObj>
              </mc:Choice>
              <mc:Fallback>
                <p:oleObj name="Equation" r:id="rId7" imgW="1803240" imgH="965160" progId="Equation.DSMT4">
                  <p:embed/>
                  <p:pic>
                    <p:nvPicPr>
                      <p:cNvPr id="89095" name="Object 7"/>
                      <p:cNvPicPr>
                        <a:picLocks noChangeAspect="1" noChangeArrowheads="1"/>
                      </p:cNvPicPr>
                      <p:nvPr/>
                    </p:nvPicPr>
                    <p:blipFill>
                      <a:blip r:embed="rId8"/>
                      <a:srcRect/>
                      <a:stretch>
                        <a:fillRect/>
                      </a:stretch>
                    </p:blipFill>
                    <p:spPr bwMode="black">
                      <a:xfrm>
                        <a:off x="4525964" y="4256089"/>
                        <a:ext cx="3586727" cy="2103159"/>
                      </a:xfrm>
                      <a:prstGeom prst="rect">
                        <a:avLst/>
                      </a:prstGeom>
                      <a:noFill/>
                      <a:ln>
                        <a:noFill/>
                      </a:ln>
                      <a:effectLst/>
                    </p:spPr>
                  </p:pic>
                </p:oleObj>
              </mc:Fallback>
            </mc:AlternateContent>
          </a:graphicData>
        </a:graphic>
      </p:graphicFrame>
      <p:sp>
        <p:nvSpPr>
          <p:cNvPr id="20" name="Rectangle 8"/>
          <p:cNvSpPr>
            <a:spLocks noChangeArrowheads="1"/>
          </p:cNvSpPr>
          <p:nvPr/>
        </p:nvSpPr>
        <p:spPr bwMode="auto">
          <a:xfrm>
            <a:off x="3130659" y="3234309"/>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于是</a:t>
            </a:r>
          </a:p>
        </p:txBody>
      </p:sp>
      <p:graphicFrame>
        <p:nvGraphicFramePr>
          <p:cNvPr id="21" name="Object 9"/>
          <p:cNvGraphicFramePr>
            <a:graphicFrameLocks noChangeAspect="1"/>
          </p:cNvGraphicFramePr>
          <p:nvPr>
            <p:extLst>
              <p:ext uri="{D42A27DB-BD31-4B8C-83A1-F6EECF244321}">
                <p14:modId xmlns:p14="http://schemas.microsoft.com/office/powerpoint/2010/main" val="3467272244"/>
              </p:ext>
            </p:extLst>
          </p:nvPr>
        </p:nvGraphicFramePr>
        <p:xfrm>
          <a:off x="3964510" y="3160213"/>
          <a:ext cx="2269277" cy="648771"/>
        </p:xfrm>
        <a:graphic>
          <a:graphicData uri="http://schemas.openxmlformats.org/presentationml/2006/ole">
            <mc:AlternateContent xmlns:mc="http://schemas.openxmlformats.org/markup-compatibility/2006">
              <mc:Choice xmlns:v="urn:schemas-microsoft-com:vml" Requires="v">
                <p:oleObj spid="_x0000_s120537" name="Equation" r:id="rId9" imgW="965160" imgH="241200" progId="Equation.DSMT4">
                  <p:embed/>
                </p:oleObj>
              </mc:Choice>
              <mc:Fallback>
                <p:oleObj name="Equation" r:id="rId9" imgW="965160" imgH="241200" progId="Equation.DSMT4">
                  <p:embed/>
                  <p:pic>
                    <p:nvPicPr>
                      <p:cNvPr id="89097" name="Object 9"/>
                      <p:cNvPicPr>
                        <a:picLocks noChangeAspect="1" noChangeArrowheads="1"/>
                      </p:cNvPicPr>
                      <p:nvPr/>
                    </p:nvPicPr>
                    <p:blipFill>
                      <a:blip r:embed="rId10"/>
                      <a:srcRect/>
                      <a:stretch>
                        <a:fillRect/>
                      </a:stretch>
                    </p:blipFill>
                    <p:spPr bwMode="black">
                      <a:xfrm>
                        <a:off x="3964510" y="3160213"/>
                        <a:ext cx="2269277" cy="648771"/>
                      </a:xfrm>
                      <a:prstGeom prst="rect">
                        <a:avLst/>
                      </a:prstGeom>
                      <a:noFill/>
                      <a:ln>
                        <a:noFill/>
                      </a:ln>
                      <a:effectLst/>
                    </p:spPr>
                  </p:pic>
                </p:oleObj>
              </mc:Fallback>
            </mc:AlternateContent>
          </a:graphicData>
        </a:graphic>
      </p:graphicFrame>
      <p:sp>
        <p:nvSpPr>
          <p:cNvPr id="22" name="Rectangle 10"/>
          <p:cNvSpPr>
            <a:spLocks noChangeArrowheads="1"/>
          </p:cNvSpPr>
          <p:nvPr/>
        </p:nvSpPr>
        <p:spPr bwMode="auto">
          <a:xfrm>
            <a:off x="3130659" y="3953447"/>
            <a:ext cx="323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从而可得参数估计误差</a:t>
            </a:r>
          </a:p>
        </p:txBody>
      </p:sp>
    </p:spTree>
    <p:extLst>
      <p:ext uri="{BB962C8B-B14F-4D97-AF65-F5344CB8AC3E}">
        <p14:creationId xmlns:p14="http://schemas.microsoft.com/office/powerpoint/2010/main" val="372367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85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3" name="Rectangle 2"/>
          <p:cNvSpPr>
            <a:spLocks noChangeArrowheads="1"/>
          </p:cNvSpPr>
          <p:nvPr/>
        </p:nvSpPr>
        <p:spPr bwMode="auto">
          <a:xfrm>
            <a:off x="2063750" y="1316038"/>
            <a:ext cx="4195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800" b="0">
                <a:latin typeface="+mn-ea"/>
                <a:ea typeface="+mn-ea"/>
              </a:rPr>
              <a:t> </a:t>
            </a:r>
            <a:r>
              <a:rPr kumimoji="1" lang="en-US" altLang="zh-CN" sz="2800" b="0">
                <a:latin typeface="+mn-ea"/>
                <a:ea typeface="+mn-ea"/>
              </a:rPr>
              <a:t>Review: </a:t>
            </a:r>
            <a:r>
              <a:rPr kumimoji="1" lang="zh-CN" altLang="en-US" sz="2800" b="0">
                <a:latin typeface="+mn-ea"/>
                <a:ea typeface="+mn-ea"/>
              </a:rPr>
              <a:t>实对称矩阵性质</a:t>
            </a:r>
          </a:p>
        </p:txBody>
      </p:sp>
      <p:sp>
        <p:nvSpPr>
          <p:cNvPr id="24" name="Rectangle 5"/>
          <p:cNvSpPr>
            <a:spLocks noChangeArrowheads="1"/>
          </p:cNvSpPr>
          <p:nvPr/>
        </p:nvSpPr>
        <p:spPr bwMode="auto">
          <a:xfrm>
            <a:off x="2424113" y="2060576"/>
            <a:ext cx="6985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 </a:t>
            </a:r>
            <a:r>
              <a:rPr kumimoji="1" lang="en-US" altLang="zh-CN" sz="2400" b="0" dirty="0">
                <a:latin typeface="+mn-ea"/>
                <a:ea typeface="+mn-ea"/>
              </a:rPr>
              <a:t>A</a:t>
            </a:r>
            <a:r>
              <a:rPr kumimoji="1" lang="zh-CN" altLang="en-US" sz="2400" b="0" dirty="0">
                <a:latin typeface="+mn-ea"/>
                <a:ea typeface="+mn-ea"/>
              </a:rPr>
              <a:t>为 </a:t>
            </a:r>
            <a:r>
              <a:rPr kumimoji="1" lang="en-US" altLang="zh-CN" sz="2400" b="0" dirty="0">
                <a:latin typeface="+mn-ea"/>
                <a:ea typeface="+mn-ea"/>
              </a:rPr>
              <a:t>n </a:t>
            </a:r>
            <a:r>
              <a:rPr kumimoji="1" lang="zh-CN" altLang="en-US" sz="2400" b="0" dirty="0">
                <a:latin typeface="+mn-ea"/>
                <a:ea typeface="+mn-ea"/>
              </a:rPr>
              <a:t>阶实对称矩阵，则：</a:t>
            </a:r>
          </a:p>
          <a:p>
            <a:pPr algn="l"/>
            <a:endParaRPr kumimoji="1" lang="zh-CN" altLang="en-US" sz="2400" b="0" dirty="0">
              <a:latin typeface="+mn-ea"/>
              <a:ea typeface="+mn-ea"/>
            </a:endParaRPr>
          </a:p>
        </p:txBody>
      </p:sp>
      <p:sp>
        <p:nvSpPr>
          <p:cNvPr id="25" name="Rectangle 6"/>
          <p:cNvSpPr>
            <a:spLocks noChangeArrowheads="1"/>
          </p:cNvSpPr>
          <p:nvPr/>
        </p:nvSpPr>
        <p:spPr bwMode="auto">
          <a:xfrm>
            <a:off x="2640014" y="2708275"/>
            <a:ext cx="496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1</a:t>
            </a:r>
            <a:r>
              <a:rPr kumimoji="1" lang="zh-CN" altLang="en-US" sz="2400" b="0">
                <a:latin typeface="+mn-ea"/>
                <a:ea typeface="+mn-ea"/>
              </a:rPr>
              <a:t>）</a:t>
            </a:r>
            <a:r>
              <a:rPr kumimoji="1" lang="en-US" altLang="zh-CN" sz="2400" b="0">
                <a:latin typeface="+mn-ea"/>
                <a:ea typeface="+mn-ea"/>
              </a:rPr>
              <a:t>A</a:t>
            </a:r>
            <a:r>
              <a:rPr kumimoji="1" lang="zh-CN" altLang="en-US" sz="2400" b="0">
                <a:latin typeface="+mn-ea"/>
                <a:ea typeface="+mn-ea"/>
              </a:rPr>
              <a:t>的特征根皆为实数。</a:t>
            </a:r>
          </a:p>
        </p:txBody>
      </p:sp>
      <p:sp>
        <p:nvSpPr>
          <p:cNvPr id="26" name="Rectangle 7"/>
          <p:cNvSpPr>
            <a:spLocks noChangeArrowheads="1"/>
          </p:cNvSpPr>
          <p:nvPr/>
        </p:nvSpPr>
        <p:spPr bwMode="auto">
          <a:xfrm>
            <a:off x="2640014" y="3429000"/>
            <a:ext cx="8027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2</a:t>
            </a:r>
            <a:r>
              <a:rPr kumimoji="1" lang="zh-CN" altLang="en-US" sz="2400" b="0">
                <a:latin typeface="+mn-ea"/>
                <a:ea typeface="+mn-ea"/>
              </a:rPr>
              <a:t>）      中属于</a:t>
            </a:r>
            <a:r>
              <a:rPr kumimoji="1" lang="en-US" altLang="zh-CN" sz="2400" b="0">
                <a:latin typeface="+mn-ea"/>
                <a:ea typeface="+mn-ea"/>
              </a:rPr>
              <a:t>A</a:t>
            </a:r>
            <a:r>
              <a:rPr kumimoji="1" lang="zh-CN" altLang="en-US" sz="2400" b="0">
                <a:latin typeface="+mn-ea"/>
                <a:ea typeface="+mn-ea"/>
              </a:rPr>
              <a:t>的不同特征值的特征向量必正交。</a:t>
            </a:r>
          </a:p>
        </p:txBody>
      </p:sp>
      <p:sp>
        <p:nvSpPr>
          <p:cNvPr id="27" name="Rectangle 8"/>
          <p:cNvSpPr>
            <a:spLocks noChangeArrowheads="1"/>
          </p:cNvSpPr>
          <p:nvPr/>
        </p:nvSpPr>
        <p:spPr bwMode="auto">
          <a:xfrm>
            <a:off x="2640014" y="4221163"/>
            <a:ext cx="8027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dirty="0">
                <a:latin typeface="+mn-ea"/>
                <a:ea typeface="+mn-ea"/>
              </a:rPr>
              <a:t>3</a:t>
            </a:r>
            <a:r>
              <a:rPr kumimoji="1" lang="zh-CN" altLang="en-US" sz="2400" b="0" dirty="0">
                <a:latin typeface="+mn-ea"/>
                <a:ea typeface="+mn-ea"/>
              </a:rPr>
              <a:t>）存在正交矩阵</a:t>
            </a:r>
            <a:r>
              <a:rPr kumimoji="1" lang="en-US" altLang="zh-CN" sz="2400" b="0" dirty="0">
                <a:latin typeface="+mn-ea"/>
                <a:ea typeface="+mn-ea"/>
              </a:rPr>
              <a:t>C</a:t>
            </a:r>
            <a:r>
              <a:rPr kumimoji="1" lang="zh-CN" altLang="en-US" sz="2400" b="0" dirty="0">
                <a:latin typeface="+mn-ea"/>
                <a:ea typeface="+mn-ea"/>
              </a:rPr>
              <a:t>，使得            为对角阵。</a:t>
            </a:r>
          </a:p>
        </p:txBody>
      </p:sp>
      <p:graphicFrame>
        <p:nvGraphicFramePr>
          <p:cNvPr id="28" name="Object 9"/>
          <p:cNvGraphicFramePr>
            <a:graphicFrameLocks noChangeAspect="1"/>
          </p:cNvGraphicFramePr>
          <p:nvPr>
            <p:extLst>
              <p:ext uri="{D42A27DB-BD31-4B8C-83A1-F6EECF244321}">
                <p14:modId xmlns:p14="http://schemas.microsoft.com/office/powerpoint/2010/main" val="1490145214"/>
              </p:ext>
            </p:extLst>
          </p:nvPr>
        </p:nvGraphicFramePr>
        <p:xfrm>
          <a:off x="3216275" y="3429000"/>
          <a:ext cx="433388" cy="406400"/>
        </p:xfrm>
        <a:graphic>
          <a:graphicData uri="http://schemas.openxmlformats.org/presentationml/2006/ole">
            <mc:AlternateContent xmlns:mc="http://schemas.openxmlformats.org/markup-compatibility/2006">
              <mc:Choice xmlns:v="urn:schemas-microsoft-com:vml" Requires="v">
                <p:oleObj spid="_x0000_s122218" name="Equation" r:id="rId3" imgW="203040" imgH="190440" progId="Equation.DSMT4">
                  <p:embed/>
                </p:oleObj>
              </mc:Choice>
              <mc:Fallback>
                <p:oleObj name="Equation" r:id="rId3" imgW="203040" imgH="190440" progId="Equation.DSMT4">
                  <p:embed/>
                  <p:pic>
                    <p:nvPicPr>
                      <p:cNvPr id="400393" name="Object 9"/>
                      <p:cNvPicPr>
                        <a:picLocks noChangeAspect="1" noChangeArrowheads="1"/>
                      </p:cNvPicPr>
                      <p:nvPr/>
                    </p:nvPicPr>
                    <p:blipFill>
                      <a:blip r:embed="rId4"/>
                      <a:srcRect/>
                      <a:stretch>
                        <a:fillRect/>
                      </a:stretch>
                    </p:blipFill>
                    <p:spPr bwMode="auto">
                      <a:xfrm>
                        <a:off x="3216275" y="3429000"/>
                        <a:ext cx="43338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0"/>
          <p:cNvGraphicFramePr>
            <a:graphicFrameLocks noChangeAspect="1"/>
          </p:cNvGraphicFramePr>
          <p:nvPr>
            <p:extLst>
              <p:ext uri="{D42A27DB-BD31-4B8C-83A1-F6EECF244321}">
                <p14:modId xmlns:p14="http://schemas.microsoft.com/office/powerpoint/2010/main" val="4037616095"/>
              </p:ext>
            </p:extLst>
          </p:nvPr>
        </p:nvGraphicFramePr>
        <p:xfrm>
          <a:off x="6183683" y="4221164"/>
          <a:ext cx="1027113" cy="446087"/>
        </p:xfrm>
        <a:graphic>
          <a:graphicData uri="http://schemas.openxmlformats.org/presentationml/2006/ole">
            <mc:AlternateContent xmlns:mc="http://schemas.openxmlformats.org/markup-compatibility/2006">
              <mc:Choice xmlns:v="urn:schemas-microsoft-com:vml" Requires="v">
                <p:oleObj spid="_x0000_s122219" name="Equation" r:id="rId5" imgW="469800" imgH="203040" progId="Equation.DSMT4">
                  <p:embed/>
                </p:oleObj>
              </mc:Choice>
              <mc:Fallback>
                <p:oleObj name="Equation" r:id="rId5" imgW="469800" imgH="203040" progId="Equation.DSMT4">
                  <p:embed/>
                  <p:pic>
                    <p:nvPicPr>
                      <p:cNvPr id="400394" name="Object 10"/>
                      <p:cNvPicPr>
                        <a:picLocks noChangeAspect="1" noChangeArrowheads="1"/>
                      </p:cNvPicPr>
                      <p:nvPr/>
                    </p:nvPicPr>
                    <p:blipFill>
                      <a:blip r:embed="rId6"/>
                      <a:srcRect/>
                      <a:stretch>
                        <a:fillRect/>
                      </a:stretch>
                    </p:blipFill>
                    <p:spPr bwMode="auto">
                      <a:xfrm>
                        <a:off x="6183683" y="4221164"/>
                        <a:ext cx="1027113"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4317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22" presetClass="entr" presetSubtype="8"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par>
                                <p:cTn id="25" presetID="22" presetClass="entr" presetSubtype="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86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12" name="Object 2"/>
          <p:cNvGraphicFramePr>
            <a:graphicFrameLocks noChangeAspect="1"/>
          </p:cNvGraphicFramePr>
          <p:nvPr>
            <p:extLst>
              <p:ext uri="{D42A27DB-BD31-4B8C-83A1-F6EECF244321}">
                <p14:modId xmlns:p14="http://schemas.microsoft.com/office/powerpoint/2010/main" val="752834433"/>
              </p:ext>
            </p:extLst>
          </p:nvPr>
        </p:nvGraphicFramePr>
        <p:xfrm>
          <a:off x="6576437" y="3035771"/>
          <a:ext cx="3374547" cy="609074"/>
        </p:xfrm>
        <a:graphic>
          <a:graphicData uri="http://schemas.openxmlformats.org/presentationml/2006/ole">
            <mc:AlternateContent xmlns:mc="http://schemas.openxmlformats.org/markup-compatibility/2006">
              <mc:Choice xmlns:v="urn:schemas-microsoft-com:vml" Requires="v">
                <p:oleObj spid="_x0000_s190695" name="Equation" r:id="rId3" imgW="1320480" imgH="228600" progId="Equation.DSMT4">
                  <p:embed/>
                </p:oleObj>
              </mc:Choice>
              <mc:Fallback>
                <p:oleObj name="Equation" r:id="rId3" imgW="1320480" imgH="228600" progId="Equation.DSMT4">
                  <p:embed/>
                  <p:pic>
                    <p:nvPicPr>
                      <p:cNvPr id="401410" name="Object 2"/>
                      <p:cNvPicPr>
                        <a:picLocks noChangeAspect="1" noChangeArrowheads="1"/>
                      </p:cNvPicPr>
                      <p:nvPr/>
                    </p:nvPicPr>
                    <p:blipFill>
                      <a:blip r:embed="rId4"/>
                      <a:srcRect/>
                      <a:stretch>
                        <a:fillRect/>
                      </a:stretch>
                    </p:blipFill>
                    <p:spPr bwMode="black">
                      <a:xfrm>
                        <a:off x="6576437" y="3035771"/>
                        <a:ext cx="3374547" cy="609074"/>
                      </a:xfrm>
                      <a:prstGeom prst="rect">
                        <a:avLst/>
                      </a:prstGeom>
                      <a:noFill/>
                      <a:ln>
                        <a:noFill/>
                      </a:ln>
                      <a:effectLst/>
                    </p:spPr>
                  </p:pic>
                </p:oleObj>
              </mc:Fallback>
            </mc:AlternateContent>
          </a:graphicData>
        </a:graphic>
      </p:graphicFrame>
      <p:sp>
        <p:nvSpPr>
          <p:cNvPr id="13" name="Rectangle 3"/>
          <p:cNvSpPr>
            <a:spLocks noChangeArrowheads="1"/>
          </p:cNvSpPr>
          <p:nvPr/>
        </p:nvSpPr>
        <p:spPr bwMode="auto">
          <a:xfrm>
            <a:off x="2695902" y="1176545"/>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来看实对称矩阵的正交对角化：</a:t>
            </a:r>
          </a:p>
        </p:txBody>
      </p:sp>
      <p:graphicFrame>
        <p:nvGraphicFramePr>
          <p:cNvPr id="14" name="Object 4"/>
          <p:cNvGraphicFramePr>
            <a:graphicFrameLocks noChangeAspect="1"/>
          </p:cNvGraphicFramePr>
          <p:nvPr>
            <p:extLst>
              <p:ext uri="{D42A27DB-BD31-4B8C-83A1-F6EECF244321}">
                <p14:modId xmlns:p14="http://schemas.microsoft.com/office/powerpoint/2010/main" val="528519035"/>
              </p:ext>
            </p:extLst>
          </p:nvPr>
        </p:nvGraphicFramePr>
        <p:xfrm>
          <a:off x="4729164" y="3752873"/>
          <a:ext cx="4152487" cy="648208"/>
        </p:xfrm>
        <a:graphic>
          <a:graphicData uri="http://schemas.openxmlformats.org/presentationml/2006/ole">
            <mc:AlternateContent xmlns:mc="http://schemas.openxmlformats.org/markup-compatibility/2006">
              <mc:Choice xmlns:v="urn:schemas-microsoft-com:vml" Requires="v">
                <p:oleObj spid="_x0000_s190696" name="Equation" r:id="rId5" imgW="1955520" imgH="279360" progId="Equation.DSMT4">
                  <p:embed/>
                </p:oleObj>
              </mc:Choice>
              <mc:Fallback>
                <p:oleObj name="Equation" r:id="rId5" imgW="1955520" imgH="279360" progId="Equation.DSMT4">
                  <p:embed/>
                  <p:pic>
                    <p:nvPicPr>
                      <p:cNvPr id="401412" name="Object 4"/>
                      <p:cNvPicPr>
                        <a:picLocks noChangeAspect="1" noChangeArrowheads="1"/>
                      </p:cNvPicPr>
                      <p:nvPr/>
                    </p:nvPicPr>
                    <p:blipFill>
                      <a:blip r:embed="rId6"/>
                      <a:srcRect/>
                      <a:stretch>
                        <a:fillRect/>
                      </a:stretch>
                    </p:blipFill>
                    <p:spPr bwMode="black">
                      <a:xfrm>
                        <a:off x="4729164" y="3752873"/>
                        <a:ext cx="4152487" cy="648208"/>
                      </a:xfrm>
                      <a:prstGeom prst="rect">
                        <a:avLst/>
                      </a:prstGeom>
                      <a:noFill/>
                      <a:ln>
                        <a:noFill/>
                      </a:ln>
                      <a:effec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3204087938"/>
              </p:ext>
            </p:extLst>
          </p:nvPr>
        </p:nvGraphicFramePr>
        <p:xfrm>
          <a:off x="4835200" y="3048914"/>
          <a:ext cx="1289290" cy="571109"/>
        </p:xfrm>
        <a:graphic>
          <a:graphicData uri="http://schemas.openxmlformats.org/presentationml/2006/ole">
            <mc:AlternateContent xmlns:mc="http://schemas.openxmlformats.org/markup-compatibility/2006">
              <mc:Choice xmlns:v="urn:schemas-microsoft-com:vml" Requires="v">
                <p:oleObj spid="_x0000_s190697" name="Equation" r:id="rId7" imgW="583920" imgH="241200" progId="Equation.DSMT4">
                  <p:embed/>
                </p:oleObj>
              </mc:Choice>
              <mc:Fallback>
                <p:oleObj name="Equation" r:id="rId7" imgW="583920" imgH="241200" progId="Equation.DSMT4">
                  <p:embed/>
                  <p:pic>
                    <p:nvPicPr>
                      <p:cNvPr id="401413" name="Object 5"/>
                      <p:cNvPicPr>
                        <a:picLocks noChangeAspect="1" noChangeArrowheads="1"/>
                      </p:cNvPicPr>
                      <p:nvPr/>
                    </p:nvPicPr>
                    <p:blipFill>
                      <a:blip r:embed="rId8"/>
                      <a:srcRect/>
                      <a:stretch>
                        <a:fillRect/>
                      </a:stretch>
                    </p:blipFill>
                    <p:spPr bwMode="black">
                      <a:xfrm>
                        <a:off x="4835200" y="3048914"/>
                        <a:ext cx="1289290" cy="571109"/>
                      </a:xfrm>
                      <a:prstGeom prst="rect">
                        <a:avLst/>
                      </a:prstGeom>
                      <a:noFill/>
                      <a:ln>
                        <a:noFill/>
                      </a:ln>
                      <a:effectLst/>
                    </p:spPr>
                  </p:pic>
                </p:oleObj>
              </mc:Fallback>
            </mc:AlternateContent>
          </a:graphicData>
        </a:graphic>
      </p:graphicFrame>
      <p:sp>
        <p:nvSpPr>
          <p:cNvPr id="16" name="Text Box 6"/>
          <p:cNvSpPr txBox="1">
            <a:spLocks noChangeArrowheads="1"/>
          </p:cNvSpPr>
          <p:nvPr/>
        </p:nvSpPr>
        <p:spPr bwMode="black">
          <a:xfrm>
            <a:off x="3627764" y="308948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满足</a:t>
            </a:r>
          </a:p>
        </p:txBody>
      </p:sp>
      <p:sp>
        <p:nvSpPr>
          <p:cNvPr id="17" name="Rectangle 7"/>
          <p:cNvSpPr>
            <a:spLocks noChangeArrowheads="1"/>
          </p:cNvSpPr>
          <p:nvPr/>
        </p:nvSpPr>
        <p:spPr bwMode="auto">
          <a:xfrm>
            <a:off x="3632527" y="244178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存在</a:t>
            </a:r>
          </a:p>
        </p:txBody>
      </p:sp>
      <p:graphicFrame>
        <p:nvGraphicFramePr>
          <p:cNvPr id="18" name="Object 8"/>
          <p:cNvGraphicFramePr>
            <a:graphicFrameLocks noChangeAspect="1"/>
          </p:cNvGraphicFramePr>
          <p:nvPr>
            <p:extLst>
              <p:ext uri="{D42A27DB-BD31-4B8C-83A1-F6EECF244321}">
                <p14:modId xmlns:p14="http://schemas.microsoft.com/office/powerpoint/2010/main" val="1379871554"/>
              </p:ext>
            </p:extLst>
          </p:nvPr>
        </p:nvGraphicFramePr>
        <p:xfrm>
          <a:off x="4271224" y="1777326"/>
          <a:ext cx="4610427" cy="562512"/>
        </p:xfrm>
        <a:graphic>
          <a:graphicData uri="http://schemas.openxmlformats.org/presentationml/2006/ole">
            <mc:AlternateContent xmlns:mc="http://schemas.openxmlformats.org/markup-compatibility/2006">
              <mc:Choice xmlns:v="urn:schemas-microsoft-com:vml" Requires="v">
                <p:oleObj spid="_x0000_s190698" name="Equation" r:id="rId9" imgW="1828800" imgH="253800" progId="Equation.DSMT4">
                  <p:embed/>
                </p:oleObj>
              </mc:Choice>
              <mc:Fallback>
                <p:oleObj name="Equation" r:id="rId9" imgW="1828800" imgH="253800" progId="Equation.DSMT4">
                  <p:embed/>
                  <p:pic>
                    <p:nvPicPr>
                      <p:cNvPr id="401416" name="Object 8"/>
                      <p:cNvPicPr>
                        <a:picLocks noChangeAspect="1" noChangeArrowheads="1"/>
                      </p:cNvPicPr>
                      <p:nvPr/>
                    </p:nvPicPr>
                    <p:blipFill>
                      <a:blip r:embed="rId10"/>
                      <a:srcRect/>
                      <a:stretch>
                        <a:fillRect/>
                      </a:stretch>
                    </p:blipFill>
                    <p:spPr bwMode="black">
                      <a:xfrm>
                        <a:off x="4271224" y="1777326"/>
                        <a:ext cx="4610427" cy="562512"/>
                      </a:xfrm>
                      <a:prstGeom prst="rect">
                        <a:avLst/>
                      </a:prstGeom>
                      <a:noFill/>
                      <a:ln>
                        <a:noFill/>
                      </a:ln>
                      <a:effec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573139783"/>
              </p:ext>
            </p:extLst>
          </p:nvPr>
        </p:nvGraphicFramePr>
        <p:xfrm>
          <a:off x="4432300" y="2391862"/>
          <a:ext cx="2611776" cy="630446"/>
        </p:xfrm>
        <a:graphic>
          <a:graphicData uri="http://schemas.openxmlformats.org/presentationml/2006/ole">
            <mc:AlternateContent xmlns:mc="http://schemas.openxmlformats.org/markup-compatibility/2006">
              <mc:Choice xmlns:v="urn:schemas-microsoft-com:vml" Requires="v">
                <p:oleObj spid="_x0000_s190699" name="Equation" r:id="rId11" imgW="1028520" imgH="228600" progId="Equation.DSMT4">
                  <p:embed/>
                </p:oleObj>
              </mc:Choice>
              <mc:Fallback>
                <p:oleObj name="Equation" r:id="rId11" imgW="1028520" imgH="228600" progId="Equation.DSMT4">
                  <p:embed/>
                  <p:pic>
                    <p:nvPicPr>
                      <p:cNvPr id="401417" name="Object 9"/>
                      <p:cNvPicPr>
                        <a:picLocks noChangeAspect="1" noChangeArrowheads="1"/>
                      </p:cNvPicPr>
                      <p:nvPr/>
                    </p:nvPicPr>
                    <p:blipFill>
                      <a:blip r:embed="rId12"/>
                      <a:srcRect/>
                      <a:stretch>
                        <a:fillRect/>
                      </a:stretch>
                    </p:blipFill>
                    <p:spPr bwMode="black">
                      <a:xfrm>
                        <a:off x="4432300" y="2391862"/>
                        <a:ext cx="2611776" cy="630446"/>
                      </a:xfrm>
                      <a:prstGeom prst="rect">
                        <a:avLst/>
                      </a:prstGeom>
                      <a:noFill/>
                      <a:ln>
                        <a:noFill/>
                      </a:ln>
                      <a:effectLst/>
                    </p:spPr>
                  </p:pic>
                </p:oleObj>
              </mc:Fallback>
            </mc:AlternateContent>
          </a:graphicData>
        </a:graphic>
      </p:graphicFrame>
      <p:grpSp>
        <p:nvGrpSpPr>
          <p:cNvPr id="20" name="Group 20"/>
          <p:cNvGrpSpPr>
            <a:grpSpLocks/>
          </p:cNvGrpSpPr>
          <p:nvPr/>
        </p:nvGrpSpPr>
        <p:grpSpPr bwMode="auto">
          <a:xfrm>
            <a:off x="3556328" y="4494421"/>
            <a:ext cx="4668837" cy="1165225"/>
            <a:chOff x="839" y="2592"/>
            <a:chExt cx="2941" cy="734"/>
          </a:xfrm>
        </p:grpSpPr>
        <p:sp>
          <p:nvSpPr>
            <p:cNvPr id="21" name="Text Box 10"/>
            <p:cNvSpPr txBox="1">
              <a:spLocks noChangeArrowheads="1"/>
            </p:cNvSpPr>
            <p:nvPr/>
          </p:nvSpPr>
          <p:spPr bwMode="black">
            <a:xfrm>
              <a:off x="839" y="2614"/>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等价于</a:t>
              </a:r>
            </a:p>
          </p:txBody>
        </p:sp>
        <p:graphicFrame>
          <p:nvGraphicFramePr>
            <p:cNvPr id="22" name="Object 11"/>
            <p:cNvGraphicFramePr>
              <a:graphicFrameLocks noChangeAspect="1"/>
            </p:cNvGraphicFramePr>
            <p:nvPr>
              <p:extLst>
                <p:ext uri="{D42A27DB-BD31-4B8C-83A1-F6EECF244321}">
                  <p14:modId xmlns:p14="http://schemas.microsoft.com/office/powerpoint/2010/main" val="1797641244"/>
                </p:ext>
              </p:extLst>
            </p:nvPr>
          </p:nvGraphicFramePr>
          <p:xfrm>
            <a:off x="1635" y="2592"/>
            <a:ext cx="1269" cy="339"/>
          </p:xfrm>
          <a:graphic>
            <a:graphicData uri="http://schemas.openxmlformats.org/presentationml/2006/ole">
              <mc:AlternateContent xmlns:mc="http://schemas.openxmlformats.org/markup-compatibility/2006">
                <mc:Choice xmlns:v="urn:schemas-microsoft-com:vml" Requires="v">
                  <p:oleObj spid="_x0000_s190700" name="Equation" r:id="rId13" imgW="888840" imgH="228600" progId="Equation.DSMT4">
                    <p:embed/>
                  </p:oleObj>
                </mc:Choice>
                <mc:Fallback>
                  <p:oleObj name="Equation" r:id="rId13" imgW="888840" imgH="228600" progId="Equation.DSMT4">
                    <p:embed/>
                    <p:pic>
                      <p:nvPicPr>
                        <p:cNvPr id="91149" name="Object 11"/>
                        <p:cNvPicPr>
                          <a:picLocks noChangeAspect="1" noChangeArrowheads="1"/>
                        </p:cNvPicPr>
                        <p:nvPr/>
                      </p:nvPicPr>
                      <p:blipFill>
                        <a:blip r:embed="rId14"/>
                        <a:srcRect/>
                        <a:stretch>
                          <a:fillRect/>
                        </a:stretch>
                      </p:blipFill>
                      <p:spPr bwMode="black">
                        <a:xfrm>
                          <a:off x="1635" y="2592"/>
                          <a:ext cx="1269" cy="339"/>
                        </a:xfrm>
                        <a:prstGeom prst="rect">
                          <a:avLst/>
                        </a:prstGeom>
                        <a:noFill/>
                        <a:ln>
                          <a:noFill/>
                        </a:ln>
                        <a:effectLst/>
                      </p:spPr>
                    </p:pic>
                  </p:oleObj>
                </mc:Fallback>
              </mc:AlternateContent>
            </a:graphicData>
          </a:graphic>
        </p:graphicFrame>
        <p:graphicFrame>
          <p:nvGraphicFramePr>
            <p:cNvPr id="30" name="Object 12"/>
            <p:cNvGraphicFramePr>
              <a:graphicFrameLocks noChangeAspect="1"/>
            </p:cNvGraphicFramePr>
            <p:nvPr>
              <p:extLst>
                <p:ext uri="{D42A27DB-BD31-4B8C-83A1-F6EECF244321}">
                  <p14:modId xmlns:p14="http://schemas.microsoft.com/office/powerpoint/2010/main" val="1442872585"/>
                </p:ext>
              </p:extLst>
            </p:nvPr>
          </p:nvGraphicFramePr>
          <p:xfrm>
            <a:off x="1620" y="2914"/>
            <a:ext cx="2160" cy="412"/>
          </p:xfrm>
          <a:graphic>
            <a:graphicData uri="http://schemas.openxmlformats.org/presentationml/2006/ole">
              <mc:AlternateContent xmlns:mc="http://schemas.openxmlformats.org/markup-compatibility/2006">
                <mc:Choice xmlns:v="urn:schemas-microsoft-com:vml" Requires="v">
                  <p:oleObj spid="_x0000_s190701" name="Equation" r:id="rId15" imgW="1447560" imgH="253800" progId="Equation.DSMT4">
                    <p:embed/>
                  </p:oleObj>
                </mc:Choice>
                <mc:Fallback>
                  <p:oleObj name="Equation" r:id="rId15" imgW="1447560" imgH="253800" progId="Equation.DSMT4">
                    <p:embed/>
                    <p:pic>
                      <p:nvPicPr>
                        <p:cNvPr id="91150" name="Object 12"/>
                        <p:cNvPicPr>
                          <a:picLocks noChangeAspect="1" noChangeArrowheads="1"/>
                        </p:cNvPicPr>
                        <p:nvPr/>
                      </p:nvPicPr>
                      <p:blipFill>
                        <a:blip r:embed="rId16"/>
                        <a:srcRect/>
                        <a:stretch>
                          <a:fillRect/>
                        </a:stretch>
                      </p:blipFill>
                      <p:spPr bwMode="black">
                        <a:xfrm>
                          <a:off x="1620" y="2914"/>
                          <a:ext cx="2160" cy="412"/>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362611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par>
                                <p:cTn id="28" presetID="3" presetClass="entr" presetSubtype="1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87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5" name="Object 2"/>
          <p:cNvGraphicFramePr>
            <a:graphicFrameLocks noChangeAspect="1"/>
          </p:cNvGraphicFramePr>
          <p:nvPr>
            <p:extLst>
              <p:ext uri="{D42A27DB-BD31-4B8C-83A1-F6EECF244321}">
                <p14:modId xmlns:p14="http://schemas.microsoft.com/office/powerpoint/2010/main" val="4100458088"/>
              </p:ext>
            </p:extLst>
          </p:nvPr>
        </p:nvGraphicFramePr>
        <p:xfrm>
          <a:off x="2441423" y="3075332"/>
          <a:ext cx="2820414" cy="578687"/>
        </p:xfrm>
        <a:graphic>
          <a:graphicData uri="http://schemas.openxmlformats.org/presentationml/2006/ole">
            <mc:AlternateContent xmlns:mc="http://schemas.openxmlformats.org/markup-compatibility/2006">
              <mc:Choice xmlns:v="urn:schemas-microsoft-com:vml" Requires="v">
                <p:oleObj spid="_x0000_s124443" name="Equation" r:id="rId3" imgW="1143000" imgH="203040" progId="Equation.DSMT4">
                  <p:embed/>
                </p:oleObj>
              </mc:Choice>
              <mc:Fallback>
                <p:oleObj name="Equation" r:id="rId3" imgW="1143000" imgH="203040" progId="Equation.DSMT4">
                  <p:embed/>
                  <p:pic>
                    <p:nvPicPr>
                      <p:cNvPr id="92162" name="Object 2"/>
                      <p:cNvPicPr>
                        <a:picLocks noChangeAspect="1" noChangeArrowheads="1"/>
                      </p:cNvPicPr>
                      <p:nvPr/>
                    </p:nvPicPr>
                    <p:blipFill>
                      <a:blip r:embed="rId4"/>
                      <a:srcRect/>
                      <a:stretch>
                        <a:fillRect/>
                      </a:stretch>
                    </p:blipFill>
                    <p:spPr bwMode="black">
                      <a:xfrm>
                        <a:off x="2441423" y="3075332"/>
                        <a:ext cx="2820414" cy="578687"/>
                      </a:xfrm>
                      <a:prstGeom prst="rect">
                        <a:avLst/>
                      </a:prstGeom>
                      <a:noFill/>
                      <a:ln>
                        <a:noFill/>
                      </a:ln>
                      <a:effectLst/>
                    </p:spPr>
                  </p:pic>
                </p:oleObj>
              </mc:Fallback>
            </mc:AlternateContent>
          </a:graphicData>
        </a:graphic>
      </p:graphicFrame>
      <p:sp>
        <p:nvSpPr>
          <p:cNvPr id="8" name="Text Box 9"/>
          <p:cNvSpPr txBox="1">
            <a:spLocks noChangeArrowheads="1"/>
          </p:cNvSpPr>
          <p:nvPr/>
        </p:nvSpPr>
        <p:spPr bwMode="black">
          <a:xfrm>
            <a:off x="1903608" y="3192042"/>
            <a:ext cx="673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2</a:t>
            </a:r>
            <a:r>
              <a:rPr kumimoji="1" lang="zh-CN" altLang="en-US" sz="2400" b="0">
                <a:latin typeface="+mn-ea"/>
                <a:ea typeface="+mn-ea"/>
              </a:rPr>
              <a:t>）</a:t>
            </a:r>
          </a:p>
        </p:txBody>
      </p:sp>
      <p:sp>
        <p:nvSpPr>
          <p:cNvPr id="9" name="Text Box 10"/>
          <p:cNvSpPr txBox="1">
            <a:spLocks noChangeArrowheads="1"/>
          </p:cNvSpPr>
          <p:nvPr/>
        </p:nvSpPr>
        <p:spPr bwMode="black">
          <a:xfrm>
            <a:off x="2402083" y="3668291"/>
            <a:ext cx="323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分别是对应的特征向量</a:t>
            </a:r>
          </a:p>
        </p:txBody>
      </p:sp>
      <p:graphicFrame>
        <p:nvGraphicFramePr>
          <p:cNvPr id="11" name="Object 12"/>
          <p:cNvGraphicFramePr>
            <a:graphicFrameLocks noChangeAspect="1"/>
          </p:cNvGraphicFramePr>
          <p:nvPr>
            <p:extLst>
              <p:ext uri="{D42A27DB-BD31-4B8C-83A1-F6EECF244321}">
                <p14:modId xmlns:p14="http://schemas.microsoft.com/office/powerpoint/2010/main" val="966011752"/>
              </p:ext>
            </p:extLst>
          </p:nvPr>
        </p:nvGraphicFramePr>
        <p:xfrm>
          <a:off x="2427136" y="1985611"/>
          <a:ext cx="1999717" cy="669877"/>
        </p:xfrm>
        <a:graphic>
          <a:graphicData uri="http://schemas.openxmlformats.org/presentationml/2006/ole">
            <mc:AlternateContent xmlns:mc="http://schemas.openxmlformats.org/markup-compatibility/2006">
              <mc:Choice xmlns:v="urn:schemas-microsoft-com:vml" Requires="v">
                <p:oleObj spid="_x0000_s124444" name="Equation" r:id="rId5" imgW="749160" imgH="228600" progId="Equation.DSMT4">
                  <p:embed/>
                </p:oleObj>
              </mc:Choice>
              <mc:Fallback>
                <p:oleObj name="Equation" r:id="rId5" imgW="749160" imgH="228600" progId="Equation.DSMT4">
                  <p:embed/>
                  <p:pic>
                    <p:nvPicPr>
                      <p:cNvPr id="92166" name="Object 12"/>
                      <p:cNvPicPr>
                        <a:picLocks noChangeAspect="1" noChangeArrowheads="1"/>
                      </p:cNvPicPr>
                      <p:nvPr/>
                    </p:nvPicPr>
                    <p:blipFill>
                      <a:blip r:embed="rId6"/>
                      <a:srcRect/>
                      <a:stretch>
                        <a:fillRect/>
                      </a:stretch>
                    </p:blipFill>
                    <p:spPr bwMode="black">
                      <a:xfrm>
                        <a:off x="2427136" y="1985611"/>
                        <a:ext cx="1999717" cy="669877"/>
                      </a:xfrm>
                      <a:prstGeom prst="rect">
                        <a:avLst/>
                      </a:prstGeom>
                      <a:noFill/>
                      <a:ln>
                        <a:noFill/>
                      </a:ln>
                      <a:effectLst/>
                    </p:spPr>
                  </p:pic>
                </p:oleObj>
              </mc:Fallback>
            </mc:AlternateContent>
          </a:graphicData>
        </a:graphic>
      </p:graphicFrame>
      <p:sp>
        <p:nvSpPr>
          <p:cNvPr id="12" name="Text Box 13"/>
          <p:cNvSpPr txBox="1">
            <a:spLocks noChangeArrowheads="1"/>
          </p:cNvSpPr>
          <p:nvPr/>
        </p:nvSpPr>
        <p:spPr bwMode="black">
          <a:xfrm>
            <a:off x="1536896" y="1483891"/>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其实</a:t>
            </a:r>
          </a:p>
        </p:txBody>
      </p:sp>
      <p:sp>
        <p:nvSpPr>
          <p:cNvPr id="13" name="Text Box 14"/>
          <p:cNvSpPr txBox="1">
            <a:spLocks noChangeArrowheads="1"/>
          </p:cNvSpPr>
          <p:nvPr/>
        </p:nvSpPr>
        <p:spPr bwMode="black">
          <a:xfrm>
            <a:off x="4418208" y="208555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是矩阵</a:t>
            </a:r>
          </a:p>
        </p:txBody>
      </p:sp>
      <p:graphicFrame>
        <p:nvGraphicFramePr>
          <p:cNvPr id="14" name="Object 15"/>
          <p:cNvGraphicFramePr>
            <a:graphicFrameLocks noChangeAspect="1"/>
          </p:cNvGraphicFramePr>
          <p:nvPr>
            <p:extLst>
              <p:ext uri="{D42A27DB-BD31-4B8C-83A1-F6EECF244321}">
                <p14:modId xmlns:p14="http://schemas.microsoft.com/office/powerpoint/2010/main" val="675579213"/>
              </p:ext>
            </p:extLst>
          </p:nvPr>
        </p:nvGraphicFramePr>
        <p:xfrm>
          <a:off x="5471264" y="2008010"/>
          <a:ext cx="624736" cy="495450"/>
        </p:xfrm>
        <a:graphic>
          <a:graphicData uri="http://schemas.openxmlformats.org/presentationml/2006/ole">
            <mc:AlternateContent xmlns:mc="http://schemas.openxmlformats.org/markup-compatibility/2006">
              <mc:Choice xmlns:v="urn:schemas-microsoft-com:vml" Requires="v">
                <p:oleObj spid="_x0000_s124445" name="Equation" r:id="rId7" imgW="330120" imgH="190440" progId="Equation.DSMT4">
                  <p:embed/>
                </p:oleObj>
              </mc:Choice>
              <mc:Fallback>
                <p:oleObj name="Equation" r:id="rId7" imgW="330120" imgH="190440" progId="Equation.DSMT4">
                  <p:embed/>
                  <p:pic>
                    <p:nvPicPr>
                      <p:cNvPr id="92169" name="Object 15"/>
                      <p:cNvPicPr>
                        <a:picLocks noChangeAspect="1" noChangeArrowheads="1"/>
                      </p:cNvPicPr>
                      <p:nvPr/>
                    </p:nvPicPr>
                    <p:blipFill>
                      <a:blip r:embed="rId8"/>
                      <a:srcRect/>
                      <a:stretch>
                        <a:fillRect/>
                      </a:stretch>
                    </p:blipFill>
                    <p:spPr bwMode="black">
                      <a:xfrm>
                        <a:off x="5471264" y="2008010"/>
                        <a:ext cx="624736" cy="495450"/>
                      </a:xfrm>
                      <a:prstGeom prst="rect">
                        <a:avLst/>
                      </a:prstGeom>
                      <a:noFill/>
                      <a:ln>
                        <a:noFill/>
                      </a:ln>
                      <a:effectLst/>
                    </p:spPr>
                  </p:pic>
                </p:oleObj>
              </mc:Fallback>
            </mc:AlternateContent>
          </a:graphicData>
        </a:graphic>
      </p:graphicFrame>
      <p:sp>
        <p:nvSpPr>
          <p:cNvPr id="15" name="Text Box 16"/>
          <p:cNvSpPr txBox="1">
            <a:spLocks noChangeArrowheads="1"/>
          </p:cNvSpPr>
          <p:nvPr/>
        </p:nvSpPr>
        <p:spPr bwMode="black">
          <a:xfrm>
            <a:off x="2343346" y="2588791"/>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依从大到小的顺序排列的特征值</a:t>
            </a:r>
          </a:p>
        </p:txBody>
      </p:sp>
      <p:sp>
        <p:nvSpPr>
          <p:cNvPr id="16" name="Text Box 17"/>
          <p:cNvSpPr txBox="1">
            <a:spLocks noChangeArrowheads="1"/>
          </p:cNvSpPr>
          <p:nvPr/>
        </p:nvSpPr>
        <p:spPr bwMode="black">
          <a:xfrm>
            <a:off x="1897258" y="2106192"/>
            <a:ext cx="6735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1</a:t>
            </a:r>
            <a:r>
              <a:rPr kumimoji="1" lang="zh-CN" altLang="en-US" sz="2400" b="0">
                <a:latin typeface="+mn-ea"/>
                <a:ea typeface="+mn-ea"/>
              </a:rPr>
              <a:t>）</a:t>
            </a:r>
          </a:p>
        </p:txBody>
      </p:sp>
    </p:spTree>
    <p:extLst>
      <p:ext uri="{BB962C8B-B14F-4D97-AF65-F5344CB8AC3E}">
        <p14:creationId xmlns:p14="http://schemas.microsoft.com/office/powerpoint/2010/main" val="3244030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88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5" name="Object 2"/>
          <p:cNvGraphicFramePr>
            <a:graphicFrameLocks noChangeAspect="1"/>
          </p:cNvGraphicFramePr>
          <p:nvPr>
            <p:extLst>
              <p:ext uri="{D42A27DB-BD31-4B8C-83A1-F6EECF244321}">
                <p14:modId xmlns:p14="http://schemas.microsoft.com/office/powerpoint/2010/main" val="4217216388"/>
              </p:ext>
            </p:extLst>
          </p:nvPr>
        </p:nvGraphicFramePr>
        <p:xfrm>
          <a:off x="2247817" y="3147998"/>
          <a:ext cx="3183568" cy="722492"/>
        </p:xfrm>
        <a:graphic>
          <a:graphicData uri="http://schemas.openxmlformats.org/presentationml/2006/ole">
            <mc:AlternateContent xmlns:mc="http://schemas.openxmlformats.org/markup-compatibility/2006">
              <mc:Choice xmlns:v="urn:schemas-microsoft-com:vml" Requires="v">
                <p:oleObj spid="_x0000_s174660" name="Equation" r:id="rId3" imgW="1371600" imgH="241200" progId="Equation.DSMT4">
                  <p:embed/>
                </p:oleObj>
              </mc:Choice>
              <mc:Fallback>
                <p:oleObj name="Equation" r:id="rId3" imgW="1371600" imgH="241200" progId="Equation.DSMT4">
                  <p:embed/>
                  <p:pic>
                    <p:nvPicPr>
                      <p:cNvPr id="403458" name="Object 2"/>
                      <p:cNvPicPr>
                        <a:picLocks noChangeAspect="1" noChangeArrowheads="1"/>
                      </p:cNvPicPr>
                      <p:nvPr/>
                    </p:nvPicPr>
                    <p:blipFill>
                      <a:blip r:embed="rId4"/>
                      <a:srcRect/>
                      <a:stretch>
                        <a:fillRect/>
                      </a:stretch>
                    </p:blipFill>
                    <p:spPr bwMode="black">
                      <a:xfrm>
                        <a:off x="2247817" y="3147998"/>
                        <a:ext cx="3183568" cy="722492"/>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3702589119"/>
              </p:ext>
            </p:extLst>
          </p:nvPr>
        </p:nvGraphicFramePr>
        <p:xfrm>
          <a:off x="2264409" y="2517586"/>
          <a:ext cx="5210176" cy="650817"/>
        </p:xfrm>
        <a:graphic>
          <a:graphicData uri="http://schemas.openxmlformats.org/presentationml/2006/ole">
            <mc:AlternateContent xmlns:mc="http://schemas.openxmlformats.org/markup-compatibility/2006">
              <mc:Choice xmlns:v="urn:schemas-microsoft-com:vml" Requires="v">
                <p:oleObj spid="_x0000_s174661" name="Equation" r:id="rId5" imgW="2984400" imgH="304560" progId="Equation.DSMT4">
                  <p:embed/>
                </p:oleObj>
              </mc:Choice>
              <mc:Fallback>
                <p:oleObj name="Equation" r:id="rId5" imgW="2984400" imgH="304560" progId="Equation.DSMT4">
                  <p:embed/>
                  <p:pic>
                    <p:nvPicPr>
                      <p:cNvPr id="403459" name="Object 3"/>
                      <p:cNvPicPr>
                        <a:picLocks noChangeAspect="1" noChangeArrowheads="1"/>
                      </p:cNvPicPr>
                      <p:nvPr/>
                    </p:nvPicPr>
                    <p:blipFill>
                      <a:blip r:embed="rId6"/>
                      <a:srcRect/>
                      <a:stretch>
                        <a:fillRect/>
                      </a:stretch>
                    </p:blipFill>
                    <p:spPr bwMode="black">
                      <a:xfrm>
                        <a:off x="2264409" y="2517586"/>
                        <a:ext cx="5210176" cy="650817"/>
                      </a:xfrm>
                      <a:prstGeom prst="rect">
                        <a:avLst/>
                      </a:prstGeom>
                      <a:noFill/>
                      <a:ln>
                        <a:noFill/>
                      </a:ln>
                      <a:effectLst/>
                    </p:spPr>
                  </p:pic>
                </p:oleObj>
              </mc:Fallback>
            </mc:AlternateContent>
          </a:graphicData>
        </a:graphic>
      </p:graphicFrame>
      <p:sp>
        <p:nvSpPr>
          <p:cNvPr id="9" name="Rectangle 4"/>
          <p:cNvSpPr>
            <a:spLocks noChangeArrowheads="1"/>
          </p:cNvSpPr>
          <p:nvPr/>
        </p:nvSpPr>
        <p:spPr bwMode="auto">
          <a:xfrm>
            <a:off x="1376083" y="1233081"/>
            <a:ext cx="7937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因为</a:t>
            </a:r>
          </a:p>
        </p:txBody>
      </p:sp>
      <p:graphicFrame>
        <p:nvGraphicFramePr>
          <p:cNvPr id="11" name="Object 5"/>
          <p:cNvGraphicFramePr>
            <a:graphicFrameLocks noChangeAspect="1"/>
          </p:cNvGraphicFramePr>
          <p:nvPr>
            <p:extLst>
              <p:ext uri="{D42A27DB-BD31-4B8C-83A1-F6EECF244321}">
                <p14:modId xmlns:p14="http://schemas.microsoft.com/office/powerpoint/2010/main" val="2763668308"/>
              </p:ext>
            </p:extLst>
          </p:nvPr>
        </p:nvGraphicFramePr>
        <p:xfrm>
          <a:off x="2242011" y="1182673"/>
          <a:ext cx="944889" cy="512562"/>
        </p:xfrm>
        <a:graphic>
          <a:graphicData uri="http://schemas.openxmlformats.org/presentationml/2006/ole">
            <mc:AlternateContent xmlns:mc="http://schemas.openxmlformats.org/markup-compatibility/2006">
              <mc:Choice xmlns:v="urn:schemas-microsoft-com:vml" Requires="v">
                <p:oleObj spid="_x0000_s174662" name="Equation" r:id="rId7" imgW="583920" imgH="241200" progId="Equation.DSMT4">
                  <p:embed/>
                </p:oleObj>
              </mc:Choice>
              <mc:Fallback>
                <p:oleObj name="Equation" r:id="rId7" imgW="583920" imgH="241200" progId="Equation.DSMT4">
                  <p:embed/>
                  <p:pic>
                    <p:nvPicPr>
                      <p:cNvPr id="403461" name="Object 5"/>
                      <p:cNvPicPr>
                        <a:picLocks noChangeAspect="1" noChangeArrowheads="1"/>
                      </p:cNvPicPr>
                      <p:nvPr/>
                    </p:nvPicPr>
                    <p:blipFill>
                      <a:blip r:embed="rId8"/>
                      <a:srcRect/>
                      <a:stretch>
                        <a:fillRect/>
                      </a:stretch>
                    </p:blipFill>
                    <p:spPr bwMode="black">
                      <a:xfrm>
                        <a:off x="2242011" y="1182673"/>
                        <a:ext cx="944889" cy="512562"/>
                      </a:xfrm>
                      <a:prstGeom prst="rect">
                        <a:avLst/>
                      </a:prstGeom>
                      <a:noFill/>
                      <a:ln>
                        <a:noFill/>
                      </a:ln>
                      <a:effec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2649829789"/>
              </p:ext>
            </p:extLst>
          </p:nvPr>
        </p:nvGraphicFramePr>
        <p:xfrm>
          <a:off x="3551481" y="1798449"/>
          <a:ext cx="1291180" cy="614993"/>
        </p:xfrm>
        <a:graphic>
          <a:graphicData uri="http://schemas.openxmlformats.org/presentationml/2006/ole">
            <mc:AlternateContent xmlns:mc="http://schemas.openxmlformats.org/markup-compatibility/2006">
              <mc:Choice xmlns:v="urn:schemas-microsoft-com:vml" Requires="v">
                <p:oleObj spid="_x0000_s174663" name="Equation" r:id="rId9" imgW="749160" imgH="304560" progId="Equation.DSMT4">
                  <p:embed/>
                </p:oleObj>
              </mc:Choice>
              <mc:Fallback>
                <p:oleObj name="Equation" r:id="rId9" imgW="749160" imgH="304560" progId="Equation.DSMT4">
                  <p:embed/>
                  <p:pic>
                    <p:nvPicPr>
                      <p:cNvPr id="403462" name="Object 6"/>
                      <p:cNvPicPr>
                        <a:picLocks noChangeAspect="1" noChangeArrowheads="1"/>
                      </p:cNvPicPr>
                      <p:nvPr/>
                    </p:nvPicPr>
                    <p:blipFill>
                      <a:blip r:embed="rId10"/>
                      <a:srcRect/>
                      <a:stretch>
                        <a:fillRect/>
                      </a:stretch>
                    </p:blipFill>
                    <p:spPr bwMode="black">
                      <a:xfrm>
                        <a:off x="3551481" y="1798449"/>
                        <a:ext cx="1291180" cy="614993"/>
                      </a:xfrm>
                      <a:prstGeom prst="rect">
                        <a:avLst/>
                      </a:prstGeom>
                      <a:noFill/>
                      <a:ln>
                        <a:noFill/>
                      </a:ln>
                      <a:effec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202686878"/>
              </p:ext>
            </p:extLst>
          </p:nvPr>
        </p:nvGraphicFramePr>
        <p:xfrm>
          <a:off x="2200714" y="1869537"/>
          <a:ext cx="973660" cy="510152"/>
        </p:xfrm>
        <a:graphic>
          <a:graphicData uri="http://schemas.openxmlformats.org/presentationml/2006/ole">
            <mc:AlternateContent xmlns:mc="http://schemas.openxmlformats.org/markup-compatibility/2006">
              <mc:Choice xmlns:v="urn:schemas-microsoft-com:vml" Requires="v">
                <p:oleObj spid="_x0000_s174664" name="Equation" r:id="rId11" imgW="583920" imgH="228600" progId="Equation.DSMT4">
                  <p:embed/>
                </p:oleObj>
              </mc:Choice>
              <mc:Fallback>
                <p:oleObj name="Equation" r:id="rId11" imgW="583920" imgH="228600" progId="Equation.DSMT4">
                  <p:embed/>
                  <p:pic>
                    <p:nvPicPr>
                      <p:cNvPr id="403463" name="Object 7"/>
                      <p:cNvPicPr>
                        <a:picLocks noChangeAspect="1" noChangeArrowheads="1"/>
                      </p:cNvPicPr>
                      <p:nvPr/>
                    </p:nvPicPr>
                    <p:blipFill>
                      <a:blip r:embed="rId12"/>
                      <a:srcRect/>
                      <a:stretch>
                        <a:fillRect/>
                      </a:stretch>
                    </p:blipFill>
                    <p:spPr bwMode="black">
                      <a:xfrm>
                        <a:off x="2200714" y="1869537"/>
                        <a:ext cx="973660" cy="510152"/>
                      </a:xfrm>
                      <a:prstGeom prst="rect">
                        <a:avLst/>
                      </a:prstGeom>
                      <a:noFill/>
                      <a:ln>
                        <a:noFill/>
                      </a:ln>
                      <a:effectLst/>
                    </p:spPr>
                  </p:pic>
                </p:oleObj>
              </mc:Fallback>
            </mc:AlternateContent>
          </a:graphicData>
        </a:graphic>
      </p:graphicFrame>
      <p:sp>
        <p:nvSpPr>
          <p:cNvPr id="14" name="Rectangle 8"/>
          <p:cNvSpPr>
            <a:spLocks noChangeArrowheads="1"/>
          </p:cNvSpPr>
          <p:nvPr/>
        </p:nvSpPr>
        <p:spPr bwMode="auto">
          <a:xfrm>
            <a:off x="1374496" y="1934756"/>
            <a:ext cx="7937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所以</a:t>
            </a:r>
          </a:p>
        </p:txBody>
      </p:sp>
      <p:graphicFrame>
        <p:nvGraphicFramePr>
          <p:cNvPr id="15" name="Object 9"/>
          <p:cNvGraphicFramePr>
            <a:graphicFrameLocks noChangeAspect="1"/>
          </p:cNvGraphicFramePr>
          <p:nvPr>
            <p:extLst>
              <p:ext uri="{D42A27DB-BD31-4B8C-83A1-F6EECF244321}">
                <p14:modId xmlns:p14="http://schemas.microsoft.com/office/powerpoint/2010/main" val="4065618617"/>
              </p:ext>
            </p:extLst>
          </p:nvPr>
        </p:nvGraphicFramePr>
        <p:xfrm>
          <a:off x="3599496" y="1163797"/>
          <a:ext cx="1380952" cy="520522"/>
        </p:xfrm>
        <a:graphic>
          <a:graphicData uri="http://schemas.openxmlformats.org/presentationml/2006/ole">
            <mc:AlternateContent xmlns:mc="http://schemas.openxmlformats.org/markup-compatibility/2006">
              <mc:Choice xmlns:v="urn:schemas-microsoft-com:vml" Requires="v">
                <p:oleObj spid="_x0000_s174665" name="Equation" r:id="rId13" imgW="609480" imgH="228600" progId="Equation.DSMT4">
                  <p:embed/>
                </p:oleObj>
              </mc:Choice>
              <mc:Fallback>
                <p:oleObj name="Equation" r:id="rId13" imgW="609480" imgH="228600" progId="Equation.DSMT4">
                  <p:embed/>
                  <p:pic>
                    <p:nvPicPr>
                      <p:cNvPr id="403465" name="Object 9"/>
                      <p:cNvPicPr>
                        <a:picLocks noChangeAspect="1" noChangeArrowheads="1"/>
                      </p:cNvPicPr>
                      <p:nvPr/>
                    </p:nvPicPr>
                    <p:blipFill>
                      <a:blip r:embed="rId14"/>
                      <a:srcRect/>
                      <a:stretch>
                        <a:fillRect/>
                      </a:stretch>
                    </p:blipFill>
                    <p:spPr bwMode="black">
                      <a:xfrm>
                        <a:off x="3599496" y="1163797"/>
                        <a:ext cx="1380952" cy="520522"/>
                      </a:xfrm>
                      <a:prstGeom prst="rect">
                        <a:avLst/>
                      </a:prstGeom>
                      <a:noFill/>
                      <a:ln>
                        <a:noFill/>
                      </a:ln>
                      <a:effectLst/>
                    </p:spPr>
                  </p:pic>
                </p:oleObj>
              </mc:Fallback>
            </mc:AlternateContent>
          </a:graphicData>
        </a:graphic>
      </p:graphicFrame>
      <p:graphicFrame>
        <p:nvGraphicFramePr>
          <p:cNvPr id="16" name="Object 10"/>
          <p:cNvGraphicFramePr>
            <a:graphicFrameLocks noChangeAspect="1"/>
          </p:cNvGraphicFramePr>
          <p:nvPr>
            <p:extLst>
              <p:ext uri="{D42A27DB-BD31-4B8C-83A1-F6EECF244321}">
                <p14:modId xmlns:p14="http://schemas.microsoft.com/office/powerpoint/2010/main" val="3684742822"/>
              </p:ext>
            </p:extLst>
          </p:nvPr>
        </p:nvGraphicFramePr>
        <p:xfrm>
          <a:off x="3045786" y="5185827"/>
          <a:ext cx="4525963" cy="663225"/>
        </p:xfrm>
        <a:graphic>
          <a:graphicData uri="http://schemas.openxmlformats.org/presentationml/2006/ole">
            <mc:AlternateContent xmlns:mc="http://schemas.openxmlformats.org/markup-compatibility/2006">
              <mc:Choice xmlns:v="urn:schemas-microsoft-com:vml" Requires="v">
                <p:oleObj spid="_x0000_s174666" name="Equation" r:id="rId15" imgW="1739880" imgH="279360" progId="Equation.DSMT4">
                  <p:embed/>
                </p:oleObj>
              </mc:Choice>
              <mc:Fallback>
                <p:oleObj name="Equation" r:id="rId15" imgW="1739880" imgH="279360" progId="Equation.DSMT4">
                  <p:embed/>
                  <p:pic>
                    <p:nvPicPr>
                      <p:cNvPr id="403466" name="Object 10"/>
                      <p:cNvPicPr>
                        <a:picLocks noChangeAspect="1" noChangeArrowheads="1"/>
                      </p:cNvPicPr>
                      <p:nvPr/>
                    </p:nvPicPr>
                    <p:blipFill>
                      <a:blip r:embed="rId16"/>
                      <a:srcRect/>
                      <a:stretch>
                        <a:fillRect/>
                      </a:stretch>
                    </p:blipFill>
                    <p:spPr bwMode="black">
                      <a:xfrm>
                        <a:off x="3045786" y="5185827"/>
                        <a:ext cx="4525963" cy="663225"/>
                      </a:xfrm>
                      <a:prstGeom prst="rect">
                        <a:avLst/>
                      </a:prstGeom>
                      <a:noFill/>
                      <a:ln>
                        <a:noFill/>
                      </a:ln>
                      <a:effectLst/>
                    </p:spPr>
                  </p:pic>
                </p:oleObj>
              </mc:Fallback>
            </mc:AlternateContent>
          </a:graphicData>
        </a:graphic>
      </p:graphicFrame>
      <p:sp>
        <p:nvSpPr>
          <p:cNvPr id="17" name="Rectangle 11"/>
          <p:cNvSpPr>
            <a:spLocks noChangeArrowheads="1"/>
          </p:cNvSpPr>
          <p:nvPr/>
        </p:nvSpPr>
        <p:spPr bwMode="auto">
          <a:xfrm>
            <a:off x="2357158" y="5258981"/>
            <a:ext cx="7937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由于</a:t>
            </a:r>
          </a:p>
        </p:txBody>
      </p:sp>
      <p:grpSp>
        <p:nvGrpSpPr>
          <p:cNvPr id="18" name="Group 19"/>
          <p:cNvGrpSpPr>
            <a:grpSpLocks/>
          </p:cNvGrpSpPr>
          <p:nvPr/>
        </p:nvGrpSpPr>
        <p:grpSpPr bwMode="auto">
          <a:xfrm>
            <a:off x="1636433" y="4020731"/>
            <a:ext cx="6408738" cy="1223962"/>
            <a:chOff x="748" y="2478"/>
            <a:chExt cx="4037" cy="771"/>
          </a:xfrm>
          <a:noFill/>
        </p:grpSpPr>
        <p:sp>
          <p:nvSpPr>
            <p:cNvPr id="19" name="Rectangle 18"/>
            <p:cNvSpPr>
              <a:spLocks noChangeArrowheads="1"/>
            </p:cNvSpPr>
            <p:nvPr/>
          </p:nvSpPr>
          <p:spPr bwMode="auto">
            <a:xfrm>
              <a:off x="748" y="2478"/>
              <a:ext cx="4037" cy="771"/>
            </a:xfrm>
            <a:prstGeom prst="rect">
              <a:avLst/>
            </a:prstGeom>
            <a:grpFill/>
            <a:ln w="9525" algn="ctr">
              <a:solidFill>
                <a:srgbClr val="003300"/>
              </a:solidFill>
              <a:miter lim="800000"/>
              <a:headEnd/>
              <a:tailEnd/>
            </a:ln>
          </p:spPr>
          <p:txBody>
            <a:bodyPr wrap="none"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mn-ea"/>
                <a:ea typeface="+mn-ea"/>
              </a:endParaRPr>
            </a:p>
          </p:txBody>
        </p:sp>
        <p:grpSp>
          <p:nvGrpSpPr>
            <p:cNvPr id="20" name="Group 17"/>
            <p:cNvGrpSpPr>
              <a:grpSpLocks/>
            </p:cNvGrpSpPr>
            <p:nvPr/>
          </p:nvGrpSpPr>
          <p:grpSpPr bwMode="auto">
            <a:xfrm>
              <a:off x="930" y="2503"/>
              <a:ext cx="3541" cy="700"/>
              <a:chOff x="884" y="2503"/>
              <a:chExt cx="3541" cy="700"/>
            </a:xfrm>
            <a:grpFill/>
          </p:grpSpPr>
          <p:sp>
            <p:nvSpPr>
              <p:cNvPr id="21" name="Rectangle 12"/>
              <p:cNvSpPr>
                <a:spLocks noChangeArrowheads="1"/>
              </p:cNvSpPr>
              <p:nvPr/>
            </p:nvSpPr>
            <p:spPr bwMode="auto">
              <a:xfrm>
                <a:off x="884" y="2915"/>
                <a:ext cx="1652"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solidFill>
                      <a:srgbClr val="FF0000"/>
                    </a:solidFill>
                    <a:latin typeface="+mn-ea"/>
                    <a:ea typeface="+mn-ea"/>
                  </a:rPr>
                  <a:t>远比其他特征根小</a:t>
                </a:r>
              </a:p>
            </p:txBody>
          </p:sp>
          <p:graphicFrame>
            <p:nvGraphicFramePr>
              <p:cNvPr id="22" name="Object 13"/>
              <p:cNvGraphicFramePr>
                <a:graphicFrameLocks/>
              </p:cNvGraphicFramePr>
              <p:nvPr>
                <p:extLst>
                  <p:ext uri="{D42A27DB-BD31-4B8C-83A1-F6EECF244321}">
                    <p14:modId xmlns:p14="http://schemas.microsoft.com/office/powerpoint/2010/main" val="671789587"/>
                  </p:ext>
                </p:extLst>
              </p:nvPr>
            </p:nvGraphicFramePr>
            <p:xfrm>
              <a:off x="1014" y="2503"/>
              <a:ext cx="423" cy="336"/>
            </p:xfrm>
            <a:graphic>
              <a:graphicData uri="http://schemas.openxmlformats.org/presentationml/2006/ole">
                <mc:AlternateContent xmlns:mc="http://schemas.openxmlformats.org/markup-compatibility/2006">
                  <mc:Choice xmlns:v="urn:schemas-microsoft-com:vml" Requires="v">
                    <p:oleObj spid="_x0000_s174667" name="Equation" r:id="rId17" imgW="330120" imgH="190440" progId="Equation.DSMT4">
                      <p:embed/>
                    </p:oleObj>
                  </mc:Choice>
                  <mc:Fallback>
                    <p:oleObj name="Equation" r:id="rId17" imgW="330120" imgH="190440" progId="Equation.DSMT4">
                      <p:embed/>
                      <p:pic>
                        <p:nvPicPr>
                          <p:cNvPr id="93206" name="Object 13"/>
                          <p:cNvPicPr>
                            <a:picLocks noChangeArrowheads="1"/>
                          </p:cNvPicPr>
                          <p:nvPr/>
                        </p:nvPicPr>
                        <p:blipFill>
                          <a:blip r:embed="rId18"/>
                          <a:srcRect/>
                          <a:stretch>
                            <a:fillRect/>
                          </a:stretch>
                        </p:blipFill>
                        <p:spPr bwMode="black">
                          <a:xfrm>
                            <a:off x="1014" y="2503"/>
                            <a:ext cx="423" cy="336"/>
                          </a:xfrm>
                          <a:prstGeom prst="rect">
                            <a:avLst/>
                          </a:prstGeom>
                          <a:noFill/>
                          <a:ln>
                            <a:noFill/>
                          </a:ln>
                          <a:effectLst/>
                        </p:spPr>
                      </p:pic>
                    </p:oleObj>
                  </mc:Fallback>
                </mc:AlternateContent>
              </a:graphicData>
            </a:graphic>
          </p:graphicFrame>
          <p:sp>
            <p:nvSpPr>
              <p:cNvPr id="23" name="Rectangle 14"/>
              <p:cNvSpPr>
                <a:spLocks noChangeArrowheads="1"/>
              </p:cNvSpPr>
              <p:nvPr/>
            </p:nvSpPr>
            <p:spPr bwMode="auto">
              <a:xfrm>
                <a:off x="1429" y="2523"/>
                <a:ext cx="2996" cy="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接近奇异，</a:t>
                </a:r>
                <a:r>
                  <a:rPr kumimoji="1" lang="zh-CN" altLang="en-US" sz="2400" b="0" dirty="0">
                    <a:solidFill>
                      <a:srgbClr val="FF0000"/>
                    </a:solidFill>
                    <a:latin typeface="+mn-ea"/>
                    <a:ea typeface="+mn-ea"/>
                  </a:rPr>
                  <a:t>本质上就是某些特征根</a:t>
                </a:r>
              </a:p>
            </p:txBody>
          </p:sp>
        </p:grpSp>
      </p:grpSp>
      <p:sp>
        <p:nvSpPr>
          <p:cNvPr id="24" name="Rectangle 15"/>
          <p:cNvSpPr>
            <a:spLocks noChangeArrowheads="1"/>
          </p:cNvSpPr>
          <p:nvPr/>
        </p:nvSpPr>
        <p:spPr bwMode="auto">
          <a:xfrm>
            <a:off x="2357158" y="5763806"/>
            <a:ext cx="42989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参数估计误差可能被严重放大</a:t>
            </a:r>
            <a:r>
              <a:rPr kumimoji="1" lang="en-US" altLang="zh-CN" sz="2400" b="0" dirty="0">
                <a:latin typeface="+mn-ea"/>
                <a:ea typeface="+mn-ea"/>
              </a:rPr>
              <a:t>!</a:t>
            </a:r>
          </a:p>
        </p:txBody>
      </p:sp>
      <p:grpSp>
        <p:nvGrpSpPr>
          <p:cNvPr id="25" name="组合 22"/>
          <p:cNvGrpSpPr>
            <a:grpSpLocks/>
          </p:cNvGrpSpPr>
          <p:nvPr/>
        </p:nvGrpSpPr>
        <p:grpSpPr bwMode="auto">
          <a:xfrm>
            <a:off x="5876647" y="3244441"/>
            <a:ext cx="3143250" cy="732491"/>
            <a:chOff x="5643570" y="3286124"/>
            <a:chExt cx="3143272" cy="732497"/>
          </a:xfrm>
          <a:noFill/>
        </p:grpSpPr>
        <p:sp>
          <p:nvSpPr>
            <p:cNvPr id="26" name="圆角矩形 25"/>
            <p:cNvSpPr/>
            <p:nvPr/>
          </p:nvSpPr>
          <p:spPr bwMode="auto">
            <a:xfrm>
              <a:off x="5643570" y="3286124"/>
              <a:ext cx="3143272" cy="714380"/>
            </a:xfrm>
            <a:prstGeom prst="roundRect">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defRPr/>
              </a:pPr>
              <a:endParaRPr lang="zh-CN" altLang="en-US">
                <a:solidFill>
                  <a:schemeClr val="tx1"/>
                </a:solidFill>
                <a:latin typeface="+mn-ea"/>
              </a:endParaRPr>
            </a:p>
          </p:txBody>
        </p:sp>
        <p:graphicFrame>
          <p:nvGraphicFramePr>
            <p:cNvPr id="27" name="Object 7"/>
            <p:cNvGraphicFramePr>
              <a:graphicFrameLocks noChangeAspect="1"/>
            </p:cNvGraphicFramePr>
            <p:nvPr>
              <p:extLst>
                <p:ext uri="{D42A27DB-BD31-4B8C-83A1-F6EECF244321}">
                  <p14:modId xmlns:p14="http://schemas.microsoft.com/office/powerpoint/2010/main" val="146755476"/>
                </p:ext>
              </p:extLst>
            </p:nvPr>
          </p:nvGraphicFramePr>
          <p:xfrm>
            <a:off x="5752608" y="3292342"/>
            <a:ext cx="2978059" cy="726279"/>
          </p:xfrm>
          <a:graphic>
            <a:graphicData uri="http://schemas.openxmlformats.org/presentationml/2006/ole">
              <mc:AlternateContent xmlns:mc="http://schemas.openxmlformats.org/markup-compatibility/2006">
                <mc:Choice xmlns:v="urn:schemas-microsoft-com:vml" Requires="v">
                  <p:oleObj spid="_x0000_s174668" name="Equation" r:id="rId19" imgW="1434960" imgH="304560" progId="Equation.DSMT4">
                    <p:embed/>
                  </p:oleObj>
                </mc:Choice>
                <mc:Fallback>
                  <p:oleObj name="Equation" r:id="rId19" imgW="1434960" imgH="304560" progId="Equation.DSMT4">
                    <p:embed/>
                    <p:pic>
                      <p:nvPicPr>
                        <p:cNvPr id="93202" name="Object 7"/>
                        <p:cNvPicPr>
                          <a:picLocks noChangeAspect="1" noChangeArrowheads="1"/>
                        </p:cNvPicPr>
                        <p:nvPr/>
                      </p:nvPicPr>
                      <p:blipFill>
                        <a:blip r:embed="rId20"/>
                        <a:srcRect/>
                        <a:stretch>
                          <a:fillRect/>
                        </a:stretch>
                      </p:blipFill>
                      <p:spPr bwMode="black">
                        <a:xfrm>
                          <a:off x="5752608" y="3292342"/>
                          <a:ext cx="2978059" cy="726279"/>
                        </a:xfrm>
                        <a:prstGeom prst="rect">
                          <a:avLst/>
                        </a:prstGeom>
                        <a:noFill/>
                        <a:ln>
                          <a:noFill/>
                        </a:ln>
                        <a:effectLst/>
                      </p:spPr>
                    </p:pic>
                  </p:oleObj>
                </mc:Fallback>
              </mc:AlternateContent>
            </a:graphicData>
          </a:graphic>
        </p:graphicFrame>
      </p:grpSp>
      <p:sp>
        <p:nvSpPr>
          <p:cNvPr id="28" name="圆角矩形 20"/>
          <p:cNvSpPr>
            <a:spLocks noChangeArrowheads="1"/>
          </p:cNvSpPr>
          <p:nvPr/>
        </p:nvSpPr>
        <p:spPr bwMode="auto">
          <a:xfrm>
            <a:off x="8519833" y="3173006"/>
            <a:ext cx="914400" cy="914400"/>
          </a:xfrm>
          <a:prstGeom prst="roundRect">
            <a:avLst>
              <a:gd name="adj" fmla="val 16667"/>
            </a:avLst>
          </a:prstGeom>
          <a:noFill/>
          <a:ln>
            <a:noFill/>
          </a:ln>
        </p:spPr>
        <p:txBody>
          <a:bodyPr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mn-ea"/>
              <a:ea typeface="+mn-ea"/>
            </a:endParaRPr>
          </a:p>
        </p:txBody>
      </p:sp>
    </p:spTree>
    <p:extLst>
      <p:ext uri="{BB962C8B-B14F-4D97-AF65-F5344CB8AC3E}">
        <p14:creationId xmlns:p14="http://schemas.microsoft.com/office/powerpoint/2010/main" val="2243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par>
                                <p:cTn id="25" presetID="22" presetClass="entr" presetSubtype="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7" grpId="0"/>
      <p:bldP spid="2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89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8" name="圆角矩形 20"/>
          <p:cNvSpPr>
            <a:spLocks noChangeArrowheads="1"/>
          </p:cNvSpPr>
          <p:nvPr/>
        </p:nvSpPr>
        <p:spPr bwMode="auto">
          <a:xfrm>
            <a:off x="9810750" y="3089428"/>
            <a:ext cx="914400" cy="914400"/>
          </a:xfrm>
          <a:prstGeom prst="roundRect">
            <a:avLst>
              <a:gd name="adj" fmla="val 16667"/>
            </a:avLst>
          </a:prstGeom>
          <a:noFill/>
          <a:ln>
            <a:noFill/>
          </a:ln>
        </p:spPr>
        <p:txBody>
          <a:bodyPr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mn-ea"/>
              <a:ea typeface="+mn-ea"/>
            </a:endParaRPr>
          </a:p>
        </p:txBody>
      </p:sp>
      <p:sp>
        <p:nvSpPr>
          <p:cNvPr id="29" name="Rectangle 2"/>
          <p:cNvSpPr>
            <a:spLocks noChangeArrowheads="1"/>
          </p:cNvSpPr>
          <p:nvPr/>
        </p:nvSpPr>
        <p:spPr bwMode="black">
          <a:xfrm>
            <a:off x="5949851" y="1826420"/>
            <a:ext cx="196239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b="0">
                <a:latin typeface="+mn-ea"/>
                <a:ea typeface="+mn-ea"/>
              </a:rPr>
              <a:t>    </a:t>
            </a:r>
            <a:r>
              <a:rPr kumimoji="1" lang="en-US" altLang="zh-CN" sz="2400" b="0">
                <a:latin typeface="+mn-ea"/>
                <a:ea typeface="+mn-ea"/>
              </a:rPr>
              <a:t>1180.923</a:t>
            </a:r>
          </a:p>
          <a:p>
            <a:pPr eaLnBrk="1" hangingPunct="1"/>
            <a:r>
              <a:rPr kumimoji="1" lang="en-US" altLang="zh-CN" sz="2400" b="0">
                <a:latin typeface="+mn-ea"/>
                <a:ea typeface="+mn-ea"/>
              </a:rPr>
              <a:t>       46.791</a:t>
            </a:r>
          </a:p>
          <a:p>
            <a:pPr eaLnBrk="1" hangingPunct="1"/>
            <a:r>
              <a:rPr kumimoji="1" lang="en-US" altLang="zh-CN" sz="2400" b="0">
                <a:latin typeface="+mn-ea"/>
                <a:ea typeface="+mn-ea"/>
              </a:rPr>
              <a:t>         9.804</a:t>
            </a:r>
          </a:p>
          <a:p>
            <a:pPr eaLnBrk="1" hangingPunct="1"/>
            <a:r>
              <a:rPr kumimoji="1" lang="en-US" altLang="zh-CN" sz="2400" b="0">
                <a:latin typeface="+mn-ea"/>
                <a:ea typeface="+mn-ea"/>
              </a:rPr>
              <a:t>         3.453</a:t>
            </a:r>
          </a:p>
          <a:p>
            <a:pPr eaLnBrk="1" hangingPunct="1"/>
            <a:r>
              <a:rPr kumimoji="1" lang="en-US" altLang="zh-CN" sz="2400" b="0">
                <a:latin typeface="+mn-ea"/>
                <a:ea typeface="+mn-ea"/>
              </a:rPr>
              <a:t>         2.133</a:t>
            </a:r>
          </a:p>
          <a:p>
            <a:pPr eaLnBrk="1" hangingPunct="1"/>
            <a:r>
              <a:rPr kumimoji="1" lang="en-US" altLang="zh-CN" sz="2400" b="0">
                <a:latin typeface="+mn-ea"/>
                <a:ea typeface="+mn-ea"/>
              </a:rPr>
              <a:t>         1.068</a:t>
            </a:r>
          </a:p>
          <a:p>
            <a:pPr eaLnBrk="1" hangingPunct="1"/>
            <a:r>
              <a:rPr kumimoji="1" lang="en-US" altLang="zh-CN" sz="2400" b="0">
                <a:latin typeface="+mn-ea"/>
                <a:ea typeface="+mn-ea"/>
              </a:rPr>
              <a:t>         0.518</a:t>
            </a:r>
          </a:p>
          <a:p>
            <a:pPr eaLnBrk="1" hangingPunct="1"/>
            <a:r>
              <a:rPr kumimoji="1" lang="en-US" altLang="zh-CN" sz="2400" b="0">
                <a:latin typeface="+mn-ea"/>
                <a:ea typeface="+mn-ea"/>
              </a:rPr>
              <a:t>         0.469</a:t>
            </a:r>
          </a:p>
          <a:p>
            <a:pPr eaLnBrk="1" hangingPunct="1"/>
            <a:r>
              <a:rPr kumimoji="1" lang="en-US" altLang="zh-CN" sz="2400" b="0">
                <a:latin typeface="+mn-ea"/>
                <a:ea typeface="+mn-ea"/>
              </a:rPr>
              <a:t>         0.121</a:t>
            </a:r>
          </a:p>
          <a:p>
            <a:pPr eaLnBrk="1" hangingPunct="1"/>
            <a:r>
              <a:rPr kumimoji="1" lang="en-US" altLang="zh-CN" sz="2400" b="0">
                <a:latin typeface="+mn-ea"/>
                <a:ea typeface="+mn-ea"/>
              </a:rPr>
              <a:t>         0.093</a:t>
            </a:r>
          </a:p>
          <a:p>
            <a:pPr eaLnBrk="1" hangingPunct="1"/>
            <a:r>
              <a:rPr kumimoji="1" lang="en-US" altLang="zh-CN" sz="2400" b="0">
                <a:latin typeface="+mn-ea"/>
                <a:ea typeface="+mn-ea"/>
              </a:rPr>
              <a:t>         0.004</a:t>
            </a:r>
          </a:p>
        </p:txBody>
      </p:sp>
      <p:sp>
        <p:nvSpPr>
          <p:cNvPr id="30" name="Rectangle 3"/>
          <p:cNvSpPr>
            <a:spLocks noChangeArrowheads="1"/>
          </p:cNvSpPr>
          <p:nvPr/>
        </p:nvSpPr>
        <p:spPr bwMode="black">
          <a:xfrm>
            <a:off x="4857651" y="1826420"/>
            <a:ext cx="74571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b="0" dirty="0">
                <a:latin typeface="+mn-ea"/>
                <a:ea typeface="+mn-ea"/>
              </a:rPr>
              <a:t>   </a:t>
            </a:r>
            <a:r>
              <a:rPr kumimoji="1" lang="en-US" altLang="zh-CN" sz="2400" b="0" dirty="0">
                <a:latin typeface="+mn-ea"/>
                <a:ea typeface="+mn-ea"/>
              </a:rPr>
              <a:t>1</a:t>
            </a:r>
          </a:p>
          <a:p>
            <a:pPr eaLnBrk="1" hangingPunct="1"/>
            <a:r>
              <a:rPr kumimoji="1" lang="en-US" altLang="zh-CN" sz="2400" b="0" dirty="0">
                <a:latin typeface="+mn-ea"/>
                <a:ea typeface="+mn-ea"/>
              </a:rPr>
              <a:t>   2</a:t>
            </a:r>
          </a:p>
          <a:p>
            <a:pPr eaLnBrk="1" hangingPunct="1"/>
            <a:r>
              <a:rPr kumimoji="1" lang="en-US" altLang="zh-CN" sz="2400" b="0" dirty="0">
                <a:latin typeface="+mn-ea"/>
                <a:ea typeface="+mn-ea"/>
              </a:rPr>
              <a:t>   3</a:t>
            </a:r>
          </a:p>
          <a:p>
            <a:pPr eaLnBrk="1" hangingPunct="1"/>
            <a:r>
              <a:rPr kumimoji="1" lang="en-US" altLang="zh-CN" sz="2400" b="0" dirty="0">
                <a:latin typeface="+mn-ea"/>
                <a:ea typeface="+mn-ea"/>
              </a:rPr>
              <a:t>   4</a:t>
            </a:r>
          </a:p>
          <a:p>
            <a:pPr eaLnBrk="1" hangingPunct="1"/>
            <a:r>
              <a:rPr kumimoji="1" lang="en-US" altLang="zh-CN" sz="2400" b="0" dirty="0">
                <a:latin typeface="+mn-ea"/>
                <a:ea typeface="+mn-ea"/>
              </a:rPr>
              <a:t>   5</a:t>
            </a:r>
          </a:p>
          <a:p>
            <a:pPr eaLnBrk="1" hangingPunct="1"/>
            <a:r>
              <a:rPr kumimoji="1" lang="en-US" altLang="zh-CN" sz="2400" b="0" dirty="0">
                <a:latin typeface="+mn-ea"/>
                <a:ea typeface="+mn-ea"/>
              </a:rPr>
              <a:t>   6</a:t>
            </a:r>
          </a:p>
          <a:p>
            <a:pPr eaLnBrk="1" hangingPunct="1"/>
            <a:r>
              <a:rPr kumimoji="1" lang="en-US" altLang="zh-CN" sz="2400" b="0" dirty="0">
                <a:latin typeface="+mn-ea"/>
                <a:ea typeface="+mn-ea"/>
              </a:rPr>
              <a:t>   7</a:t>
            </a:r>
          </a:p>
          <a:p>
            <a:pPr eaLnBrk="1" hangingPunct="1"/>
            <a:r>
              <a:rPr kumimoji="1" lang="en-US" altLang="zh-CN" sz="2400" b="0" dirty="0">
                <a:latin typeface="+mn-ea"/>
                <a:ea typeface="+mn-ea"/>
              </a:rPr>
              <a:t>   8</a:t>
            </a:r>
          </a:p>
          <a:p>
            <a:pPr eaLnBrk="1" hangingPunct="1"/>
            <a:r>
              <a:rPr kumimoji="1" lang="en-US" altLang="zh-CN" sz="2400" b="0" dirty="0">
                <a:latin typeface="+mn-ea"/>
                <a:ea typeface="+mn-ea"/>
              </a:rPr>
              <a:t>   9</a:t>
            </a:r>
          </a:p>
          <a:p>
            <a:pPr eaLnBrk="1" hangingPunct="1"/>
            <a:r>
              <a:rPr kumimoji="1" lang="en-US" altLang="zh-CN" sz="2400" b="0" dirty="0">
                <a:latin typeface="+mn-ea"/>
                <a:ea typeface="+mn-ea"/>
              </a:rPr>
              <a:t>  10</a:t>
            </a:r>
          </a:p>
          <a:p>
            <a:pPr eaLnBrk="1" hangingPunct="1"/>
            <a:r>
              <a:rPr kumimoji="1" lang="en-US" altLang="zh-CN" sz="2400" b="0" dirty="0">
                <a:latin typeface="+mn-ea"/>
                <a:ea typeface="+mn-ea"/>
              </a:rPr>
              <a:t>  11</a:t>
            </a:r>
          </a:p>
        </p:txBody>
      </p:sp>
      <p:sp>
        <p:nvSpPr>
          <p:cNvPr id="31" name="Text Box 4"/>
          <p:cNvSpPr txBox="1">
            <a:spLocks noChangeArrowheads="1"/>
          </p:cNvSpPr>
          <p:nvPr/>
        </p:nvSpPr>
        <p:spPr bwMode="black">
          <a:xfrm>
            <a:off x="1268313" y="1767683"/>
            <a:ext cx="2976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     对需电量例子的特征根数据：</a:t>
            </a:r>
          </a:p>
        </p:txBody>
      </p:sp>
      <p:graphicFrame>
        <p:nvGraphicFramePr>
          <p:cNvPr id="32" name="Object 5"/>
          <p:cNvGraphicFramePr>
            <a:graphicFrameLocks noChangeAspect="1"/>
          </p:cNvGraphicFramePr>
          <p:nvPr>
            <p:extLst>
              <p:ext uri="{D42A27DB-BD31-4B8C-83A1-F6EECF244321}">
                <p14:modId xmlns:p14="http://schemas.microsoft.com/office/powerpoint/2010/main" val="3964984238"/>
              </p:ext>
            </p:extLst>
          </p:nvPr>
        </p:nvGraphicFramePr>
        <p:xfrm>
          <a:off x="7026088" y="1150478"/>
          <a:ext cx="565220" cy="618537"/>
        </p:xfrm>
        <a:graphic>
          <a:graphicData uri="http://schemas.openxmlformats.org/presentationml/2006/ole">
            <mc:AlternateContent xmlns:mc="http://schemas.openxmlformats.org/markup-compatibility/2006">
              <mc:Choice xmlns:v="urn:schemas-microsoft-com:vml" Requires="v">
                <p:oleObj spid="_x0000_s126308" name="Equation" r:id="rId3" imgW="177480" imgH="228600" progId="Equation.DSMT4">
                  <p:embed/>
                </p:oleObj>
              </mc:Choice>
              <mc:Fallback>
                <p:oleObj name="Equation" r:id="rId3" imgW="177480" imgH="228600" progId="Equation.DSMT4">
                  <p:embed/>
                  <p:pic>
                    <p:nvPicPr>
                      <p:cNvPr id="94213" name="Object 5"/>
                      <p:cNvPicPr>
                        <a:picLocks noChangeAspect="1" noChangeArrowheads="1"/>
                      </p:cNvPicPr>
                      <p:nvPr/>
                    </p:nvPicPr>
                    <p:blipFill>
                      <a:blip r:embed="rId4"/>
                      <a:srcRect/>
                      <a:stretch>
                        <a:fillRect/>
                      </a:stretch>
                    </p:blipFill>
                    <p:spPr bwMode="black">
                      <a:xfrm>
                        <a:off x="7026088" y="1150478"/>
                        <a:ext cx="565220" cy="618537"/>
                      </a:xfrm>
                      <a:prstGeom prst="rect">
                        <a:avLst/>
                      </a:prstGeom>
                      <a:noFill/>
                      <a:ln>
                        <a:noFill/>
                      </a:ln>
                      <a:effectLst/>
                    </p:spPr>
                  </p:pic>
                </p:oleObj>
              </mc:Fallback>
            </mc:AlternateContent>
          </a:graphicData>
        </a:graphic>
      </p:graphicFrame>
      <p:graphicFrame>
        <p:nvGraphicFramePr>
          <p:cNvPr id="33" name="Object 6"/>
          <p:cNvGraphicFramePr>
            <a:graphicFrameLocks noChangeAspect="1"/>
          </p:cNvGraphicFramePr>
          <p:nvPr>
            <p:extLst>
              <p:ext uri="{D42A27DB-BD31-4B8C-83A1-F6EECF244321}">
                <p14:modId xmlns:p14="http://schemas.microsoft.com/office/powerpoint/2010/main" val="956334685"/>
              </p:ext>
            </p:extLst>
          </p:nvPr>
        </p:nvGraphicFramePr>
        <p:xfrm>
          <a:off x="5123331" y="1163641"/>
          <a:ext cx="571409" cy="592213"/>
        </p:xfrm>
        <a:graphic>
          <a:graphicData uri="http://schemas.openxmlformats.org/presentationml/2006/ole">
            <mc:AlternateContent xmlns:mc="http://schemas.openxmlformats.org/markup-compatibility/2006">
              <mc:Choice xmlns:v="urn:schemas-microsoft-com:vml" Requires="v">
                <p:oleObj spid="_x0000_s126309" name="Equation" r:id="rId5" imgW="126720" imgH="177480" progId="Equation.DSMT4">
                  <p:embed/>
                </p:oleObj>
              </mc:Choice>
              <mc:Fallback>
                <p:oleObj name="Equation" r:id="rId5" imgW="126720" imgH="177480" progId="Equation.DSMT4">
                  <p:embed/>
                  <p:pic>
                    <p:nvPicPr>
                      <p:cNvPr id="94214" name="Object 6"/>
                      <p:cNvPicPr>
                        <a:picLocks noChangeAspect="1" noChangeArrowheads="1"/>
                      </p:cNvPicPr>
                      <p:nvPr/>
                    </p:nvPicPr>
                    <p:blipFill>
                      <a:blip r:embed="rId6"/>
                      <a:srcRect/>
                      <a:stretch>
                        <a:fillRect/>
                      </a:stretch>
                    </p:blipFill>
                    <p:spPr bwMode="black">
                      <a:xfrm>
                        <a:off x="5123331" y="1163641"/>
                        <a:ext cx="571409" cy="592213"/>
                      </a:xfrm>
                      <a:prstGeom prst="rect">
                        <a:avLst/>
                      </a:prstGeom>
                      <a:noFill/>
                      <a:ln>
                        <a:noFill/>
                      </a:ln>
                      <a:effectLst/>
                    </p:spPr>
                  </p:pic>
                </p:oleObj>
              </mc:Fallback>
            </mc:AlternateContent>
          </a:graphicData>
        </a:graphic>
      </p:graphicFrame>
      <p:sp>
        <p:nvSpPr>
          <p:cNvPr id="34" name="Text Box 8"/>
          <p:cNvSpPr txBox="1">
            <a:spLocks noChangeArrowheads="1"/>
          </p:cNvSpPr>
          <p:nvPr/>
        </p:nvSpPr>
        <p:spPr bwMode="black">
          <a:xfrm>
            <a:off x="1268313" y="1048545"/>
            <a:ext cx="13679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800" b="0" dirty="0">
                <a:solidFill>
                  <a:srgbClr val="FF0000"/>
                </a:solidFill>
                <a:latin typeface="+mn-ea"/>
                <a:ea typeface="+mn-ea"/>
              </a:rPr>
              <a:t>举例：</a:t>
            </a:r>
          </a:p>
        </p:txBody>
      </p:sp>
    </p:spTree>
    <p:extLst>
      <p:ext uri="{BB962C8B-B14F-4D97-AF65-F5344CB8AC3E}">
        <p14:creationId xmlns:p14="http://schemas.microsoft.com/office/powerpoint/2010/main" val="4202986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sz="3200" dirty="0"/>
              <a:t>多项式逼近（</a:t>
            </a:r>
            <a:r>
              <a:rPr lang="en-US" altLang="zh-CN" sz="3200" dirty="0"/>
              <a:t>Polynomial Approximation</a:t>
            </a:r>
            <a:r>
              <a:rPr lang="zh-CN" altLang="en-US" sz="3200" dirty="0"/>
              <a:t>）</a:t>
            </a:r>
            <a:endParaRPr lang="en-US" altLang="zh-CN" sz="2800" dirty="0"/>
          </a:p>
          <a:p>
            <a:pPr marL="457200" lvl="1" indent="0">
              <a:lnSpc>
                <a:spcPct val="150000"/>
              </a:lnSpc>
              <a:buNone/>
            </a:pPr>
            <a:r>
              <a:rPr lang="zh-CN" altLang="en-US" sz="2800" dirty="0"/>
              <a:t>（</a:t>
            </a:r>
            <a:r>
              <a:rPr lang="en-US" altLang="zh-CN" sz="2800" dirty="0"/>
              <a:t>2</a:t>
            </a:r>
            <a:r>
              <a:rPr lang="zh-CN" altLang="en-US" sz="2800" dirty="0"/>
              <a:t>）逼近能力</a:t>
            </a:r>
            <a:endParaRPr lang="en-US" altLang="zh-CN" sz="2800" dirty="0"/>
          </a:p>
          <a:p>
            <a:pPr lvl="2">
              <a:lnSpc>
                <a:spcPct val="150000"/>
              </a:lnSpc>
            </a:pPr>
            <a:r>
              <a:rPr lang="zh-CN" altLang="en-US" sz="2400" dirty="0"/>
              <a:t>对任意阶可导函数，由泰勒定理保证</a:t>
            </a:r>
          </a:p>
          <a:p>
            <a:pPr lvl="2">
              <a:lnSpc>
                <a:spcPct val="150000"/>
              </a:lnSpc>
            </a:pPr>
            <a:r>
              <a:rPr lang="zh-CN" altLang="en-US" sz="2400" dirty="0"/>
              <a:t>对连续函数，由魏尔斯特拉斯定理保证</a:t>
            </a:r>
          </a:p>
          <a:p>
            <a:pPr lvl="2">
              <a:lnSpc>
                <a:spcPct val="150000"/>
              </a:lnSpc>
            </a:pPr>
            <a:endParaRPr lang="zh-CN" altLang="en-US" sz="2400" dirty="0"/>
          </a:p>
          <a:p>
            <a:pPr marL="457200" lvl="1" indent="0">
              <a:lnSpc>
                <a:spcPct val="150000"/>
              </a:lnSpc>
              <a:buNone/>
            </a:pPr>
            <a:r>
              <a:rPr lang="en-US" altLang="zh-CN" sz="2800" dirty="0">
                <a:solidFill>
                  <a:srgbClr val="FF0000"/>
                </a:solidFill>
              </a:rPr>
              <a:t>【</a:t>
            </a:r>
            <a:r>
              <a:rPr lang="zh-CN" altLang="en-US" sz="2800" dirty="0">
                <a:solidFill>
                  <a:srgbClr val="FF0000"/>
                </a:solidFill>
              </a:rPr>
              <a:t>结论</a:t>
            </a:r>
            <a:r>
              <a:rPr lang="en-US" altLang="zh-CN" sz="2800" dirty="0">
                <a:solidFill>
                  <a:srgbClr val="FF0000"/>
                </a:solidFill>
              </a:rPr>
              <a:t>】</a:t>
            </a:r>
            <a:r>
              <a:rPr lang="zh-CN" altLang="en-US" sz="2800" dirty="0">
                <a:solidFill>
                  <a:srgbClr val="FF0000"/>
                </a:solidFill>
              </a:rPr>
              <a:t>对任何连续函数，存在可以和其任意靠近的多项式函数序列</a:t>
            </a:r>
          </a:p>
          <a:p>
            <a:pPr lvl="2">
              <a:lnSpc>
                <a:spcPct val="150000"/>
              </a:lnSpc>
            </a:pPr>
            <a:endParaRPr lang="zh-CN" altLang="en-US" sz="24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方法</a:t>
            </a:r>
          </a:p>
        </p:txBody>
      </p:sp>
      <p:cxnSp>
        <p:nvCxnSpPr>
          <p:cNvPr id="7" name="直接连接符 6"/>
          <p:cNvCxnSpPr>
            <a:stCxn id="10" idx="3"/>
          </p:cNvCxnSpPr>
          <p:nvPr/>
        </p:nvCxnSpPr>
        <p:spPr>
          <a:xfrm>
            <a:off x="4987925" y="500857"/>
            <a:ext cx="3355975"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9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4</a:t>
            </a:r>
            <a:r>
              <a:rPr lang="zh-CN" altLang="en-US" sz="2800" dirty="0"/>
              <a:t>）可采取的办法</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90</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5"/>
          <p:cNvSpPr>
            <a:spLocks noChangeArrowheads="1"/>
          </p:cNvSpPr>
          <p:nvPr/>
        </p:nvSpPr>
        <p:spPr bwMode="auto">
          <a:xfrm>
            <a:off x="4852836" y="2608624"/>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开始逐渐减少</a:t>
            </a:r>
          </a:p>
        </p:txBody>
      </p:sp>
      <p:sp>
        <p:nvSpPr>
          <p:cNvPr id="17" name="Rectangle 6"/>
          <p:cNvSpPr>
            <a:spLocks noChangeArrowheads="1"/>
          </p:cNvSpPr>
          <p:nvPr/>
        </p:nvSpPr>
        <p:spPr bwMode="auto">
          <a:xfrm>
            <a:off x="7084860" y="2567349"/>
            <a:ext cx="1403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，求解</a:t>
            </a:r>
          </a:p>
        </p:txBody>
      </p:sp>
      <p:sp>
        <p:nvSpPr>
          <p:cNvPr id="23" name="Rectangle 15"/>
          <p:cNvSpPr>
            <a:spLocks noChangeArrowheads="1"/>
          </p:cNvSpPr>
          <p:nvPr/>
        </p:nvSpPr>
        <p:spPr bwMode="auto">
          <a:xfrm>
            <a:off x="5754535" y="515049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和最小的</a:t>
            </a:r>
          </a:p>
        </p:txBody>
      </p:sp>
      <p:sp>
        <p:nvSpPr>
          <p:cNvPr id="24" name="Rectangle 21"/>
          <p:cNvSpPr>
            <a:spLocks noChangeArrowheads="1"/>
          </p:cNvSpPr>
          <p:nvPr/>
        </p:nvSpPr>
        <p:spPr bwMode="auto">
          <a:xfrm>
            <a:off x="3052610" y="2634024"/>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从</a:t>
            </a:r>
          </a:p>
        </p:txBody>
      </p:sp>
      <p:graphicFrame>
        <p:nvGraphicFramePr>
          <p:cNvPr id="25" name="Object 22"/>
          <p:cNvGraphicFramePr>
            <a:graphicFrameLocks/>
          </p:cNvGraphicFramePr>
          <p:nvPr>
            <p:extLst>
              <p:ext uri="{D42A27DB-BD31-4B8C-83A1-F6EECF244321}">
                <p14:modId xmlns:p14="http://schemas.microsoft.com/office/powerpoint/2010/main" val="1031830850"/>
              </p:ext>
            </p:extLst>
          </p:nvPr>
        </p:nvGraphicFramePr>
        <p:xfrm>
          <a:off x="3374874" y="2557681"/>
          <a:ext cx="1530197" cy="505795"/>
        </p:xfrm>
        <a:graphic>
          <a:graphicData uri="http://schemas.openxmlformats.org/presentationml/2006/ole">
            <mc:AlternateContent xmlns:mc="http://schemas.openxmlformats.org/markup-compatibility/2006">
              <mc:Choice xmlns:v="urn:schemas-microsoft-com:vml" Requires="v">
                <p:oleObj spid="_x0000_s201873" name="Equation" r:id="rId3" imgW="571320" imgH="177480" progId="Equation.DSMT4">
                  <p:embed/>
                </p:oleObj>
              </mc:Choice>
              <mc:Fallback>
                <p:oleObj name="Equation" r:id="rId3" imgW="571320" imgH="177480" progId="Equation.DSMT4">
                  <p:embed/>
                  <p:pic>
                    <p:nvPicPr>
                      <p:cNvPr id="95239" name="Object 22"/>
                      <p:cNvPicPr>
                        <a:picLocks noChangeArrowheads="1"/>
                      </p:cNvPicPr>
                      <p:nvPr/>
                    </p:nvPicPr>
                    <p:blipFill>
                      <a:blip r:embed="rId4"/>
                      <a:srcRect/>
                      <a:stretch>
                        <a:fillRect/>
                      </a:stretch>
                    </p:blipFill>
                    <p:spPr bwMode="black">
                      <a:xfrm>
                        <a:off x="3374874" y="2557681"/>
                        <a:ext cx="1530197" cy="505795"/>
                      </a:xfrm>
                      <a:prstGeom prst="rect">
                        <a:avLst/>
                      </a:prstGeom>
                      <a:noFill/>
                      <a:ln>
                        <a:noFill/>
                      </a:ln>
                      <a:effectLst/>
                    </p:spPr>
                  </p:pic>
                </p:oleObj>
              </mc:Fallback>
            </mc:AlternateContent>
          </a:graphicData>
        </a:graphic>
      </p:graphicFrame>
      <p:graphicFrame>
        <p:nvGraphicFramePr>
          <p:cNvPr id="26" name="Object 23"/>
          <p:cNvGraphicFramePr>
            <a:graphicFrameLocks/>
          </p:cNvGraphicFramePr>
          <p:nvPr>
            <p:extLst>
              <p:ext uri="{D42A27DB-BD31-4B8C-83A1-F6EECF244321}">
                <p14:modId xmlns:p14="http://schemas.microsoft.com/office/powerpoint/2010/main" val="919182695"/>
              </p:ext>
            </p:extLst>
          </p:nvPr>
        </p:nvGraphicFramePr>
        <p:xfrm>
          <a:off x="6536999" y="2557682"/>
          <a:ext cx="579828" cy="480925"/>
        </p:xfrm>
        <a:graphic>
          <a:graphicData uri="http://schemas.openxmlformats.org/presentationml/2006/ole">
            <mc:AlternateContent xmlns:mc="http://schemas.openxmlformats.org/markup-compatibility/2006">
              <mc:Choice xmlns:v="urn:schemas-microsoft-com:vml" Requires="v">
                <p:oleObj spid="_x0000_s201874" name="Equation" r:id="rId5" imgW="164880" imgH="177480" progId="Equation.DSMT4">
                  <p:embed/>
                </p:oleObj>
              </mc:Choice>
              <mc:Fallback>
                <p:oleObj name="Equation" r:id="rId5" imgW="164880" imgH="177480" progId="Equation.DSMT4">
                  <p:embed/>
                  <p:pic>
                    <p:nvPicPr>
                      <p:cNvPr id="95240" name="Object 23"/>
                      <p:cNvPicPr>
                        <a:picLocks noChangeArrowheads="1"/>
                      </p:cNvPicPr>
                      <p:nvPr/>
                    </p:nvPicPr>
                    <p:blipFill>
                      <a:blip r:embed="rId6"/>
                      <a:srcRect/>
                      <a:stretch>
                        <a:fillRect/>
                      </a:stretch>
                    </p:blipFill>
                    <p:spPr bwMode="black">
                      <a:xfrm>
                        <a:off x="6536999" y="2557682"/>
                        <a:ext cx="579828" cy="480925"/>
                      </a:xfrm>
                      <a:prstGeom prst="rect">
                        <a:avLst/>
                      </a:prstGeom>
                      <a:noFill/>
                      <a:ln>
                        <a:noFill/>
                      </a:ln>
                      <a:effectLst/>
                    </p:spPr>
                  </p:pic>
                </p:oleObj>
              </mc:Fallback>
            </mc:AlternateContent>
          </a:graphicData>
        </a:graphic>
      </p:graphicFrame>
      <p:sp>
        <p:nvSpPr>
          <p:cNvPr id="27" name="Rectangle 26"/>
          <p:cNvSpPr>
            <a:spLocks noChangeArrowheads="1"/>
          </p:cNvSpPr>
          <p:nvPr/>
        </p:nvSpPr>
        <p:spPr bwMode="auto">
          <a:xfrm>
            <a:off x="3052610" y="4192537"/>
            <a:ext cx="4801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当最优目标值显著增加时停止，可得满足</a:t>
            </a:r>
          </a:p>
        </p:txBody>
      </p:sp>
      <p:graphicFrame>
        <p:nvGraphicFramePr>
          <p:cNvPr id="28" name="Object 27"/>
          <p:cNvGraphicFramePr>
            <a:graphicFrameLocks noChangeAspect="1"/>
          </p:cNvGraphicFramePr>
          <p:nvPr>
            <p:extLst>
              <p:ext uri="{D42A27DB-BD31-4B8C-83A1-F6EECF244321}">
                <p14:modId xmlns:p14="http://schemas.microsoft.com/office/powerpoint/2010/main" val="1040332020"/>
              </p:ext>
            </p:extLst>
          </p:nvPr>
        </p:nvGraphicFramePr>
        <p:xfrm>
          <a:off x="3557435" y="2977855"/>
          <a:ext cx="4115200" cy="800137"/>
        </p:xfrm>
        <a:graphic>
          <a:graphicData uri="http://schemas.openxmlformats.org/presentationml/2006/ole">
            <mc:AlternateContent xmlns:mc="http://schemas.openxmlformats.org/markup-compatibility/2006">
              <mc:Choice xmlns:v="urn:schemas-microsoft-com:vml" Requires="v">
                <p:oleObj spid="_x0000_s201875" name="Equation" r:id="rId7" imgW="2197080" imgH="431640" progId="Equation.DSMT4">
                  <p:embed/>
                </p:oleObj>
              </mc:Choice>
              <mc:Fallback>
                <p:oleObj name="Equation" r:id="rId7" imgW="2197080" imgH="431640" progId="Equation.DSMT4">
                  <p:embed/>
                  <p:pic>
                    <p:nvPicPr>
                      <p:cNvPr id="95242" name="Object 27"/>
                      <p:cNvPicPr>
                        <a:picLocks noChangeAspect="1" noChangeArrowheads="1"/>
                      </p:cNvPicPr>
                      <p:nvPr/>
                    </p:nvPicPr>
                    <p:blipFill>
                      <a:blip r:embed="rId8"/>
                      <a:srcRect/>
                      <a:stretch>
                        <a:fillRect/>
                      </a:stretch>
                    </p:blipFill>
                    <p:spPr bwMode="auto">
                      <a:xfrm>
                        <a:off x="3557435" y="2977855"/>
                        <a:ext cx="4115200" cy="800137"/>
                      </a:xfrm>
                      <a:prstGeom prst="rect">
                        <a:avLst/>
                      </a:prstGeom>
                      <a:noFill/>
                      <a:ln>
                        <a:noFill/>
                      </a:ln>
                      <a:effec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414425533"/>
              </p:ext>
            </p:extLst>
          </p:nvPr>
        </p:nvGraphicFramePr>
        <p:xfrm>
          <a:off x="3814762" y="3719386"/>
          <a:ext cx="3270098" cy="542425"/>
        </p:xfrm>
        <a:graphic>
          <a:graphicData uri="http://schemas.openxmlformats.org/presentationml/2006/ole">
            <mc:AlternateContent xmlns:mc="http://schemas.openxmlformats.org/markup-compatibility/2006">
              <mc:Choice xmlns:v="urn:schemas-microsoft-com:vml" Requires="v">
                <p:oleObj spid="_x0000_s201876" name="Equation" r:id="rId9" imgW="1434960" imgH="241200" progId="Equation.DSMT4">
                  <p:embed/>
                </p:oleObj>
              </mc:Choice>
              <mc:Fallback>
                <p:oleObj name="Equation" r:id="rId9" imgW="1434960" imgH="241200" progId="Equation.DSMT4">
                  <p:embed/>
                  <p:pic>
                    <p:nvPicPr>
                      <p:cNvPr id="95243" name="Object 28"/>
                      <p:cNvPicPr>
                        <a:picLocks noChangeAspect="1" noChangeArrowheads="1"/>
                      </p:cNvPicPr>
                      <p:nvPr/>
                    </p:nvPicPr>
                    <p:blipFill>
                      <a:blip r:embed="rId10"/>
                      <a:srcRect/>
                      <a:stretch>
                        <a:fillRect/>
                      </a:stretch>
                    </p:blipFill>
                    <p:spPr bwMode="auto">
                      <a:xfrm>
                        <a:off x="3814762" y="3719386"/>
                        <a:ext cx="3270098" cy="542425"/>
                      </a:xfrm>
                      <a:prstGeom prst="rect">
                        <a:avLst/>
                      </a:prstGeom>
                      <a:noFill/>
                      <a:ln>
                        <a:noFill/>
                      </a:ln>
                      <a:effectLst/>
                    </p:spPr>
                  </p:pic>
                </p:oleObj>
              </mc:Fallback>
            </mc:AlternateContent>
          </a:graphicData>
        </a:graphic>
      </p:graphicFrame>
      <p:graphicFrame>
        <p:nvGraphicFramePr>
          <p:cNvPr id="30" name="Object 30"/>
          <p:cNvGraphicFramePr>
            <a:graphicFrameLocks/>
          </p:cNvGraphicFramePr>
          <p:nvPr>
            <p:extLst>
              <p:ext uri="{D42A27DB-BD31-4B8C-83A1-F6EECF244321}">
                <p14:modId xmlns:p14="http://schemas.microsoft.com/office/powerpoint/2010/main" val="3239351612"/>
              </p:ext>
            </p:extLst>
          </p:nvPr>
        </p:nvGraphicFramePr>
        <p:xfrm>
          <a:off x="3590359" y="4611698"/>
          <a:ext cx="1330543" cy="536985"/>
        </p:xfrm>
        <a:graphic>
          <a:graphicData uri="http://schemas.openxmlformats.org/presentationml/2006/ole">
            <mc:AlternateContent xmlns:mc="http://schemas.openxmlformats.org/markup-compatibility/2006">
              <mc:Choice xmlns:v="urn:schemas-microsoft-com:vml" Requires="v">
                <p:oleObj spid="_x0000_s201877" name="Equation" r:id="rId11" imgW="672840" imgH="241200" progId="Equation.DSMT4">
                  <p:embed/>
                </p:oleObj>
              </mc:Choice>
              <mc:Fallback>
                <p:oleObj name="Equation" r:id="rId11" imgW="672840" imgH="241200" progId="Equation.DSMT4">
                  <p:embed/>
                  <p:pic>
                    <p:nvPicPr>
                      <p:cNvPr id="95245" name="Object 30"/>
                      <p:cNvPicPr>
                        <a:picLocks noChangeArrowheads="1"/>
                      </p:cNvPicPr>
                      <p:nvPr/>
                    </p:nvPicPr>
                    <p:blipFill>
                      <a:blip r:embed="rId12"/>
                      <a:srcRect/>
                      <a:stretch>
                        <a:fillRect/>
                      </a:stretch>
                    </p:blipFill>
                    <p:spPr bwMode="black">
                      <a:xfrm>
                        <a:off x="3590359" y="4611698"/>
                        <a:ext cx="1330543" cy="536985"/>
                      </a:xfrm>
                      <a:prstGeom prst="rect">
                        <a:avLst/>
                      </a:prstGeom>
                      <a:noFill/>
                      <a:ln>
                        <a:noFill/>
                      </a:ln>
                      <a:effectLst/>
                    </p:spPr>
                  </p:pic>
                </p:oleObj>
              </mc:Fallback>
            </mc:AlternateContent>
          </a:graphicData>
        </a:graphic>
      </p:graphicFrame>
      <p:graphicFrame>
        <p:nvGraphicFramePr>
          <p:cNvPr id="31" name="Object 31"/>
          <p:cNvGraphicFramePr>
            <a:graphicFrameLocks/>
          </p:cNvGraphicFramePr>
          <p:nvPr>
            <p:extLst>
              <p:ext uri="{D42A27DB-BD31-4B8C-83A1-F6EECF244321}">
                <p14:modId xmlns:p14="http://schemas.microsoft.com/office/powerpoint/2010/main" val="406916460"/>
              </p:ext>
            </p:extLst>
          </p:nvPr>
        </p:nvGraphicFramePr>
        <p:xfrm>
          <a:off x="5065964" y="4596550"/>
          <a:ext cx="3108325" cy="552133"/>
        </p:xfrm>
        <a:graphic>
          <a:graphicData uri="http://schemas.openxmlformats.org/presentationml/2006/ole">
            <mc:AlternateContent xmlns:mc="http://schemas.openxmlformats.org/markup-compatibility/2006">
              <mc:Choice xmlns:v="urn:schemas-microsoft-com:vml" Requires="v">
                <p:oleObj spid="_x0000_s201878" name="Equation" r:id="rId13" imgW="1422360" imgH="228600" progId="Equation.DSMT4">
                  <p:embed/>
                </p:oleObj>
              </mc:Choice>
              <mc:Fallback>
                <p:oleObj name="Equation" r:id="rId13" imgW="1422360" imgH="228600" progId="Equation.DSMT4">
                  <p:embed/>
                  <p:pic>
                    <p:nvPicPr>
                      <p:cNvPr id="95246" name="Object 31"/>
                      <p:cNvPicPr>
                        <a:picLocks noChangeArrowheads="1"/>
                      </p:cNvPicPr>
                      <p:nvPr/>
                    </p:nvPicPr>
                    <p:blipFill>
                      <a:blip r:embed="rId14"/>
                      <a:srcRect/>
                      <a:stretch>
                        <a:fillRect/>
                      </a:stretch>
                    </p:blipFill>
                    <p:spPr bwMode="black">
                      <a:xfrm>
                        <a:off x="5065964" y="4596550"/>
                        <a:ext cx="3108325" cy="552133"/>
                      </a:xfrm>
                      <a:prstGeom prst="rect">
                        <a:avLst/>
                      </a:prstGeom>
                      <a:noFill/>
                      <a:ln>
                        <a:noFill/>
                      </a:ln>
                      <a:effectLst/>
                    </p:spPr>
                  </p:pic>
                </p:oleObj>
              </mc:Fallback>
            </mc:AlternateContent>
          </a:graphicData>
        </a:graphic>
      </p:graphicFrame>
      <p:sp>
        <p:nvSpPr>
          <p:cNvPr id="32" name="Rectangle 32"/>
          <p:cNvSpPr>
            <a:spLocks noChangeArrowheads="1"/>
          </p:cNvSpPr>
          <p:nvPr/>
        </p:nvSpPr>
        <p:spPr bwMode="auto">
          <a:xfrm>
            <a:off x="3052610" y="5150495"/>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的</a:t>
            </a:r>
          </a:p>
        </p:txBody>
      </p:sp>
      <p:graphicFrame>
        <p:nvGraphicFramePr>
          <p:cNvPr id="33" name="Object 33"/>
          <p:cNvGraphicFramePr>
            <a:graphicFrameLocks/>
          </p:cNvGraphicFramePr>
          <p:nvPr>
            <p:extLst>
              <p:ext uri="{D42A27DB-BD31-4B8C-83A1-F6EECF244321}">
                <p14:modId xmlns:p14="http://schemas.microsoft.com/office/powerpoint/2010/main" val="1501988335"/>
              </p:ext>
            </p:extLst>
          </p:nvPr>
        </p:nvGraphicFramePr>
        <p:xfrm>
          <a:off x="3387213" y="5150883"/>
          <a:ext cx="2367322" cy="494042"/>
        </p:xfrm>
        <a:graphic>
          <a:graphicData uri="http://schemas.openxmlformats.org/presentationml/2006/ole">
            <mc:AlternateContent xmlns:mc="http://schemas.openxmlformats.org/markup-compatibility/2006">
              <mc:Choice xmlns:v="urn:schemas-microsoft-com:vml" Requires="v">
                <p:oleObj spid="_x0000_s201879" name="Equation" r:id="rId15" imgW="1143000" imgH="228600" progId="Equation.DSMT4">
                  <p:embed/>
                </p:oleObj>
              </mc:Choice>
              <mc:Fallback>
                <p:oleObj name="Equation" r:id="rId15" imgW="1143000" imgH="228600" progId="Equation.DSMT4">
                  <p:embed/>
                  <p:pic>
                    <p:nvPicPr>
                      <p:cNvPr id="95248" name="Object 33"/>
                      <p:cNvPicPr>
                        <a:picLocks noChangeArrowheads="1"/>
                      </p:cNvPicPr>
                      <p:nvPr/>
                    </p:nvPicPr>
                    <p:blipFill>
                      <a:blip r:embed="rId16"/>
                      <a:srcRect/>
                      <a:stretch>
                        <a:fillRect/>
                      </a:stretch>
                    </p:blipFill>
                    <p:spPr bwMode="black">
                      <a:xfrm>
                        <a:off x="3387213" y="5150883"/>
                        <a:ext cx="2367322" cy="494042"/>
                      </a:xfrm>
                      <a:prstGeom prst="rect">
                        <a:avLst/>
                      </a:prstGeom>
                      <a:noFill/>
                      <a:ln>
                        <a:noFill/>
                      </a:ln>
                      <a:effectLst/>
                    </p:spPr>
                  </p:pic>
                </p:oleObj>
              </mc:Fallback>
            </mc:AlternateContent>
          </a:graphicData>
        </a:graphic>
      </p:graphicFrame>
      <p:graphicFrame>
        <p:nvGraphicFramePr>
          <p:cNvPr id="34" name="Object 35"/>
          <p:cNvGraphicFramePr>
            <a:graphicFrameLocks/>
          </p:cNvGraphicFramePr>
          <p:nvPr>
            <p:extLst>
              <p:ext uri="{D42A27DB-BD31-4B8C-83A1-F6EECF244321}">
                <p14:modId xmlns:p14="http://schemas.microsoft.com/office/powerpoint/2010/main" val="2369360829"/>
              </p:ext>
            </p:extLst>
          </p:nvPr>
        </p:nvGraphicFramePr>
        <p:xfrm>
          <a:off x="6883311" y="5129614"/>
          <a:ext cx="467032" cy="464038"/>
        </p:xfrm>
        <a:graphic>
          <a:graphicData uri="http://schemas.openxmlformats.org/presentationml/2006/ole">
            <mc:AlternateContent xmlns:mc="http://schemas.openxmlformats.org/markup-compatibility/2006">
              <mc:Choice xmlns:v="urn:schemas-microsoft-com:vml" Requires="v">
                <p:oleObj spid="_x0000_s201880" name="Equation" r:id="rId17" imgW="164880" imgH="139680" progId="Equation.DSMT4">
                  <p:embed/>
                </p:oleObj>
              </mc:Choice>
              <mc:Fallback>
                <p:oleObj name="Equation" r:id="rId17" imgW="164880" imgH="139680" progId="Equation.DSMT4">
                  <p:embed/>
                  <p:pic>
                    <p:nvPicPr>
                      <p:cNvPr id="95249" name="Object 35"/>
                      <p:cNvPicPr>
                        <a:picLocks noChangeArrowheads="1"/>
                      </p:cNvPicPr>
                      <p:nvPr/>
                    </p:nvPicPr>
                    <p:blipFill>
                      <a:blip r:embed="rId18"/>
                      <a:srcRect/>
                      <a:stretch>
                        <a:fillRect/>
                      </a:stretch>
                    </p:blipFill>
                    <p:spPr bwMode="black">
                      <a:xfrm>
                        <a:off x="6883311" y="5129614"/>
                        <a:ext cx="467032" cy="464038"/>
                      </a:xfrm>
                      <a:prstGeom prst="rect">
                        <a:avLst/>
                      </a:prstGeom>
                      <a:noFill/>
                      <a:ln>
                        <a:noFill/>
                      </a:ln>
                      <a:effectLst/>
                    </p:spPr>
                  </p:pic>
                </p:oleObj>
              </mc:Fallback>
            </mc:AlternateContent>
          </a:graphicData>
        </a:graphic>
      </p:graphicFrame>
      <p:sp>
        <p:nvSpPr>
          <p:cNvPr id="35" name="Rectangle 36"/>
          <p:cNvSpPr>
            <a:spLocks noChangeArrowheads="1"/>
          </p:cNvSpPr>
          <p:nvPr/>
        </p:nvSpPr>
        <p:spPr bwMode="auto">
          <a:xfrm>
            <a:off x="7041434" y="568918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建模</a:t>
            </a:r>
          </a:p>
        </p:txBody>
      </p:sp>
      <p:sp>
        <p:nvSpPr>
          <p:cNvPr id="36" name="Rectangle 37"/>
          <p:cNvSpPr>
            <a:spLocks noChangeArrowheads="1"/>
          </p:cNvSpPr>
          <p:nvPr/>
        </p:nvSpPr>
        <p:spPr bwMode="auto">
          <a:xfrm>
            <a:off x="3106586" y="5701358"/>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微软雅黑" panose="020B0503020204020204" pitchFamily="34" charset="-122"/>
                <a:ea typeface="微软雅黑" panose="020B0503020204020204" pitchFamily="34" charset="-122"/>
              </a:rPr>
              <a:t>再借助</a:t>
            </a:r>
          </a:p>
        </p:txBody>
      </p:sp>
      <p:graphicFrame>
        <p:nvGraphicFramePr>
          <p:cNvPr id="37" name="Object 38"/>
          <p:cNvGraphicFramePr>
            <a:graphicFrameLocks/>
          </p:cNvGraphicFramePr>
          <p:nvPr>
            <p:extLst>
              <p:ext uri="{D42A27DB-BD31-4B8C-83A1-F6EECF244321}">
                <p14:modId xmlns:p14="http://schemas.microsoft.com/office/powerpoint/2010/main" val="15271501"/>
              </p:ext>
            </p:extLst>
          </p:nvPr>
        </p:nvGraphicFramePr>
        <p:xfrm>
          <a:off x="4017199" y="5721709"/>
          <a:ext cx="2957600" cy="381898"/>
        </p:xfrm>
        <a:graphic>
          <a:graphicData uri="http://schemas.openxmlformats.org/presentationml/2006/ole">
            <mc:AlternateContent xmlns:mc="http://schemas.openxmlformats.org/markup-compatibility/2006">
              <mc:Choice xmlns:v="urn:schemas-microsoft-com:vml" Requires="v">
                <p:oleObj spid="_x0000_s201881" name="Equation" r:id="rId19" imgW="1422360" imgH="253800" progId="Equation.DSMT4">
                  <p:embed/>
                </p:oleObj>
              </mc:Choice>
              <mc:Fallback>
                <p:oleObj name="Equation" r:id="rId19" imgW="1422360" imgH="253800" progId="Equation.DSMT4">
                  <p:embed/>
                  <p:pic>
                    <p:nvPicPr>
                      <p:cNvPr id="95252" name="Object 38"/>
                      <p:cNvPicPr>
                        <a:picLocks noChangeArrowheads="1"/>
                      </p:cNvPicPr>
                      <p:nvPr/>
                    </p:nvPicPr>
                    <p:blipFill>
                      <a:blip r:embed="rId20"/>
                      <a:srcRect/>
                      <a:stretch>
                        <a:fillRect/>
                      </a:stretch>
                    </p:blipFill>
                    <p:spPr bwMode="black">
                      <a:xfrm>
                        <a:off x="4017199" y="5721709"/>
                        <a:ext cx="2957600" cy="381898"/>
                      </a:xfrm>
                      <a:prstGeom prst="rect">
                        <a:avLst/>
                      </a:prstGeom>
                      <a:noFill/>
                      <a:ln>
                        <a:noFill/>
                      </a:ln>
                      <a:effectLst/>
                    </p:spPr>
                  </p:pic>
                </p:oleObj>
              </mc:Fallback>
            </mc:AlternateContent>
          </a:graphicData>
        </a:graphic>
      </p:graphicFrame>
      <p:sp>
        <p:nvSpPr>
          <p:cNvPr id="38" name="Rectangle 39"/>
          <p:cNvSpPr>
            <a:spLocks noChangeArrowheads="1"/>
          </p:cNvSpPr>
          <p:nvPr/>
        </p:nvSpPr>
        <p:spPr bwMode="auto">
          <a:xfrm>
            <a:off x="2981174" y="2129199"/>
            <a:ext cx="37753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微软雅黑" panose="020B0503020204020204" pitchFamily="34" charset="-122"/>
                <a:ea typeface="微软雅黑" panose="020B0503020204020204" pitchFamily="34" charset="-122"/>
              </a:rPr>
              <a:t>类似严格病态问题的处理方法：</a:t>
            </a:r>
          </a:p>
        </p:txBody>
      </p:sp>
    </p:spTree>
    <p:extLst>
      <p:ext uri="{BB962C8B-B14F-4D97-AF65-F5344CB8AC3E}">
        <p14:creationId xmlns:p14="http://schemas.microsoft.com/office/powerpoint/2010/main" val="2019758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91</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2" name="Rectangle 2"/>
          <p:cNvSpPr>
            <a:spLocks noChangeArrowheads="1"/>
          </p:cNvSpPr>
          <p:nvPr/>
        </p:nvSpPr>
        <p:spPr bwMode="auto">
          <a:xfrm>
            <a:off x="2135189" y="1196975"/>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800" b="0" dirty="0">
                <a:solidFill>
                  <a:srgbClr val="FF0000"/>
                </a:solidFill>
                <a:latin typeface="+mn-ea"/>
                <a:ea typeface="+mn-ea"/>
              </a:rPr>
              <a:t>上述优化问题的解析解：</a:t>
            </a:r>
          </a:p>
        </p:txBody>
      </p:sp>
      <p:graphicFrame>
        <p:nvGraphicFramePr>
          <p:cNvPr id="13" name="Object 3"/>
          <p:cNvGraphicFramePr>
            <a:graphicFrameLocks noChangeAspect="1"/>
          </p:cNvGraphicFramePr>
          <p:nvPr>
            <p:extLst>
              <p:ext uri="{D42A27DB-BD31-4B8C-83A1-F6EECF244321}">
                <p14:modId xmlns:p14="http://schemas.microsoft.com/office/powerpoint/2010/main" val="3905885687"/>
              </p:ext>
            </p:extLst>
          </p:nvPr>
        </p:nvGraphicFramePr>
        <p:xfrm>
          <a:off x="5436513" y="2467694"/>
          <a:ext cx="3202270" cy="558650"/>
        </p:xfrm>
        <a:graphic>
          <a:graphicData uri="http://schemas.openxmlformats.org/presentationml/2006/ole">
            <mc:AlternateContent xmlns:mc="http://schemas.openxmlformats.org/markup-compatibility/2006">
              <mc:Choice xmlns:v="urn:schemas-microsoft-com:vml" Requires="v">
                <p:oleObj spid="_x0000_s127858" name="Equation" r:id="rId3" imgW="1523880" imgH="253800" progId="Equation.DSMT4">
                  <p:embed/>
                </p:oleObj>
              </mc:Choice>
              <mc:Fallback>
                <p:oleObj name="Equation" r:id="rId3" imgW="1523880" imgH="253800" progId="Equation.DSMT4">
                  <p:embed/>
                  <p:pic>
                    <p:nvPicPr>
                      <p:cNvPr id="96259" name="Object 3"/>
                      <p:cNvPicPr>
                        <a:picLocks noChangeAspect="1" noChangeArrowheads="1"/>
                      </p:cNvPicPr>
                      <p:nvPr/>
                    </p:nvPicPr>
                    <p:blipFill>
                      <a:blip r:embed="rId4"/>
                      <a:srcRect/>
                      <a:stretch>
                        <a:fillRect/>
                      </a:stretch>
                    </p:blipFill>
                    <p:spPr bwMode="black">
                      <a:xfrm>
                        <a:off x="5436513" y="2467694"/>
                        <a:ext cx="3202270" cy="558650"/>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1212230833"/>
              </p:ext>
            </p:extLst>
          </p:nvPr>
        </p:nvGraphicFramePr>
        <p:xfrm>
          <a:off x="3705161" y="3012972"/>
          <a:ext cx="3706073" cy="607764"/>
        </p:xfrm>
        <a:graphic>
          <a:graphicData uri="http://schemas.openxmlformats.org/presentationml/2006/ole">
            <mc:AlternateContent xmlns:mc="http://schemas.openxmlformats.org/markup-compatibility/2006">
              <mc:Choice xmlns:v="urn:schemas-microsoft-com:vml" Requires="v">
                <p:oleObj spid="_x0000_s127859" name="Equation" r:id="rId5" imgW="1485720" imgH="241200" progId="Equation.DSMT4">
                  <p:embed/>
                </p:oleObj>
              </mc:Choice>
              <mc:Fallback>
                <p:oleObj name="Equation" r:id="rId5" imgW="1485720" imgH="241200" progId="Equation.DSMT4">
                  <p:embed/>
                  <p:pic>
                    <p:nvPicPr>
                      <p:cNvPr id="96260" name="Object 4"/>
                      <p:cNvPicPr>
                        <a:picLocks noChangeAspect="1" noChangeArrowheads="1"/>
                      </p:cNvPicPr>
                      <p:nvPr/>
                    </p:nvPicPr>
                    <p:blipFill>
                      <a:blip r:embed="rId6"/>
                      <a:srcRect/>
                      <a:stretch>
                        <a:fillRect/>
                      </a:stretch>
                    </p:blipFill>
                    <p:spPr bwMode="black">
                      <a:xfrm>
                        <a:off x="3705161" y="3012972"/>
                        <a:ext cx="3706073" cy="607764"/>
                      </a:xfrm>
                      <a:prstGeom prst="rect">
                        <a:avLst/>
                      </a:prstGeom>
                      <a:noFill/>
                      <a:ln>
                        <a:noFill/>
                      </a:ln>
                      <a:effectLst/>
                    </p:spPr>
                  </p:pic>
                </p:oleObj>
              </mc:Fallback>
            </mc:AlternateContent>
          </a:graphicData>
        </a:graphic>
      </p:graphicFrame>
      <p:sp>
        <p:nvSpPr>
          <p:cNvPr id="15" name="Text Box 5"/>
          <p:cNvSpPr txBox="1">
            <a:spLocks noChangeArrowheads="1"/>
          </p:cNvSpPr>
          <p:nvPr/>
        </p:nvSpPr>
        <p:spPr bwMode="black">
          <a:xfrm>
            <a:off x="3761962" y="252073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对任何</a:t>
            </a:r>
          </a:p>
        </p:txBody>
      </p:sp>
      <p:graphicFrame>
        <p:nvGraphicFramePr>
          <p:cNvPr id="16" name="Object 6"/>
          <p:cNvGraphicFramePr>
            <a:graphicFrameLocks/>
          </p:cNvGraphicFramePr>
          <p:nvPr>
            <p:extLst>
              <p:ext uri="{D42A27DB-BD31-4B8C-83A1-F6EECF244321}">
                <p14:modId xmlns:p14="http://schemas.microsoft.com/office/powerpoint/2010/main" val="2930266940"/>
              </p:ext>
            </p:extLst>
          </p:nvPr>
        </p:nvGraphicFramePr>
        <p:xfrm>
          <a:off x="4837853" y="2540218"/>
          <a:ext cx="656898" cy="509705"/>
        </p:xfrm>
        <a:graphic>
          <a:graphicData uri="http://schemas.openxmlformats.org/presentationml/2006/ole">
            <mc:AlternateContent xmlns:mc="http://schemas.openxmlformats.org/markup-compatibility/2006">
              <mc:Choice xmlns:v="urn:schemas-microsoft-com:vml" Requires="v">
                <p:oleObj spid="_x0000_s127860" name="Equation" r:id="rId7" imgW="215640" imgH="164880" progId="Equation.DSMT4">
                  <p:embed/>
                </p:oleObj>
              </mc:Choice>
              <mc:Fallback>
                <p:oleObj name="Equation" r:id="rId7" imgW="215640" imgH="164880" progId="Equation.DSMT4">
                  <p:embed/>
                  <p:pic>
                    <p:nvPicPr>
                      <p:cNvPr id="96262" name="Object 6"/>
                      <p:cNvPicPr>
                        <a:picLocks noChangeArrowheads="1"/>
                      </p:cNvPicPr>
                      <p:nvPr/>
                    </p:nvPicPr>
                    <p:blipFill>
                      <a:blip r:embed="rId8"/>
                      <a:srcRect/>
                      <a:stretch>
                        <a:fillRect/>
                      </a:stretch>
                    </p:blipFill>
                    <p:spPr bwMode="black">
                      <a:xfrm>
                        <a:off x="4837853" y="2540218"/>
                        <a:ext cx="656898" cy="509705"/>
                      </a:xfrm>
                      <a:prstGeom prst="rect">
                        <a:avLst/>
                      </a:prstGeom>
                      <a:noFill/>
                      <a:ln>
                        <a:noFill/>
                      </a:ln>
                      <a:effectLst/>
                    </p:spPr>
                  </p:pic>
                </p:oleObj>
              </mc:Fallback>
            </mc:AlternateContent>
          </a:graphicData>
        </a:graphic>
      </p:graphicFrame>
      <p:sp>
        <p:nvSpPr>
          <p:cNvPr id="17" name="Rectangle 7"/>
          <p:cNvSpPr>
            <a:spLocks noChangeArrowheads="1"/>
          </p:cNvSpPr>
          <p:nvPr/>
        </p:nvSpPr>
        <p:spPr bwMode="auto">
          <a:xfrm>
            <a:off x="3241262" y="3096992"/>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和</a:t>
            </a:r>
          </a:p>
        </p:txBody>
      </p:sp>
      <p:graphicFrame>
        <p:nvGraphicFramePr>
          <p:cNvPr id="18" name="Object 8"/>
          <p:cNvGraphicFramePr>
            <a:graphicFrameLocks noChangeAspect="1"/>
          </p:cNvGraphicFramePr>
          <p:nvPr>
            <p:extLst>
              <p:ext uri="{D42A27DB-BD31-4B8C-83A1-F6EECF244321}">
                <p14:modId xmlns:p14="http://schemas.microsoft.com/office/powerpoint/2010/main" val="1118779468"/>
              </p:ext>
            </p:extLst>
          </p:nvPr>
        </p:nvGraphicFramePr>
        <p:xfrm>
          <a:off x="3997326" y="4325437"/>
          <a:ext cx="4346575" cy="857654"/>
        </p:xfrm>
        <a:graphic>
          <a:graphicData uri="http://schemas.openxmlformats.org/presentationml/2006/ole">
            <mc:AlternateContent xmlns:mc="http://schemas.openxmlformats.org/markup-compatibility/2006">
              <mc:Choice xmlns:v="urn:schemas-microsoft-com:vml" Requires="v">
                <p:oleObj spid="_x0000_s127861" name="Equation" r:id="rId9" imgW="2197080" imgH="431640" progId="Equation.DSMT4">
                  <p:embed/>
                </p:oleObj>
              </mc:Choice>
              <mc:Fallback>
                <p:oleObj name="Equation" r:id="rId9" imgW="2197080" imgH="431640" progId="Equation.DSMT4">
                  <p:embed/>
                  <p:pic>
                    <p:nvPicPr>
                      <p:cNvPr id="96264" name="Object 8"/>
                      <p:cNvPicPr>
                        <a:picLocks noChangeAspect="1" noChangeArrowheads="1"/>
                      </p:cNvPicPr>
                      <p:nvPr/>
                    </p:nvPicPr>
                    <p:blipFill>
                      <a:blip r:embed="rId10"/>
                      <a:srcRect/>
                      <a:stretch>
                        <a:fillRect/>
                      </a:stretch>
                    </p:blipFill>
                    <p:spPr bwMode="auto">
                      <a:xfrm>
                        <a:off x="3997326" y="4325437"/>
                        <a:ext cx="4346575" cy="857654"/>
                      </a:xfrm>
                      <a:prstGeom prst="rect">
                        <a:avLst/>
                      </a:prstGeom>
                      <a:noFill/>
                      <a:ln>
                        <a:noFill/>
                      </a:ln>
                      <a:effec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2861884870"/>
              </p:ext>
            </p:extLst>
          </p:nvPr>
        </p:nvGraphicFramePr>
        <p:xfrm>
          <a:off x="4066000" y="5251765"/>
          <a:ext cx="2991546" cy="501649"/>
        </p:xfrm>
        <a:graphic>
          <a:graphicData uri="http://schemas.openxmlformats.org/presentationml/2006/ole">
            <mc:AlternateContent xmlns:mc="http://schemas.openxmlformats.org/markup-compatibility/2006">
              <mc:Choice xmlns:v="urn:schemas-microsoft-com:vml" Requires="v">
                <p:oleObj spid="_x0000_s127862" name="Equation" r:id="rId11" imgW="1434960" imgH="241200" progId="Equation.DSMT4">
                  <p:embed/>
                </p:oleObj>
              </mc:Choice>
              <mc:Fallback>
                <p:oleObj name="Equation" r:id="rId11" imgW="1434960" imgH="241200" progId="Equation.DSMT4">
                  <p:embed/>
                  <p:pic>
                    <p:nvPicPr>
                      <p:cNvPr id="96265" name="Object 9"/>
                      <p:cNvPicPr>
                        <a:picLocks noChangeAspect="1" noChangeArrowheads="1"/>
                      </p:cNvPicPr>
                      <p:nvPr/>
                    </p:nvPicPr>
                    <p:blipFill>
                      <a:blip r:embed="rId12"/>
                      <a:srcRect/>
                      <a:stretch>
                        <a:fillRect/>
                      </a:stretch>
                    </p:blipFill>
                    <p:spPr bwMode="auto">
                      <a:xfrm>
                        <a:off x="4066000" y="5251765"/>
                        <a:ext cx="2991546" cy="501649"/>
                      </a:xfrm>
                      <a:prstGeom prst="rect">
                        <a:avLst/>
                      </a:prstGeom>
                      <a:noFill/>
                      <a:ln>
                        <a:noFill/>
                      </a:ln>
                      <a:effectLst/>
                    </p:spPr>
                  </p:pic>
                </p:oleObj>
              </mc:Fallback>
            </mc:AlternateContent>
          </a:graphicData>
        </a:graphic>
      </p:graphicFrame>
      <p:sp>
        <p:nvSpPr>
          <p:cNvPr id="20" name="Rectangle 10"/>
          <p:cNvSpPr>
            <a:spLocks noChangeArrowheads="1"/>
          </p:cNvSpPr>
          <p:nvPr/>
        </p:nvSpPr>
        <p:spPr bwMode="auto">
          <a:xfrm>
            <a:off x="3168237" y="3863755"/>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是下述优化问题的最优解</a:t>
            </a:r>
          </a:p>
        </p:txBody>
      </p:sp>
      <p:sp>
        <p:nvSpPr>
          <p:cNvPr id="21" name="Rectangle 12"/>
          <p:cNvSpPr>
            <a:spLocks noChangeArrowheads="1"/>
          </p:cNvSpPr>
          <p:nvPr/>
        </p:nvSpPr>
        <p:spPr bwMode="auto">
          <a:xfrm>
            <a:off x="3168237" y="201590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对向量逼近的已知结论</a:t>
            </a:r>
          </a:p>
        </p:txBody>
      </p:sp>
    </p:spTree>
    <p:extLst>
      <p:ext uri="{BB962C8B-B14F-4D97-AF65-F5344CB8AC3E}">
        <p14:creationId xmlns:p14="http://schemas.microsoft.com/office/powerpoint/2010/main" val="433225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92410F8-5038-4D67-BFCB-CC041677B2F5}" type="slidenum">
              <a:rPr lang="zh-CN" altLang="en-US" smtClean="0"/>
              <a:t>92</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2" name="Rectangle 2"/>
          <p:cNvSpPr>
            <a:spLocks noChangeArrowheads="1"/>
          </p:cNvSpPr>
          <p:nvPr/>
        </p:nvSpPr>
        <p:spPr bwMode="auto">
          <a:xfrm>
            <a:off x="2613917" y="5714848"/>
            <a:ext cx="47561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所以上述优化问题的最优目标值为</a:t>
            </a:r>
          </a:p>
        </p:txBody>
      </p:sp>
      <p:graphicFrame>
        <p:nvGraphicFramePr>
          <p:cNvPr id="23" name="Object 4"/>
          <p:cNvGraphicFramePr>
            <a:graphicFrameLocks noChangeAspect="1"/>
          </p:cNvGraphicFramePr>
          <p:nvPr>
            <p:extLst>
              <p:ext uri="{D42A27DB-BD31-4B8C-83A1-F6EECF244321}">
                <p14:modId xmlns:p14="http://schemas.microsoft.com/office/powerpoint/2010/main" val="1020707605"/>
              </p:ext>
            </p:extLst>
          </p:nvPr>
        </p:nvGraphicFramePr>
        <p:xfrm>
          <a:off x="2601391" y="4565151"/>
          <a:ext cx="3381876" cy="972117"/>
        </p:xfrm>
        <a:graphic>
          <a:graphicData uri="http://schemas.openxmlformats.org/presentationml/2006/ole">
            <mc:AlternateContent xmlns:mc="http://schemas.openxmlformats.org/markup-compatibility/2006">
              <mc:Choice xmlns:v="urn:schemas-microsoft-com:vml" Requires="v">
                <p:oleObj spid="_x0000_s283675" name="Equation" r:id="rId3" imgW="1612800" imgH="431640" progId="Equation.DSMT4">
                  <p:embed/>
                </p:oleObj>
              </mc:Choice>
              <mc:Fallback>
                <p:oleObj name="Equation" r:id="rId3" imgW="1612800" imgH="431640" progId="Equation.DSMT4">
                  <p:embed/>
                  <p:pic>
                    <p:nvPicPr>
                      <p:cNvPr id="407556" name="Object 4"/>
                      <p:cNvPicPr>
                        <a:picLocks noChangeAspect="1" noChangeArrowheads="1"/>
                      </p:cNvPicPr>
                      <p:nvPr/>
                    </p:nvPicPr>
                    <p:blipFill>
                      <a:blip r:embed="rId4"/>
                      <a:srcRect/>
                      <a:stretch>
                        <a:fillRect/>
                      </a:stretch>
                    </p:blipFill>
                    <p:spPr bwMode="auto">
                      <a:xfrm>
                        <a:off x="2601391" y="4565151"/>
                        <a:ext cx="3381876" cy="972117"/>
                      </a:xfrm>
                      <a:prstGeom prst="rect">
                        <a:avLst/>
                      </a:prstGeom>
                      <a:noFill/>
                      <a:ln>
                        <a:noFill/>
                      </a:ln>
                      <a:effectLst/>
                    </p:spPr>
                  </p:pic>
                </p:oleObj>
              </mc:Fallback>
            </mc:AlternateContent>
          </a:graphicData>
        </a:graphic>
      </p:graphicFrame>
      <p:graphicFrame>
        <p:nvGraphicFramePr>
          <p:cNvPr id="24" name="Object 5"/>
          <p:cNvGraphicFramePr>
            <a:graphicFrameLocks noChangeAspect="1"/>
          </p:cNvGraphicFramePr>
          <p:nvPr>
            <p:extLst>
              <p:ext uri="{D42A27DB-BD31-4B8C-83A1-F6EECF244321}">
                <p14:modId xmlns:p14="http://schemas.microsoft.com/office/powerpoint/2010/main" val="2087954455"/>
              </p:ext>
            </p:extLst>
          </p:nvPr>
        </p:nvGraphicFramePr>
        <p:xfrm>
          <a:off x="5961063" y="4560193"/>
          <a:ext cx="2531058" cy="966766"/>
        </p:xfrm>
        <a:graphic>
          <a:graphicData uri="http://schemas.openxmlformats.org/presentationml/2006/ole">
            <mc:AlternateContent xmlns:mc="http://schemas.openxmlformats.org/markup-compatibility/2006">
              <mc:Choice xmlns:v="urn:schemas-microsoft-com:vml" Requires="v">
                <p:oleObj spid="_x0000_s283676" name="Equation" r:id="rId5" imgW="1231560" imgH="431640" progId="Equation.DSMT4">
                  <p:embed/>
                </p:oleObj>
              </mc:Choice>
              <mc:Fallback>
                <p:oleObj name="Equation" r:id="rId5" imgW="1231560" imgH="431640" progId="Equation.DSMT4">
                  <p:embed/>
                  <p:pic>
                    <p:nvPicPr>
                      <p:cNvPr id="407557" name="Object 5"/>
                      <p:cNvPicPr>
                        <a:picLocks noChangeAspect="1" noChangeArrowheads="1"/>
                      </p:cNvPicPr>
                      <p:nvPr/>
                    </p:nvPicPr>
                    <p:blipFill>
                      <a:blip r:embed="rId6"/>
                      <a:srcRect/>
                      <a:stretch>
                        <a:fillRect/>
                      </a:stretch>
                    </p:blipFill>
                    <p:spPr bwMode="auto">
                      <a:xfrm>
                        <a:off x="5961063" y="4560193"/>
                        <a:ext cx="2531058" cy="966766"/>
                      </a:xfrm>
                      <a:prstGeom prst="rect">
                        <a:avLst/>
                      </a:prstGeom>
                      <a:noFill/>
                      <a:ln>
                        <a:noFill/>
                      </a:ln>
                      <a:effectLst/>
                    </p:spPr>
                  </p:pic>
                </p:oleObj>
              </mc:Fallback>
            </mc:AlternateContent>
          </a:graphicData>
        </a:graphic>
      </p:graphicFrame>
      <p:graphicFrame>
        <p:nvGraphicFramePr>
          <p:cNvPr id="25" name="Object 6"/>
          <p:cNvGraphicFramePr>
            <a:graphicFrameLocks noChangeAspect="1"/>
          </p:cNvGraphicFramePr>
          <p:nvPr>
            <p:extLst>
              <p:ext uri="{D42A27DB-BD31-4B8C-83A1-F6EECF244321}">
                <p14:modId xmlns:p14="http://schemas.microsoft.com/office/powerpoint/2010/main" val="529813267"/>
              </p:ext>
            </p:extLst>
          </p:nvPr>
        </p:nvGraphicFramePr>
        <p:xfrm>
          <a:off x="3009901" y="1598614"/>
          <a:ext cx="4805363" cy="2706687"/>
        </p:xfrm>
        <a:graphic>
          <a:graphicData uri="http://schemas.openxmlformats.org/presentationml/2006/ole">
            <mc:AlternateContent xmlns:mc="http://schemas.openxmlformats.org/markup-compatibility/2006">
              <mc:Choice xmlns:v="urn:schemas-microsoft-com:vml" Requires="v">
                <p:oleObj spid="_x0000_s283677" name="Equation" r:id="rId7" imgW="2450880" imgH="1320480" progId="Equation.DSMT4">
                  <p:embed/>
                </p:oleObj>
              </mc:Choice>
              <mc:Fallback>
                <p:oleObj name="Equation" r:id="rId7" imgW="2450880" imgH="1320480" progId="Equation.DSMT4">
                  <p:embed/>
                  <p:pic>
                    <p:nvPicPr>
                      <p:cNvPr id="407558" name="Object 6"/>
                      <p:cNvPicPr>
                        <a:picLocks noChangeAspect="1" noChangeArrowheads="1"/>
                      </p:cNvPicPr>
                      <p:nvPr/>
                    </p:nvPicPr>
                    <p:blipFill>
                      <a:blip r:embed="rId8"/>
                      <a:srcRect/>
                      <a:stretch>
                        <a:fillRect/>
                      </a:stretch>
                    </p:blipFill>
                    <p:spPr bwMode="auto">
                      <a:xfrm>
                        <a:off x="3009901" y="1598614"/>
                        <a:ext cx="4805363" cy="2706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Rectangle 8"/>
          <p:cNvSpPr>
            <a:spLocks noChangeArrowheads="1"/>
          </p:cNvSpPr>
          <p:nvPr/>
        </p:nvSpPr>
        <p:spPr bwMode="auto">
          <a:xfrm>
            <a:off x="2425701" y="1182667"/>
            <a:ext cx="6436377" cy="461665"/>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将最优解                            代入目标函数，得</a:t>
            </a:r>
          </a:p>
        </p:txBody>
      </p:sp>
      <p:graphicFrame>
        <p:nvGraphicFramePr>
          <p:cNvPr id="27" name="Object 9"/>
          <p:cNvGraphicFramePr>
            <a:graphicFrameLocks noChangeAspect="1"/>
          </p:cNvGraphicFramePr>
          <p:nvPr>
            <p:extLst>
              <p:ext uri="{D42A27DB-BD31-4B8C-83A1-F6EECF244321}">
                <p14:modId xmlns:p14="http://schemas.microsoft.com/office/powerpoint/2010/main" val="2499243033"/>
              </p:ext>
            </p:extLst>
          </p:nvPr>
        </p:nvGraphicFramePr>
        <p:xfrm>
          <a:off x="3877070" y="1035804"/>
          <a:ext cx="2294087" cy="696436"/>
        </p:xfrm>
        <a:graphic>
          <a:graphicData uri="http://schemas.openxmlformats.org/presentationml/2006/ole">
            <mc:AlternateContent xmlns:mc="http://schemas.openxmlformats.org/markup-compatibility/2006">
              <mc:Choice xmlns:v="urn:schemas-microsoft-com:vml" Requires="v">
                <p:oleObj spid="_x0000_s283678" name="Equation" r:id="rId9" imgW="876240" imgH="241200" progId="Equation.DSMT4">
                  <p:embed/>
                </p:oleObj>
              </mc:Choice>
              <mc:Fallback>
                <p:oleObj name="Equation" r:id="rId9" imgW="876240" imgH="241200" progId="Equation.DSMT4">
                  <p:embed/>
                  <p:pic>
                    <p:nvPicPr>
                      <p:cNvPr id="407561" name="Object 9"/>
                      <p:cNvPicPr>
                        <a:picLocks noChangeAspect="1" noChangeArrowheads="1"/>
                      </p:cNvPicPr>
                      <p:nvPr/>
                    </p:nvPicPr>
                    <p:blipFill>
                      <a:blip r:embed="rId10"/>
                      <a:srcRect/>
                      <a:stretch>
                        <a:fillRect/>
                      </a:stretch>
                    </p:blipFill>
                    <p:spPr bwMode="black">
                      <a:xfrm>
                        <a:off x="3877070" y="1035804"/>
                        <a:ext cx="2294087" cy="696436"/>
                      </a:xfrm>
                      <a:prstGeom prst="rect">
                        <a:avLst/>
                      </a:prstGeom>
                      <a:noFill/>
                      <a:ln>
                        <a:noFill/>
                      </a:ln>
                      <a:effectLst/>
                    </p:spPr>
                  </p:pic>
                </p:oleObj>
              </mc:Fallback>
            </mc:AlternateContent>
          </a:graphicData>
        </a:graphic>
      </p:graphicFrame>
      <p:sp>
        <p:nvSpPr>
          <p:cNvPr id="28" name="Rectangle 10"/>
          <p:cNvSpPr>
            <a:spLocks noChangeArrowheads="1"/>
          </p:cNvSpPr>
          <p:nvPr/>
        </p:nvSpPr>
        <p:spPr bwMode="black">
          <a:xfrm>
            <a:off x="2566988" y="4179866"/>
            <a:ext cx="5365750" cy="457200"/>
          </a:xfrm>
          <a:prstGeom prst="rect">
            <a:avLst/>
          </a:prstGeom>
          <a:noFill/>
          <a:ln>
            <a:noFill/>
          </a:ln>
        </p:spPr>
        <p:txBody>
          <a:bodyPr wrap="none">
            <a:spAutoFit/>
          </a:bodyPr>
          <a:lstStyle>
            <a:lvl1pPr marL="342900" indent="-342900"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spcBef>
                <a:spcPct val="20000"/>
              </a:spcBef>
            </a:pPr>
            <a:r>
              <a:rPr kumimoji="1" lang="zh-CN" altLang="en-US" sz="2400" b="0">
                <a:latin typeface="+mn-ea"/>
                <a:ea typeface="+mn-ea"/>
              </a:rPr>
              <a:t>根据特征值和特征向量性质（迹），有</a:t>
            </a:r>
          </a:p>
        </p:txBody>
      </p:sp>
      <p:grpSp>
        <p:nvGrpSpPr>
          <p:cNvPr id="29" name="组合 14"/>
          <p:cNvGrpSpPr>
            <a:grpSpLocks/>
          </p:cNvGrpSpPr>
          <p:nvPr/>
        </p:nvGrpSpPr>
        <p:grpSpPr bwMode="auto">
          <a:xfrm>
            <a:off x="7344299" y="3291213"/>
            <a:ext cx="2714625" cy="928687"/>
            <a:chOff x="5857884" y="3429000"/>
            <a:chExt cx="2714644" cy="928694"/>
          </a:xfrm>
          <a:noFill/>
        </p:grpSpPr>
        <p:sp>
          <p:nvSpPr>
            <p:cNvPr id="30" name="圆角矩形 29"/>
            <p:cNvSpPr/>
            <p:nvPr/>
          </p:nvSpPr>
          <p:spPr bwMode="auto">
            <a:xfrm>
              <a:off x="5857884" y="3429000"/>
              <a:ext cx="2714644" cy="928694"/>
            </a:xfrm>
            <a:prstGeom prst="roundRect">
              <a:avLst/>
            </a:prstGeom>
            <a:grpFill/>
            <a:ln>
              <a:solidFill>
                <a:schemeClr val="tx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defRPr/>
              </a:pPr>
              <a:endParaRPr lang="zh-CN" altLang="en-US">
                <a:solidFill>
                  <a:schemeClr val="tx1"/>
                </a:solidFill>
                <a:latin typeface="+mn-ea"/>
              </a:endParaRPr>
            </a:p>
          </p:txBody>
        </p:sp>
        <p:graphicFrame>
          <p:nvGraphicFramePr>
            <p:cNvPr id="31" name="Object 5"/>
            <p:cNvGraphicFramePr>
              <a:graphicFrameLocks noChangeAspect="1"/>
            </p:cNvGraphicFramePr>
            <p:nvPr>
              <p:extLst>
                <p:ext uri="{D42A27DB-BD31-4B8C-83A1-F6EECF244321}">
                  <p14:modId xmlns:p14="http://schemas.microsoft.com/office/powerpoint/2010/main" val="867684669"/>
                </p:ext>
              </p:extLst>
            </p:nvPr>
          </p:nvGraphicFramePr>
          <p:xfrm>
            <a:off x="5903596" y="3438220"/>
            <a:ext cx="2642274" cy="866686"/>
          </p:xfrm>
          <a:graphic>
            <a:graphicData uri="http://schemas.openxmlformats.org/presentationml/2006/ole">
              <mc:AlternateContent xmlns:mc="http://schemas.openxmlformats.org/markup-compatibility/2006">
                <mc:Choice xmlns:v="urn:schemas-microsoft-com:vml" Requires="v">
                  <p:oleObj spid="_x0000_s283679" name="Equation" r:id="rId11" imgW="1434960" imgH="431640" progId="Equation.DSMT4">
                    <p:embed/>
                  </p:oleObj>
                </mc:Choice>
                <mc:Fallback>
                  <p:oleObj name="Equation" r:id="rId11" imgW="1434960" imgH="431640" progId="Equation.DSMT4">
                    <p:embed/>
                    <p:pic>
                      <p:nvPicPr>
                        <p:cNvPr id="97294" name="Object 5"/>
                        <p:cNvPicPr>
                          <a:picLocks noChangeAspect="1" noChangeArrowheads="1"/>
                        </p:cNvPicPr>
                        <p:nvPr/>
                      </p:nvPicPr>
                      <p:blipFill>
                        <a:blip r:embed="rId12"/>
                        <a:srcRect/>
                        <a:stretch>
                          <a:fillRect/>
                        </a:stretch>
                      </p:blipFill>
                      <p:spPr bwMode="auto">
                        <a:xfrm>
                          <a:off x="5903596" y="3438220"/>
                          <a:ext cx="2642274" cy="866686"/>
                        </a:xfrm>
                        <a:prstGeom prst="rect">
                          <a:avLst/>
                        </a:prstGeom>
                        <a:noFill/>
                        <a:ln>
                          <a:noFill/>
                        </a:ln>
                        <a:effectLst/>
                      </p:spPr>
                    </p:pic>
                  </p:oleObj>
                </mc:Fallback>
              </mc:AlternateContent>
            </a:graphicData>
          </a:graphic>
        </p:graphicFrame>
      </p:grpSp>
      <p:sp>
        <p:nvSpPr>
          <p:cNvPr id="32" name="圆角矩形 12"/>
          <p:cNvSpPr>
            <a:spLocks noChangeArrowheads="1"/>
          </p:cNvSpPr>
          <p:nvPr/>
        </p:nvSpPr>
        <p:spPr bwMode="auto">
          <a:xfrm>
            <a:off x="7453313" y="3316266"/>
            <a:ext cx="2571750" cy="857250"/>
          </a:xfrm>
          <a:prstGeom prst="roundRect">
            <a:avLst>
              <a:gd name="adj" fmla="val 16667"/>
            </a:avLst>
          </a:prstGeom>
          <a:noFill/>
          <a:ln>
            <a:noFill/>
          </a:ln>
        </p:spPr>
        <p:txBody>
          <a:bodyPr anchor="ct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mn-ea"/>
              <a:ea typeface="+mn-ea"/>
            </a:endParaRPr>
          </a:p>
        </p:txBody>
      </p:sp>
      <p:graphicFrame>
        <p:nvGraphicFramePr>
          <p:cNvPr id="33" name="Object 3"/>
          <p:cNvGraphicFramePr>
            <a:graphicFrameLocks noChangeAspect="1"/>
          </p:cNvGraphicFramePr>
          <p:nvPr>
            <p:extLst>
              <p:ext uri="{D42A27DB-BD31-4B8C-83A1-F6EECF244321}">
                <p14:modId xmlns:p14="http://schemas.microsoft.com/office/powerpoint/2010/main" val="121446972"/>
              </p:ext>
            </p:extLst>
          </p:nvPr>
        </p:nvGraphicFramePr>
        <p:xfrm>
          <a:off x="7232651" y="5408091"/>
          <a:ext cx="1005301" cy="916032"/>
        </p:xfrm>
        <a:graphic>
          <a:graphicData uri="http://schemas.openxmlformats.org/presentationml/2006/ole">
            <mc:AlternateContent xmlns:mc="http://schemas.openxmlformats.org/markup-compatibility/2006">
              <mc:Choice xmlns:v="urn:schemas-microsoft-com:vml" Requires="v">
                <p:oleObj spid="_x0000_s283680" name="Equation" r:id="rId13" imgW="419040" imgH="431640" progId="Equation.DSMT4">
                  <p:embed/>
                </p:oleObj>
              </mc:Choice>
              <mc:Fallback>
                <p:oleObj name="Equation" r:id="rId13" imgW="419040" imgH="431640" progId="Equation.DSMT4">
                  <p:embed/>
                  <p:pic>
                    <p:nvPicPr>
                      <p:cNvPr id="407555" name="Object 3"/>
                      <p:cNvPicPr>
                        <a:picLocks noChangeAspect="1" noChangeArrowheads="1"/>
                      </p:cNvPicPr>
                      <p:nvPr/>
                    </p:nvPicPr>
                    <p:blipFill>
                      <a:blip r:embed="rId14"/>
                      <a:srcRect/>
                      <a:stretch>
                        <a:fillRect/>
                      </a:stretch>
                    </p:blipFill>
                    <p:spPr bwMode="black">
                      <a:xfrm>
                        <a:off x="7232651" y="5408091"/>
                        <a:ext cx="1005301" cy="91603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9794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up)">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1+#ppt_w/2"/>
                                          </p:val>
                                        </p:tav>
                                        <p:tav tm="100000">
                                          <p:val>
                                            <p:strVal val="#ppt_x"/>
                                          </p:val>
                                        </p:tav>
                                      </p:tavLst>
                                    </p:anim>
                                    <p:anim calcmode="lin" valueType="num">
                                      <p:cBhvr additive="base">
                                        <p:cTn id="3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par>
                                <p:cTn id="36" presetID="22" presetClass="entr" presetSubtype="8"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93</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9" name="Rectangle 2"/>
          <p:cNvSpPr>
            <a:spLocks noChangeArrowheads="1"/>
          </p:cNvSpPr>
          <p:nvPr/>
        </p:nvSpPr>
        <p:spPr bwMode="auto">
          <a:xfrm>
            <a:off x="2425700" y="1526696"/>
            <a:ext cx="597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solidFill>
                  <a:srgbClr val="FF0000"/>
                </a:solidFill>
                <a:latin typeface="微软雅黑" panose="020B0503020204020204" pitchFamily="34" charset="-122"/>
                <a:ea typeface="微软雅黑" panose="020B0503020204020204" pitchFamily="34" charset="-122"/>
              </a:rPr>
              <a:t>所以，处理病态线性回归问题的基本方法是</a:t>
            </a:r>
          </a:p>
        </p:txBody>
      </p:sp>
      <p:grpSp>
        <p:nvGrpSpPr>
          <p:cNvPr id="40" name="组合 15"/>
          <p:cNvGrpSpPr>
            <a:grpSpLocks/>
          </p:cNvGrpSpPr>
          <p:nvPr/>
        </p:nvGrpSpPr>
        <p:grpSpPr bwMode="auto">
          <a:xfrm>
            <a:off x="2881313" y="2051453"/>
            <a:ext cx="5988018" cy="4266327"/>
            <a:chOff x="785786" y="1674989"/>
            <a:chExt cx="6500858" cy="4631702"/>
          </a:xfrm>
          <a:noFill/>
        </p:grpSpPr>
        <p:sp>
          <p:nvSpPr>
            <p:cNvPr id="41" name="圆角矩形 40"/>
            <p:cNvSpPr/>
            <p:nvPr/>
          </p:nvSpPr>
          <p:spPr bwMode="auto">
            <a:xfrm>
              <a:off x="785786" y="1857375"/>
              <a:ext cx="6500858" cy="4429145"/>
            </a:xfrm>
            <a:prstGeom prst="roundRect">
              <a:avLst/>
            </a:prstGeom>
            <a:grp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lstStyle/>
            <a:p>
              <a:pP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2" name="Text Box 3"/>
            <p:cNvSpPr txBox="1">
              <a:spLocks noChangeArrowheads="1"/>
            </p:cNvSpPr>
            <p:nvPr/>
          </p:nvSpPr>
          <p:spPr bwMode="black">
            <a:xfrm>
              <a:off x="1335088" y="1892300"/>
              <a:ext cx="2539433" cy="501203"/>
            </a:xfrm>
            <a:prstGeom prst="rect">
              <a:avLst/>
            </a:prstGeom>
            <a:gr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找出使逼近误差</a:t>
              </a:r>
            </a:p>
          </p:txBody>
        </p:sp>
        <p:graphicFrame>
          <p:nvGraphicFramePr>
            <p:cNvPr id="43" name="Object 4"/>
            <p:cNvGraphicFramePr>
              <a:graphicFrameLocks/>
            </p:cNvGraphicFramePr>
            <p:nvPr>
              <p:extLst>
                <p:ext uri="{D42A27DB-BD31-4B8C-83A1-F6EECF244321}">
                  <p14:modId xmlns:p14="http://schemas.microsoft.com/office/powerpoint/2010/main" val="377070243"/>
                </p:ext>
              </p:extLst>
            </p:nvPr>
          </p:nvGraphicFramePr>
          <p:xfrm>
            <a:off x="4770521" y="2739884"/>
            <a:ext cx="468047" cy="488178"/>
          </p:xfrm>
          <a:graphic>
            <a:graphicData uri="http://schemas.openxmlformats.org/presentationml/2006/ole">
              <mc:AlternateContent xmlns:mc="http://schemas.openxmlformats.org/markup-compatibility/2006">
                <mc:Choice xmlns:v="urn:schemas-microsoft-com:vml" Requires="v">
                  <p:oleObj spid="_x0000_s163474" name="Equation" r:id="rId3" imgW="190440" imgH="164880" progId="Equation.DSMT4">
                    <p:embed/>
                  </p:oleObj>
                </mc:Choice>
                <mc:Fallback>
                  <p:oleObj name="Equation" r:id="rId3" imgW="190440" imgH="164880" progId="Equation.DSMT4">
                    <p:embed/>
                    <p:pic>
                      <p:nvPicPr>
                        <p:cNvPr id="100359" name="Object 4"/>
                        <p:cNvPicPr>
                          <a:picLocks noChangeArrowheads="1"/>
                        </p:cNvPicPr>
                        <p:nvPr/>
                      </p:nvPicPr>
                      <p:blipFill>
                        <a:blip r:embed="rId4"/>
                        <a:srcRect/>
                        <a:stretch>
                          <a:fillRect/>
                        </a:stretch>
                      </p:blipFill>
                      <p:spPr bwMode="black">
                        <a:xfrm>
                          <a:off x="4770521" y="2739884"/>
                          <a:ext cx="468047" cy="488178"/>
                        </a:xfrm>
                        <a:prstGeom prst="rect">
                          <a:avLst/>
                        </a:prstGeom>
                        <a:noFill/>
                        <a:ln>
                          <a:noFill/>
                        </a:ln>
                        <a:effectLst/>
                      </p:spPr>
                    </p:pic>
                  </p:oleObj>
                </mc:Fallback>
              </mc:AlternateContent>
            </a:graphicData>
          </a:graphic>
        </p:graphicFrame>
        <p:sp>
          <p:nvSpPr>
            <p:cNvPr id="44" name="Rectangle 5"/>
            <p:cNvSpPr>
              <a:spLocks noChangeArrowheads="1"/>
            </p:cNvSpPr>
            <p:nvPr/>
          </p:nvSpPr>
          <p:spPr bwMode="auto">
            <a:xfrm>
              <a:off x="1335088" y="2636838"/>
              <a:ext cx="3541841" cy="501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微软雅黑" panose="020B0503020204020204" pitchFamily="34" charset="-122"/>
                  <a:ea typeface="微软雅黑" panose="020B0503020204020204" pitchFamily="34" charset="-122"/>
                </a:rPr>
                <a:t>可以接受的最小正整数</a:t>
              </a:r>
            </a:p>
          </p:txBody>
        </p:sp>
        <p:sp>
          <p:nvSpPr>
            <p:cNvPr id="45" name="Rectangle 6"/>
            <p:cNvSpPr>
              <a:spLocks noChangeArrowheads="1"/>
            </p:cNvSpPr>
            <p:nvPr/>
          </p:nvSpPr>
          <p:spPr bwMode="auto">
            <a:xfrm>
              <a:off x="1406525" y="5805488"/>
              <a:ext cx="868753" cy="501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得到</a:t>
              </a:r>
            </a:p>
          </p:txBody>
        </p:sp>
        <p:graphicFrame>
          <p:nvGraphicFramePr>
            <p:cNvPr id="46" name="Object 7"/>
            <p:cNvGraphicFramePr>
              <a:graphicFrameLocks noChangeAspect="1"/>
            </p:cNvGraphicFramePr>
            <p:nvPr>
              <p:extLst>
                <p:ext uri="{D42A27DB-BD31-4B8C-83A1-F6EECF244321}">
                  <p14:modId xmlns:p14="http://schemas.microsoft.com/office/powerpoint/2010/main" val="3960983029"/>
                </p:ext>
              </p:extLst>
            </p:nvPr>
          </p:nvGraphicFramePr>
          <p:xfrm>
            <a:off x="2198688" y="3252611"/>
            <a:ext cx="3387401" cy="621415"/>
          </p:xfrm>
          <a:graphic>
            <a:graphicData uri="http://schemas.openxmlformats.org/presentationml/2006/ole">
              <mc:AlternateContent xmlns:mc="http://schemas.openxmlformats.org/markup-compatibility/2006">
                <mc:Choice xmlns:v="urn:schemas-microsoft-com:vml" Requires="v">
                  <p:oleObj spid="_x0000_s163475" name="Equation" r:id="rId5" imgW="1523880" imgH="253800" progId="Equation.DSMT4">
                    <p:embed/>
                  </p:oleObj>
                </mc:Choice>
                <mc:Fallback>
                  <p:oleObj name="Equation" r:id="rId5" imgW="1523880" imgH="253800" progId="Equation.DSMT4">
                    <p:embed/>
                    <p:pic>
                      <p:nvPicPr>
                        <p:cNvPr id="100362" name="Object 7"/>
                        <p:cNvPicPr>
                          <a:picLocks noChangeAspect="1" noChangeArrowheads="1"/>
                        </p:cNvPicPr>
                        <p:nvPr/>
                      </p:nvPicPr>
                      <p:blipFill>
                        <a:blip r:embed="rId6"/>
                        <a:srcRect/>
                        <a:stretch>
                          <a:fillRect/>
                        </a:stretch>
                      </p:blipFill>
                      <p:spPr bwMode="black">
                        <a:xfrm>
                          <a:off x="2198688" y="3252611"/>
                          <a:ext cx="3387401" cy="621415"/>
                        </a:xfrm>
                        <a:prstGeom prst="rect">
                          <a:avLst/>
                        </a:prstGeom>
                        <a:noFill/>
                        <a:ln>
                          <a:noFill/>
                        </a:ln>
                        <a:effectLst/>
                      </p:spPr>
                    </p:pic>
                  </p:oleObj>
                </mc:Fallback>
              </mc:AlternateContent>
            </a:graphicData>
          </a:graphic>
        </p:graphicFrame>
        <p:graphicFrame>
          <p:nvGraphicFramePr>
            <p:cNvPr id="47" name="Object 8"/>
            <p:cNvGraphicFramePr>
              <a:graphicFrameLocks noChangeAspect="1"/>
            </p:cNvGraphicFramePr>
            <p:nvPr>
              <p:extLst>
                <p:ext uri="{D42A27DB-BD31-4B8C-83A1-F6EECF244321}">
                  <p14:modId xmlns:p14="http://schemas.microsoft.com/office/powerpoint/2010/main" val="3397950584"/>
                </p:ext>
              </p:extLst>
            </p:nvPr>
          </p:nvGraphicFramePr>
          <p:xfrm>
            <a:off x="2180090" y="3854536"/>
            <a:ext cx="1198182" cy="635360"/>
          </p:xfrm>
          <a:graphic>
            <a:graphicData uri="http://schemas.openxmlformats.org/presentationml/2006/ole">
              <mc:AlternateContent xmlns:mc="http://schemas.openxmlformats.org/markup-compatibility/2006">
                <mc:Choice xmlns:v="urn:schemas-microsoft-com:vml" Requires="v">
                  <p:oleObj spid="_x0000_s163476" name="Equation" r:id="rId7" imgW="609480" imgH="241200" progId="Equation.DSMT4">
                    <p:embed/>
                  </p:oleObj>
                </mc:Choice>
                <mc:Fallback>
                  <p:oleObj name="Equation" r:id="rId7" imgW="609480" imgH="241200" progId="Equation.DSMT4">
                    <p:embed/>
                    <p:pic>
                      <p:nvPicPr>
                        <p:cNvPr id="100363" name="Object 8"/>
                        <p:cNvPicPr>
                          <a:picLocks noChangeAspect="1" noChangeArrowheads="1"/>
                        </p:cNvPicPr>
                        <p:nvPr/>
                      </p:nvPicPr>
                      <p:blipFill>
                        <a:blip r:embed="rId8"/>
                        <a:srcRect/>
                        <a:stretch>
                          <a:fillRect/>
                        </a:stretch>
                      </p:blipFill>
                      <p:spPr bwMode="black">
                        <a:xfrm>
                          <a:off x="2180090" y="3854536"/>
                          <a:ext cx="1198182" cy="635360"/>
                        </a:xfrm>
                        <a:prstGeom prst="rect">
                          <a:avLst/>
                        </a:prstGeom>
                        <a:noFill/>
                        <a:ln>
                          <a:noFill/>
                        </a:ln>
                        <a:effectLst/>
                      </p:spPr>
                    </p:pic>
                  </p:oleObj>
                </mc:Fallback>
              </mc:AlternateContent>
            </a:graphicData>
          </a:graphic>
        </p:graphicFrame>
        <p:sp>
          <p:nvSpPr>
            <p:cNvPr id="48" name="Rectangle 9"/>
            <p:cNvSpPr>
              <a:spLocks noChangeArrowheads="1"/>
            </p:cNvSpPr>
            <p:nvPr/>
          </p:nvSpPr>
          <p:spPr bwMode="auto">
            <a:xfrm>
              <a:off x="1406525" y="3332163"/>
              <a:ext cx="868753" cy="5012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微软雅黑" panose="020B0503020204020204" pitchFamily="34" charset="-122"/>
                  <a:ea typeface="微软雅黑" panose="020B0503020204020204" pitchFamily="34" charset="-122"/>
                </a:rPr>
                <a:t>确定</a:t>
              </a:r>
            </a:p>
          </p:txBody>
        </p:sp>
        <p:graphicFrame>
          <p:nvGraphicFramePr>
            <p:cNvPr id="49" name="Object 10"/>
            <p:cNvGraphicFramePr>
              <a:graphicFrameLocks/>
            </p:cNvGraphicFramePr>
            <p:nvPr>
              <p:extLst>
                <p:ext uri="{D42A27DB-BD31-4B8C-83A1-F6EECF244321}">
                  <p14:modId xmlns:p14="http://schemas.microsoft.com/office/powerpoint/2010/main" val="793856724"/>
                </p:ext>
              </p:extLst>
            </p:nvPr>
          </p:nvGraphicFramePr>
          <p:xfrm>
            <a:off x="2076657" y="4401060"/>
            <a:ext cx="2403071" cy="718305"/>
          </p:xfrm>
          <a:graphic>
            <a:graphicData uri="http://schemas.openxmlformats.org/presentationml/2006/ole">
              <mc:AlternateContent xmlns:mc="http://schemas.openxmlformats.org/markup-compatibility/2006">
                <mc:Choice xmlns:v="urn:schemas-microsoft-com:vml" Requires="v">
                  <p:oleObj spid="_x0000_s163477" name="Equation" r:id="rId9" imgW="1054080" imgH="304560" progId="Equation.DSMT4">
                    <p:embed/>
                  </p:oleObj>
                </mc:Choice>
                <mc:Fallback>
                  <p:oleObj name="Equation" r:id="rId9" imgW="1054080" imgH="304560" progId="Equation.DSMT4">
                    <p:embed/>
                    <p:pic>
                      <p:nvPicPr>
                        <p:cNvPr id="100365" name="Object 10"/>
                        <p:cNvPicPr>
                          <a:picLocks noChangeArrowheads="1"/>
                        </p:cNvPicPr>
                        <p:nvPr/>
                      </p:nvPicPr>
                      <p:blipFill>
                        <a:blip r:embed="rId10"/>
                        <a:srcRect/>
                        <a:stretch>
                          <a:fillRect/>
                        </a:stretch>
                      </p:blipFill>
                      <p:spPr bwMode="black">
                        <a:xfrm>
                          <a:off x="2076657" y="4401060"/>
                          <a:ext cx="2403071" cy="718305"/>
                        </a:xfrm>
                        <a:prstGeom prst="rect">
                          <a:avLst/>
                        </a:prstGeom>
                        <a:noFill/>
                        <a:ln>
                          <a:noFill/>
                        </a:ln>
                        <a:effectLst/>
                      </p:spPr>
                    </p:pic>
                  </p:oleObj>
                </mc:Fallback>
              </mc:AlternateContent>
            </a:graphicData>
          </a:graphic>
        </p:graphicFrame>
        <p:graphicFrame>
          <p:nvGraphicFramePr>
            <p:cNvPr id="50" name="Object 11"/>
            <p:cNvGraphicFramePr>
              <a:graphicFrameLocks/>
            </p:cNvGraphicFramePr>
            <p:nvPr>
              <p:extLst>
                <p:ext uri="{D42A27DB-BD31-4B8C-83A1-F6EECF244321}">
                  <p14:modId xmlns:p14="http://schemas.microsoft.com/office/powerpoint/2010/main" val="1749212667"/>
                </p:ext>
              </p:extLst>
            </p:nvPr>
          </p:nvGraphicFramePr>
          <p:xfrm>
            <a:off x="2118422" y="4934577"/>
            <a:ext cx="1028670" cy="591484"/>
          </p:xfrm>
          <a:graphic>
            <a:graphicData uri="http://schemas.openxmlformats.org/presentationml/2006/ole">
              <mc:AlternateContent xmlns:mc="http://schemas.openxmlformats.org/markup-compatibility/2006">
                <mc:Choice xmlns:v="urn:schemas-microsoft-com:vml" Requires="v">
                  <p:oleObj spid="_x0000_s163478" name="Equation" r:id="rId11" imgW="533160" imgH="253800" progId="Equation.DSMT4">
                    <p:embed/>
                  </p:oleObj>
                </mc:Choice>
                <mc:Fallback>
                  <p:oleObj name="Equation" r:id="rId11" imgW="533160" imgH="253800" progId="Equation.DSMT4">
                    <p:embed/>
                    <p:pic>
                      <p:nvPicPr>
                        <p:cNvPr id="100366" name="Object 11"/>
                        <p:cNvPicPr>
                          <a:picLocks noChangeArrowheads="1"/>
                        </p:cNvPicPr>
                        <p:nvPr/>
                      </p:nvPicPr>
                      <p:blipFill>
                        <a:blip r:embed="rId12"/>
                        <a:srcRect/>
                        <a:stretch>
                          <a:fillRect/>
                        </a:stretch>
                      </p:blipFill>
                      <p:spPr bwMode="black">
                        <a:xfrm>
                          <a:off x="2118422" y="4934577"/>
                          <a:ext cx="1028670" cy="591484"/>
                        </a:xfrm>
                        <a:prstGeom prst="rect">
                          <a:avLst/>
                        </a:prstGeom>
                        <a:noFill/>
                        <a:ln>
                          <a:noFill/>
                        </a:ln>
                        <a:effectLst/>
                      </p:spPr>
                    </p:pic>
                  </p:oleObj>
                </mc:Fallback>
              </mc:AlternateContent>
            </a:graphicData>
          </a:graphic>
        </p:graphicFrame>
        <p:graphicFrame>
          <p:nvGraphicFramePr>
            <p:cNvPr id="51" name="Object 12"/>
            <p:cNvGraphicFramePr>
              <a:graphicFrameLocks noChangeAspect="1"/>
            </p:cNvGraphicFramePr>
            <p:nvPr>
              <p:extLst>
                <p:ext uri="{D42A27DB-BD31-4B8C-83A1-F6EECF244321}">
                  <p14:modId xmlns:p14="http://schemas.microsoft.com/office/powerpoint/2010/main" val="1899965116"/>
                </p:ext>
              </p:extLst>
            </p:nvPr>
          </p:nvGraphicFramePr>
          <p:xfrm>
            <a:off x="3728209" y="1674989"/>
            <a:ext cx="942635" cy="860371"/>
          </p:xfrm>
          <a:graphic>
            <a:graphicData uri="http://schemas.openxmlformats.org/presentationml/2006/ole">
              <mc:AlternateContent xmlns:mc="http://schemas.openxmlformats.org/markup-compatibility/2006">
                <mc:Choice xmlns:v="urn:schemas-microsoft-com:vml" Requires="v">
                  <p:oleObj spid="_x0000_s163479" name="Equation" r:id="rId13" imgW="419040" imgH="431640" progId="Equation.DSMT4">
                    <p:embed/>
                  </p:oleObj>
                </mc:Choice>
                <mc:Fallback>
                  <p:oleObj name="Equation" r:id="rId13" imgW="419040" imgH="431640" progId="Equation.DSMT4">
                    <p:embed/>
                    <p:pic>
                      <p:nvPicPr>
                        <p:cNvPr id="100367" name="Object 12"/>
                        <p:cNvPicPr>
                          <a:picLocks noChangeAspect="1" noChangeArrowheads="1"/>
                        </p:cNvPicPr>
                        <p:nvPr/>
                      </p:nvPicPr>
                      <p:blipFill>
                        <a:blip r:embed="rId14"/>
                        <a:srcRect/>
                        <a:stretch>
                          <a:fillRect/>
                        </a:stretch>
                      </p:blipFill>
                      <p:spPr bwMode="black">
                        <a:xfrm>
                          <a:off x="3728209" y="1674989"/>
                          <a:ext cx="942635" cy="860371"/>
                        </a:xfrm>
                        <a:prstGeom prst="rect">
                          <a:avLst/>
                        </a:prstGeom>
                        <a:noFill/>
                        <a:ln>
                          <a:noFill/>
                        </a:ln>
                        <a:effectLst/>
                      </p:spPr>
                    </p:pic>
                  </p:oleObj>
                </mc:Fallback>
              </mc:AlternateContent>
            </a:graphicData>
          </a:graphic>
        </p:graphicFrame>
        <p:graphicFrame>
          <p:nvGraphicFramePr>
            <p:cNvPr id="52" name="Object 13"/>
            <p:cNvGraphicFramePr>
              <a:graphicFrameLocks/>
            </p:cNvGraphicFramePr>
            <p:nvPr>
              <p:extLst>
                <p:ext uri="{D42A27DB-BD31-4B8C-83A1-F6EECF244321}">
                  <p14:modId xmlns:p14="http://schemas.microsoft.com/office/powerpoint/2010/main" val="1100082602"/>
                </p:ext>
              </p:extLst>
            </p:nvPr>
          </p:nvGraphicFramePr>
          <p:xfrm>
            <a:off x="2198688" y="5726595"/>
            <a:ext cx="3604221" cy="550358"/>
          </p:xfrm>
          <a:graphic>
            <a:graphicData uri="http://schemas.openxmlformats.org/presentationml/2006/ole">
              <mc:AlternateContent xmlns:mc="http://schemas.openxmlformats.org/markup-compatibility/2006">
                <mc:Choice xmlns:v="urn:schemas-microsoft-com:vml" Requires="v">
                  <p:oleObj spid="_x0000_s163480" name="Equation" r:id="rId15" imgW="1498320" imgH="253800" progId="Equation.DSMT4">
                    <p:embed/>
                  </p:oleObj>
                </mc:Choice>
                <mc:Fallback>
                  <p:oleObj name="Equation" r:id="rId15" imgW="1498320" imgH="253800" progId="Equation.DSMT4">
                    <p:embed/>
                    <p:pic>
                      <p:nvPicPr>
                        <p:cNvPr id="100368" name="Object 13"/>
                        <p:cNvPicPr>
                          <a:picLocks noChangeArrowheads="1"/>
                        </p:cNvPicPr>
                        <p:nvPr/>
                      </p:nvPicPr>
                      <p:blipFill>
                        <a:blip r:embed="rId16"/>
                        <a:srcRect/>
                        <a:stretch>
                          <a:fillRect/>
                        </a:stretch>
                      </p:blipFill>
                      <p:spPr bwMode="black">
                        <a:xfrm>
                          <a:off x="2198688" y="5726595"/>
                          <a:ext cx="3604221" cy="550358"/>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220988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ox(in)">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94</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0" name="Rectangle 2"/>
          <p:cNvSpPr>
            <a:spLocks noChangeArrowheads="1"/>
          </p:cNvSpPr>
          <p:nvPr/>
        </p:nvSpPr>
        <p:spPr bwMode="auto">
          <a:xfrm>
            <a:off x="2667000" y="148257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用</a:t>
            </a:r>
          </a:p>
        </p:txBody>
      </p:sp>
      <p:sp>
        <p:nvSpPr>
          <p:cNvPr id="21" name="Rectangle 3"/>
          <p:cNvSpPr>
            <a:spLocks noChangeArrowheads="1"/>
          </p:cNvSpPr>
          <p:nvPr/>
        </p:nvSpPr>
        <p:spPr bwMode="auto">
          <a:xfrm>
            <a:off x="2698750" y="2169960"/>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最小样本误差为</a:t>
            </a:r>
          </a:p>
        </p:txBody>
      </p:sp>
      <p:graphicFrame>
        <p:nvGraphicFramePr>
          <p:cNvPr id="22" name="Object 2"/>
          <p:cNvGraphicFramePr>
            <a:graphicFrameLocks/>
          </p:cNvGraphicFramePr>
          <p:nvPr>
            <p:extLst>
              <p:ext uri="{D42A27DB-BD31-4B8C-83A1-F6EECF244321}">
                <p14:modId xmlns:p14="http://schemas.microsoft.com/office/powerpoint/2010/main" val="2151170075"/>
              </p:ext>
            </p:extLst>
          </p:nvPr>
        </p:nvGraphicFramePr>
        <p:xfrm>
          <a:off x="3037779" y="1454890"/>
          <a:ext cx="1236664" cy="592521"/>
        </p:xfrm>
        <a:graphic>
          <a:graphicData uri="http://schemas.openxmlformats.org/presentationml/2006/ole">
            <mc:AlternateContent xmlns:mc="http://schemas.openxmlformats.org/markup-compatibility/2006">
              <mc:Choice xmlns:v="urn:schemas-microsoft-com:vml" Requires="v">
                <p:oleObj spid="_x0000_s193711" name="Equation" r:id="rId3" imgW="495000" imgH="241200" progId="Equation.DSMT4">
                  <p:embed/>
                </p:oleObj>
              </mc:Choice>
              <mc:Fallback>
                <p:oleObj name="Equation" r:id="rId3" imgW="495000" imgH="241200" progId="Equation.DSMT4">
                  <p:embed/>
                  <p:pic>
                    <p:nvPicPr>
                      <p:cNvPr id="88066" name="Object 2"/>
                      <p:cNvPicPr>
                        <a:picLocks noChangeArrowheads="1"/>
                      </p:cNvPicPr>
                      <p:nvPr/>
                    </p:nvPicPr>
                    <p:blipFill>
                      <a:blip r:embed="rId4"/>
                      <a:srcRect/>
                      <a:stretch>
                        <a:fillRect/>
                      </a:stretch>
                    </p:blipFill>
                    <p:spPr bwMode="black">
                      <a:xfrm>
                        <a:off x="3037779" y="1454890"/>
                        <a:ext cx="1236664" cy="592521"/>
                      </a:xfrm>
                      <a:prstGeom prst="rect">
                        <a:avLst/>
                      </a:prstGeom>
                      <a:noFill/>
                      <a:ln>
                        <a:noFill/>
                      </a:ln>
                      <a:effectLst/>
                    </p:spPr>
                  </p:pic>
                </p:oleObj>
              </mc:Fallback>
            </mc:AlternateContent>
          </a:graphicData>
        </a:graphic>
      </p:graphicFrame>
      <p:sp>
        <p:nvSpPr>
          <p:cNvPr id="23" name="Rectangle 5"/>
          <p:cNvSpPr>
            <a:spLocks noChangeArrowheads="1"/>
          </p:cNvSpPr>
          <p:nvPr/>
        </p:nvSpPr>
        <p:spPr bwMode="auto">
          <a:xfrm>
            <a:off x="4224338" y="1493881"/>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表示</a:t>
            </a:r>
          </a:p>
        </p:txBody>
      </p:sp>
      <p:graphicFrame>
        <p:nvGraphicFramePr>
          <p:cNvPr id="24" name="Object 3"/>
          <p:cNvGraphicFramePr>
            <a:graphicFrameLocks noChangeAspect="1"/>
          </p:cNvGraphicFramePr>
          <p:nvPr>
            <p:extLst>
              <p:ext uri="{D42A27DB-BD31-4B8C-83A1-F6EECF244321}">
                <p14:modId xmlns:p14="http://schemas.microsoft.com/office/powerpoint/2010/main" val="666697410"/>
              </p:ext>
            </p:extLst>
          </p:nvPr>
        </p:nvGraphicFramePr>
        <p:xfrm>
          <a:off x="4914010" y="2060945"/>
          <a:ext cx="1783241" cy="582277"/>
        </p:xfrm>
        <a:graphic>
          <a:graphicData uri="http://schemas.openxmlformats.org/presentationml/2006/ole">
            <mc:AlternateContent xmlns:mc="http://schemas.openxmlformats.org/markup-compatibility/2006">
              <mc:Choice xmlns:v="urn:schemas-microsoft-com:vml" Requires="v">
                <p:oleObj spid="_x0000_s193712" name="Equation" r:id="rId5" imgW="799920" imgH="241200" progId="Equation.DSMT4">
                  <p:embed/>
                </p:oleObj>
              </mc:Choice>
              <mc:Fallback>
                <p:oleObj name="Equation" r:id="rId5" imgW="799920" imgH="241200" progId="Equation.DSMT4">
                  <p:embed/>
                  <p:pic>
                    <p:nvPicPr>
                      <p:cNvPr id="88067" name="Object 3"/>
                      <p:cNvPicPr>
                        <a:picLocks noChangeAspect="1" noChangeArrowheads="1"/>
                      </p:cNvPicPr>
                      <p:nvPr/>
                    </p:nvPicPr>
                    <p:blipFill>
                      <a:blip r:embed="rId6"/>
                      <a:srcRect/>
                      <a:stretch>
                        <a:fillRect/>
                      </a:stretch>
                    </p:blipFill>
                    <p:spPr bwMode="black">
                      <a:xfrm>
                        <a:off x="4914010" y="2060945"/>
                        <a:ext cx="1783241" cy="582277"/>
                      </a:xfrm>
                      <a:prstGeom prst="rect">
                        <a:avLst/>
                      </a:prstGeom>
                      <a:noFill/>
                      <a:ln>
                        <a:noFill/>
                      </a:ln>
                      <a:effec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183865422"/>
              </p:ext>
            </p:extLst>
          </p:nvPr>
        </p:nvGraphicFramePr>
        <p:xfrm>
          <a:off x="2605089" y="3246439"/>
          <a:ext cx="6910517" cy="2921074"/>
        </p:xfrm>
        <a:graphic>
          <a:graphicData uri="http://schemas.openxmlformats.org/presentationml/2006/ole">
            <mc:AlternateContent xmlns:mc="http://schemas.openxmlformats.org/markup-compatibility/2006">
              <mc:Choice xmlns:v="urn:schemas-microsoft-com:vml" Requires="v">
                <p:oleObj spid="_x0000_s193713" name="Equation" r:id="rId7" imgW="3390840" imgH="1422360" progId="Equation.DSMT4">
                  <p:embed/>
                </p:oleObj>
              </mc:Choice>
              <mc:Fallback>
                <p:oleObj name="Equation" r:id="rId7" imgW="3390840" imgH="1422360" progId="Equation.DSMT4">
                  <p:embed/>
                  <p:pic>
                    <p:nvPicPr>
                      <p:cNvPr id="88068" name="Object 4"/>
                      <p:cNvPicPr>
                        <a:picLocks noChangeAspect="1" noChangeArrowheads="1"/>
                      </p:cNvPicPr>
                      <p:nvPr/>
                    </p:nvPicPr>
                    <p:blipFill>
                      <a:blip r:embed="rId8"/>
                      <a:srcRect/>
                      <a:stretch>
                        <a:fillRect/>
                      </a:stretch>
                    </p:blipFill>
                    <p:spPr bwMode="black">
                      <a:xfrm>
                        <a:off x="2605089" y="3246439"/>
                        <a:ext cx="6910517" cy="2921074"/>
                      </a:xfrm>
                      <a:prstGeom prst="rect">
                        <a:avLst/>
                      </a:prstGeom>
                      <a:noFill/>
                      <a:ln>
                        <a:noFill/>
                      </a:ln>
                      <a:effectLst/>
                    </p:spPr>
                  </p:pic>
                </p:oleObj>
              </mc:Fallback>
            </mc:AlternateContent>
          </a:graphicData>
        </a:graphic>
      </p:graphicFrame>
      <p:sp>
        <p:nvSpPr>
          <p:cNvPr id="26" name="Rectangle 8"/>
          <p:cNvSpPr>
            <a:spLocks noChangeArrowheads="1"/>
          </p:cNvSpPr>
          <p:nvPr/>
        </p:nvSpPr>
        <p:spPr bwMode="auto">
          <a:xfrm>
            <a:off x="2724150" y="2833535"/>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参数估计误差</a:t>
            </a:r>
          </a:p>
        </p:txBody>
      </p:sp>
      <p:sp>
        <p:nvSpPr>
          <p:cNvPr id="27" name="Rectangle 9"/>
          <p:cNvSpPr>
            <a:spLocks noChangeArrowheads="1"/>
          </p:cNvSpPr>
          <p:nvPr/>
        </p:nvSpPr>
        <p:spPr bwMode="auto">
          <a:xfrm>
            <a:off x="6815965" y="1443777"/>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的最好参数</a:t>
            </a:r>
          </a:p>
        </p:txBody>
      </p:sp>
      <p:graphicFrame>
        <p:nvGraphicFramePr>
          <p:cNvPr id="28" name="Object 5"/>
          <p:cNvGraphicFramePr>
            <a:graphicFrameLocks/>
          </p:cNvGraphicFramePr>
          <p:nvPr>
            <p:extLst>
              <p:ext uri="{D42A27DB-BD31-4B8C-83A1-F6EECF244321}">
                <p14:modId xmlns:p14="http://schemas.microsoft.com/office/powerpoint/2010/main" val="2667614471"/>
              </p:ext>
            </p:extLst>
          </p:nvPr>
        </p:nvGraphicFramePr>
        <p:xfrm>
          <a:off x="4934669" y="1343939"/>
          <a:ext cx="1871662" cy="625881"/>
        </p:xfrm>
        <a:graphic>
          <a:graphicData uri="http://schemas.openxmlformats.org/presentationml/2006/ole">
            <mc:AlternateContent xmlns:mc="http://schemas.openxmlformats.org/markup-compatibility/2006">
              <mc:Choice xmlns:v="urn:schemas-microsoft-com:vml" Requires="v">
                <p:oleObj spid="_x0000_s193714" name="Equation" r:id="rId9" imgW="825480" imgH="228600" progId="Equation.DSMT4">
                  <p:embed/>
                </p:oleObj>
              </mc:Choice>
              <mc:Fallback>
                <p:oleObj name="Equation" r:id="rId9" imgW="825480" imgH="228600" progId="Equation.DSMT4">
                  <p:embed/>
                  <p:pic>
                    <p:nvPicPr>
                      <p:cNvPr id="88069" name="Object 5"/>
                      <p:cNvPicPr>
                        <a:picLocks noChangeArrowheads="1"/>
                      </p:cNvPicPr>
                      <p:nvPr/>
                    </p:nvPicPr>
                    <p:blipFill>
                      <a:blip r:embed="rId10"/>
                      <a:srcRect/>
                      <a:stretch>
                        <a:fillRect/>
                      </a:stretch>
                    </p:blipFill>
                    <p:spPr bwMode="black">
                      <a:xfrm>
                        <a:off x="4934669" y="1343939"/>
                        <a:ext cx="1871662" cy="625881"/>
                      </a:xfrm>
                      <a:prstGeom prst="rect">
                        <a:avLst/>
                      </a:prstGeom>
                      <a:noFill/>
                      <a:ln>
                        <a:noFill/>
                      </a:ln>
                      <a:effectLst/>
                    </p:spPr>
                  </p:pic>
                </p:oleObj>
              </mc:Fallback>
            </mc:AlternateContent>
          </a:graphicData>
        </a:graphic>
      </p:graphicFrame>
      <p:sp>
        <p:nvSpPr>
          <p:cNvPr id="29" name="Rectangle 11"/>
          <p:cNvSpPr>
            <a:spLocks noChangeArrowheads="1"/>
          </p:cNvSpPr>
          <p:nvPr/>
        </p:nvSpPr>
        <p:spPr bwMode="auto">
          <a:xfrm>
            <a:off x="5810250" y="576882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其中</a:t>
            </a:r>
          </a:p>
        </p:txBody>
      </p:sp>
      <p:graphicFrame>
        <p:nvGraphicFramePr>
          <p:cNvPr id="30" name="Object 6"/>
          <p:cNvGraphicFramePr>
            <a:graphicFrameLocks noChangeAspect="1"/>
          </p:cNvGraphicFramePr>
          <p:nvPr>
            <p:extLst>
              <p:ext uri="{D42A27DB-BD31-4B8C-83A1-F6EECF244321}">
                <p14:modId xmlns:p14="http://schemas.microsoft.com/office/powerpoint/2010/main" val="2067902859"/>
              </p:ext>
            </p:extLst>
          </p:nvPr>
        </p:nvGraphicFramePr>
        <p:xfrm>
          <a:off x="6497833" y="5663353"/>
          <a:ext cx="3763768" cy="636221"/>
        </p:xfrm>
        <a:graphic>
          <a:graphicData uri="http://schemas.openxmlformats.org/presentationml/2006/ole">
            <mc:AlternateContent xmlns:mc="http://schemas.openxmlformats.org/markup-compatibility/2006">
              <mc:Choice xmlns:v="urn:schemas-microsoft-com:vml" Requires="v">
                <p:oleObj spid="_x0000_s193715" name="Equation" r:id="rId11" imgW="1752480" imgH="279360" progId="Equation.DSMT4">
                  <p:embed/>
                </p:oleObj>
              </mc:Choice>
              <mc:Fallback>
                <p:oleObj name="Equation" r:id="rId11" imgW="1752480" imgH="279360" progId="Equation.DSMT4">
                  <p:embed/>
                  <p:pic>
                    <p:nvPicPr>
                      <p:cNvPr id="88070" name="Object 6"/>
                      <p:cNvPicPr>
                        <a:picLocks noChangeAspect="1" noChangeArrowheads="1"/>
                      </p:cNvPicPr>
                      <p:nvPr/>
                    </p:nvPicPr>
                    <p:blipFill>
                      <a:blip r:embed="rId12"/>
                      <a:srcRect/>
                      <a:stretch>
                        <a:fillRect/>
                      </a:stretch>
                    </p:blipFill>
                    <p:spPr bwMode="black">
                      <a:xfrm>
                        <a:off x="6497833" y="5663353"/>
                        <a:ext cx="3763768" cy="636221"/>
                      </a:xfrm>
                      <a:prstGeom prst="rect">
                        <a:avLst/>
                      </a:prstGeom>
                      <a:noFill/>
                      <a:ln>
                        <a:noFill/>
                      </a:ln>
                      <a:effectLst/>
                    </p:spPr>
                  </p:pic>
                </p:oleObj>
              </mc:Fallback>
            </mc:AlternateContent>
          </a:graphicData>
        </a:graphic>
      </p:graphicFrame>
      <p:graphicFrame>
        <p:nvGraphicFramePr>
          <p:cNvPr id="31" name="Object 7"/>
          <p:cNvGraphicFramePr>
            <a:graphicFrameLocks noChangeAspect="1"/>
          </p:cNvGraphicFramePr>
          <p:nvPr>
            <p:extLst>
              <p:ext uri="{D42A27DB-BD31-4B8C-83A1-F6EECF244321}">
                <p14:modId xmlns:p14="http://schemas.microsoft.com/office/powerpoint/2010/main" val="2631115956"/>
              </p:ext>
            </p:extLst>
          </p:nvPr>
        </p:nvGraphicFramePr>
        <p:xfrm>
          <a:off x="4703959" y="2744462"/>
          <a:ext cx="3690046" cy="642832"/>
        </p:xfrm>
        <a:graphic>
          <a:graphicData uri="http://schemas.openxmlformats.org/presentationml/2006/ole">
            <mc:AlternateContent xmlns:mc="http://schemas.openxmlformats.org/markup-compatibility/2006">
              <mc:Choice xmlns:v="urn:schemas-microsoft-com:vml" Requires="v">
                <p:oleObj spid="_x0000_s193716" name="Equation" r:id="rId13" imgW="1752480" imgH="279360" progId="Equation.DSMT4">
                  <p:embed/>
                </p:oleObj>
              </mc:Choice>
              <mc:Fallback>
                <p:oleObj name="Equation" r:id="rId13" imgW="1752480" imgH="279360" progId="Equation.DSMT4">
                  <p:embed/>
                  <p:pic>
                    <p:nvPicPr>
                      <p:cNvPr id="88071" name="Object 7"/>
                      <p:cNvPicPr>
                        <a:picLocks noChangeAspect="1" noChangeArrowheads="1"/>
                      </p:cNvPicPr>
                      <p:nvPr/>
                    </p:nvPicPr>
                    <p:blipFill>
                      <a:blip r:embed="rId14"/>
                      <a:srcRect/>
                      <a:stretch>
                        <a:fillRect/>
                      </a:stretch>
                    </p:blipFill>
                    <p:spPr bwMode="black">
                      <a:xfrm>
                        <a:off x="4703959" y="2744462"/>
                        <a:ext cx="3690046" cy="642832"/>
                      </a:xfrm>
                      <a:prstGeom prst="rect">
                        <a:avLst/>
                      </a:prstGeom>
                      <a:noFill/>
                      <a:ln>
                        <a:noFill/>
                      </a:ln>
                      <a:effectLst/>
                    </p:spPr>
                  </p:pic>
                </p:oleObj>
              </mc:Fallback>
            </mc:AlternateContent>
          </a:graphicData>
        </a:graphic>
      </p:graphicFrame>
      <p:graphicFrame>
        <p:nvGraphicFramePr>
          <p:cNvPr id="32" name="Object 3"/>
          <p:cNvGraphicFramePr>
            <a:graphicFrameLocks noChangeAspect="1"/>
          </p:cNvGraphicFramePr>
          <p:nvPr>
            <p:extLst>
              <p:ext uri="{D42A27DB-BD31-4B8C-83A1-F6EECF244321}">
                <p14:modId xmlns:p14="http://schemas.microsoft.com/office/powerpoint/2010/main" val="2558191012"/>
              </p:ext>
            </p:extLst>
          </p:nvPr>
        </p:nvGraphicFramePr>
        <p:xfrm>
          <a:off x="7384617" y="2142636"/>
          <a:ext cx="1891670" cy="546775"/>
        </p:xfrm>
        <a:graphic>
          <a:graphicData uri="http://schemas.openxmlformats.org/presentationml/2006/ole">
            <mc:AlternateContent xmlns:mc="http://schemas.openxmlformats.org/markup-compatibility/2006">
              <mc:Choice xmlns:v="urn:schemas-microsoft-com:vml" Requires="v">
                <p:oleObj spid="_x0000_s193717" name="Equation" r:id="rId15" imgW="977760" imgH="241200" progId="Equation.DSMT4">
                  <p:embed/>
                </p:oleObj>
              </mc:Choice>
              <mc:Fallback>
                <p:oleObj name="Equation" r:id="rId15" imgW="977760" imgH="241200" progId="Equation.DSMT4">
                  <p:embed/>
                  <p:pic>
                    <p:nvPicPr>
                      <p:cNvPr id="15" name="Object 3"/>
                      <p:cNvPicPr>
                        <a:picLocks noChangeAspect="1" noChangeArrowheads="1"/>
                      </p:cNvPicPr>
                      <p:nvPr/>
                    </p:nvPicPr>
                    <p:blipFill>
                      <a:blip r:embed="rId16"/>
                      <a:srcRect/>
                      <a:stretch>
                        <a:fillRect/>
                      </a:stretch>
                    </p:blipFill>
                    <p:spPr bwMode="black">
                      <a:xfrm>
                        <a:off x="7384617" y="2142636"/>
                        <a:ext cx="1891670" cy="546775"/>
                      </a:xfrm>
                      <a:prstGeom prst="rect">
                        <a:avLst/>
                      </a:prstGeom>
                      <a:noFill/>
                      <a:ln>
                        <a:noFill/>
                      </a:ln>
                      <a:effectLst/>
                    </p:spPr>
                  </p:pic>
                </p:oleObj>
              </mc:Fallback>
            </mc:AlternateContent>
          </a:graphicData>
        </a:graphic>
      </p:graphicFrame>
      <p:sp>
        <p:nvSpPr>
          <p:cNvPr id="33" name="Rectangle 2"/>
          <p:cNvSpPr>
            <a:spLocks noChangeArrowheads="1"/>
          </p:cNvSpPr>
          <p:nvPr/>
        </p:nvSpPr>
        <p:spPr bwMode="auto">
          <a:xfrm>
            <a:off x="6881814" y="219694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即</a:t>
            </a:r>
          </a:p>
        </p:txBody>
      </p:sp>
    </p:spTree>
    <p:extLst>
      <p:ext uri="{BB962C8B-B14F-4D97-AF65-F5344CB8AC3E}">
        <p14:creationId xmlns:p14="http://schemas.microsoft.com/office/powerpoint/2010/main" val="293809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par>
                                <p:cTn id="20" presetID="3" presetClass="entr" presetSubtype="1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par>
                                <p:cTn id="29" presetID="3" presetClass="entr" presetSubtype="1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par>
                                <p:cTn id="35" presetID="3" presetClass="entr" presetSubtype="1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par>
                                <p:cTn id="38" presetID="3" presetClass="entr" presetSubtype="1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linds(horizontal)">
                                      <p:cBhvr>
                                        <p:cTn id="40" dur="500"/>
                                        <p:tgtEl>
                                          <p:spTgt spid="31"/>
                                        </p:tgtEl>
                                      </p:cBhvr>
                                    </p:animEffect>
                                  </p:childTnLst>
                                </p:cTn>
                              </p:par>
                              <p:par>
                                <p:cTn id="41" presetID="3" presetClass="entr" presetSubtype="1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blinds(horizontal)">
                                      <p:cBhvr>
                                        <p:cTn id="43" dur="500"/>
                                        <p:tgtEl>
                                          <p:spTgt spid="3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linds(horizontal)">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6" grpId="0"/>
      <p:bldP spid="27" grpId="0"/>
      <p:bldP spid="29" grpId="0"/>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kern="0" dirty="0">
                <a:solidFill>
                  <a:srgbClr val="FF0000"/>
                </a:solidFill>
                <a:latin typeface="+mn-ea"/>
              </a:rPr>
              <a:t>上述解法的含义</a:t>
            </a:r>
          </a:p>
          <a:p>
            <a:pPr lvl="2">
              <a:lnSpc>
                <a:spcPct val="150000"/>
              </a:lnSpc>
            </a:pPr>
            <a:r>
              <a:rPr lang="zh-CN" altLang="en-US" sz="2400" kern="0" dirty="0">
                <a:latin typeface="+mn-ea"/>
              </a:rPr>
              <a:t>对病态线性回归问题，      </a:t>
            </a:r>
            <a:r>
              <a:rPr kumimoji="1" lang="zh-CN" altLang="en-US" sz="2400" kern="0" dirty="0">
                <a:latin typeface="+mn-ea"/>
              </a:rPr>
              <a:t>接近奇异，本质上就是某些特征根远比其他特征根小，而且非常接近于</a:t>
            </a:r>
            <a:r>
              <a:rPr kumimoji="1" lang="en-US" altLang="zh-CN" sz="2400" kern="0" dirty="0">
                <a:latin typeface="+mn-ea"/>
              </a:rPr>
              <a:t>0</a:t>
            </a:r>
            <a:r>
              <a:rPr kumimoji="1" lang="zh-CN" altLang="en-US" sz="2400" kern="0" dirty="0">
                <a:latin typeface="+mn-ea"/>
              </a:rPr>
              <a:t>，这将导致其倒数趋近无穷大。</a:t>
            </a:r>
            <a:endParaRPr kumimoji="1" lang="en-US" altLang="zh-CN" sz="2400" kern="0" dirty="0">
              <a:latin typeface="+mn-ea"/>
            </a:endParaRPr>
          </a:p>
          <a:p>
            <a:pPr lvl="2">
              <a:lnSpc>
                <a:spcPct val="150000"/>
              </a:lnSpc>
            </a:pPr>
            <a:r>
              <a:rPr kumimoji="1" lang="zh-CN" altLang="en-US" sz="2400" kern="0" dirty="0">
                <a:latin typeface="+mn-ea"/>
              </a:rPr>
              <a:t>即由于                                             使得线性回归误差被严重放大</a:t>
            </a:r>
            <a:r>
              <a:rPr kumimoji="1" lang="en-US" altLang="zh-CN" sz="2400" kern="0" dirty="0">
                <a:latin typeface="+mn-ea"/>
              </a:rPr>
              <a:t>.</a:t>
            </a:r>
          </a:p>
          <a:p>
            <a:pPr lvl="1">
              <a:lnSpc>
                <a:spcPct val="150000"/>
              </a:lnSpc>
            </a:pPr>
            <a:endParaRPr kumimoji="1" lang="en-US" altLang="zh-CN" kern="0" dirty="0">
              <a:latin typeface="+mn-ea"/>
            </a:endParaRPr>
          </a:p>
          <a:p>
            <a:pPr lvl="1">
              <a:lnSpc>
                <a:spcPct val="150000"/>
              </a:lnSpc>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95</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40" name="Object 2"/>
          <p:cNvGraphicFramePr>
            <a:graphicFrameLocks noChangeAspect="1"/>
          </p:cNvGraphicFramePr>
          <p:nvPr>
            <p:extLst>
              <p:ext uri="{D42A27DB-BD31-4B8C-83A1-F6EECF244321}">
                <p14:modId xmlns:p14="http://schemas.microsoft.com/office/powerpoint/2010/main" val="2084459160"/>
              </p:ext>
            </p:extLst>
          </p:nvPr>
        </p:nvGraphicFramePr>
        <p:xfrm>
          <a:off x="2761197" y="3338250"/>
          <a:ext cx="4146551" cy="678194"/>
        </p:xfrm>
        <a:graphic>
          <a:graphicData uri="http://schemas.openxmlformats.org/presentationml/2006/ole">
            <mc:AlternateContent xmlns:mc="http://schemas.openxmlformats.org/markup-compatibility/2006">
              <mc:Choice xmlns:v="urn:schemas-microsoft-com:vml" Requires="v">
                <p:oleObj spid="_x0000_s131414" name="Equation" r:id="rId3" imgW="1739880" imgH="279360" progId="Equation.DSMT4">
                  <p:embed/>
                </p:oleObj>
              </mc:Choice>
              <mc:Fallback>
                <p:oleObj name="Equation" r:id="rId3" imgW="1739880" imgH="279360" progId="Equation.DSMT4">
                  <p:embed/>
                  <p:pic>
                    <p:nvPicPr>
                      <p:cNvPr id="410628" name="Object 2"/>
                      <p:cNvPicPr>
                        <a:picLocks noChangeAspect="1" noChangeArrowheads="1"/>
                      </p:cNvPicPr>
                      <p:nvPr/>
                    </p:nvPicPr>
                    <p:blipFill>
                      <a:blip r:embed="rId4"/>
                      <a:srcRect/>
                      <a:stretch>
                        <a:fillRect/>
                      </a:stretch>
                    </p:blipFill>
                    <p:spPr bwMode="black">
                      <a:xfrm>
                        <a:off x="2761197" y="3338250"/>
                        <a:ext cx="4146551" cy="678194"/>
                      </a:xfrm>
                      <a:prstGeom prst="rect">
                        <a:avLst/>
                      </a:prstGeom>
                      <a:noFill/>
                      <a:ln>
                        <a:noFill/>
                      </a:ln>
                      <a:effectLst/>
                    </p:spPr>
                  </p:pic>
                </p:oleObj>
              </mc:Fallback>
            </mc:AlternateContent>
          </a:graphicData>
        </a:graphic>
      </p:graphicFrame>
      <p:graphicFrame>
        <p:nvGraphicFramePr>
          <p:cNvPr id="41" name="Object 3"/>
          <p:cNvGraphicFramePr>
            <a:graphicFrameLocks/>
          </p:cNvGraphicFramePr>
          <p:nvPr>
            <p:extLst>
              <p:ext uri="{D42A27DB-BD31-4B8C-83A1-F6EECF244321}">
                <p14:modId xmlns:p14="http://schemas.microsoft.com/office/powerpoint/2010/main" val="501635313"/>
              </p:ext>
            </p:extLst>
          </p:nvPr>
        </p:nvGraphicFramePr>
        <p:xfrm>
          <a:off x="4834473" y="2213506"/>
          <a:ext cx="725014" cy="468616"/>
        </p:xfrm>
        <a:graphic>
          <a:graphicData uri="http://schemas.openxmlformats.org/presentationml/2006/ole">
            <mc:AlternateContent xmlns:mc="http://schemas.openxmlformats.org/markup-compatibility/2006">
              <mc:Choice xmlns:v="urn:schemas-microsoft-com:vml" Requires="v">
                <p:oleObj spid="_x0000_s131415" name="Equation" r:id="rId5" imgW="330120" imgH="190440" progId="Equation.DSMT4">
                  <p:embed/>
                </p:oleObj>
              </mc:Choice>
              <mc:Fallback>
                <p:oleObj name="Equation" r:id="rId5" imgW="330120" imgH="190440" progId="Equation.DSMT4">
                  <p:embed/>
                  <p:pic>
                    <p:nvPicPr>
                      <p:cNvPr id="410629" name="Object 3"/>
                      <p:cNvPicPr>
                        <a:picLocks noChangeArrowheads="1"/>
                      </p:cNvPicPr>
                      <p:nvPr/>
                    </p:nvPicPr>
                    <p:blipFill>
                      <a:blip r:embed="rId6"/>
                      <a:srcRect/>
                      <a:stretch>
                        <a:fillRect/>
                      </a:stretch>
                    </p:blipFill>
                    <p:spPr bwMode="black">
                      <a:xfrm>
                        <a:off x="4834473" y="2213506"/>
                        <a:ext cx="725014" cy="46861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806586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处理病态线性回归问题的思路：</a:t>
            </a:r>
          </a:p>
          <a:p>
            <a:pPr lvl="2">
              <a:lnSpc>
                <a:spcPct val="150000"/>
              </a:lnSpc>
            </a:pPr>
            <a:r>
              <a:rPr lang="zh-CN" altLang="en-US" dirty="0"/>
              <a:t>确定可以接收的最大逼近误差，做为截断依据，舍弃较小的特征值。</a:t>
            </a:r>
          </a:p>
          <a:p>
            <a:pPr lvl="2">
              <a:lnSpc>
                <a:spcPct val="150000"/>
              </a:lnSpc>
            </a:pPr>
            <a:r>
              <a:rPr lang="zh-CN" altLang="en-US" dirty="0"/>
              <a:t>保留剩余较大的特征值，求得相应的规范特征向量。</a:t>
            </a:r>
          </a:p>
          <a:p>
            <a:pPr lvl="2">
              <a:lnSpc>
                <a:spcPct val="150000"/>
              </a:lnSpc>
            </a:pPr>
            <a:r>
              <a:rPr lang="zh-CN" altLang="en-US" dirty="0"/>
              <a:t>经过矩阵变换，可以求得降维的回归方程，较好地消除了病态带来的结果敏感性。</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2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96</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30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5</a:t>
            </a:r>
            <a:r>
              <a:rPr lang="zh-CN" altLang="en-US" sz="2800" dirty="0"/>
              <a:t>）实际使用中必要的规范化措施</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97</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Rectangle 3"/>
          <p:cNvSpPr>
            <a:spLocks noChangeArrowheads="1"/>
          </p:cNvSpPr>
          <p:nvPr/>
        </p:nvSpPr>
        <p:spPr bwMode="auto">
          <a:xfrm>
            <a:off x="2011845" y="2495768"/>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解决实际病态回归问题还必须考虑</a:t>
            </a:r>
          </a:p>
        </p:txBody>
      </p:sp>
      <p:sp>
        <p:nvSpPr>
          <p:cNvPr id="17" name="Rectangle 4"/>
          <p:cNvSpPr>
            <a:spLocks noChangeArrowheads="1"/>
          </p:cNvSpPr>
          <p:nvPr/>
        </p:nvSpPr>
        <p:spPr bwMode="auto">
          <a:xfrm>
            <a:off x="2443646" y="3143468"/>
            <a:ext cx="52902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1</a:t>
            </a:r>
            <a:r>
              <a:rPr kumimoji="1" lang="zh-CN" altLang="en-US" sz="2400" b="0">
                <a:latin typeface="+mn-ea"/>
                <a:ea typeface="+mn-ea"/>
              </a:rPr>
              <a:t>）变量单位的对建模结果有何影响，</a:t>
            </a:r>
            <a:endParaRPr kumimoji="1" lang="en-US" altLang="zh-CN" sz="2400" b="0">
              <a:latin typeface="+mn-ea"/>
              <a:ea typeface="+mn-ea"/>
            </a:endParaRPr>
          </a:p>
          <a:p>
            <a:pPr algn="l"/>
            <a:r>
              <a:rPr kumimoji="1" lang="zh-CN" altLang="en-US" sz="2400" b="0">
                <a:latin typeface="+mn-ea"/>
                <a:ea typeface="+mn-ea"/>
              </a:rPr>
              <a:t>   如何处理？</a:t>
            </a:r>
          </a:p>
        </p:txBody>
      </p:sp>
      <p:sp>
        <p:nvSpPr>
          <p:cNvPr id="18" name="Rectangle 5"/>
          <p:cNvSpPr>
            <a:spLocks noChangeArrowheads="1"/>
          </p:cNvSpPr>
          <p:nvPr/>
        </p:nvSpPr>
        <p:spPr bwMode="auto">
          <a:xfrm>
            <a:off x="2465870" y="4362668"/>
            <a:ext cx="49824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en-US" altLang="zh-CN" sz="2400" b="0">
                <a:latin typeface="+mn-ea"/>
                <a:ea typeface="+mn-ea"/>
              </a:rPr>
              <a:t>2</a:t>
            </a:r>
            <a:r>
              <a:rPr kumimoji="1" lang="zh-CN" altLang="en-US" sz="2400" b="0">
                <a:latin typeface="+mn-ea"/>
                <a:ea typeface="+mn-ea"/>
              </a:rPr>
              <a:t>）如何描述逼近误差是否可接受？</a:t>
            </a:r>
          </a:p>
        </p:txBody>
      </p:sp>
    </p:spTree>
    <p:extLst>
      <p:ext uri="{BB962C8B-B14F-4D97-AF65-F5344CB8AC3E}">
        <p14:creationId xmlns:p14="http://schemas.microsoft.com/office/powerpoint/2010/main" val="17463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5</a:t>
            </a:r>
            <a:r>
              <a:rPr lang="zh-CN" altLang="en-US" sz="2800" dirty="0"/>
              <a:t>）实际使用中必要的规范化措施</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98</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aphicFrame>
        <p:nvGraphicFramePr>
          <p:cNvPr id="9" name="Object 2"/>
          <p:cNvGraphicFramePr>
            <a:graphicFrameLocks noChangeAspect="1"/>
          </p:cNvGraphicFramePr>
          <p:nvPr>
            <p:extLst>
              <p:ext uri="{D42A27DB-BD31-4B8C-83A1-F6EECF244321}">
                <p14:modId xmlns:p14="http://schemas.microsoft.com/office/powerpoint/2010/main" val="2249847246"/>
              </p:ext>
            </p:extLst>
          </p:nvPr>
        </p:nvGraphicFramePr>
        <p:xfrm>
          <a:off x="3564359" y="2955767"/>
          <a:ext cx="3716964" cy="930650"/>
        </p:xfrm>
        <a:graphic>
          <a:graphicData uri="http://schemas.openxmlformats.org/presentationml/2006/ole">
            <mc:AlternateContent xmlns:mc="http://schemas.openxmlformats.org/markup-compatibility/2006">
              <mc:Choice xmlns:v="urn:schemas-microsoft-com:vml" Requires="v">
                <p:oleObj spid="_x0000_s132602" name="Equation" r:id="rId3" imgW="1930320" imgH="431640" progId="Equation.DSMT4">
                  <p:embed/>
                </p:oleObj>
              </mc:Choice>
              <mc:Fallback>
                <p:oleObj name="Equation" r:id="rId3" imgW="1930320" imgH="431640" progId="Equation.DSMT4">
                  <p:embed/>
                  <p:pic>
                    <p:nvPicPr>
                      <p:cNvPr id="105474" name="Object 2"/>
                      <p:cNvPicPr>
                        <a:picLocks noChangeAspect="1" noChangeArrowheads="1"/>
                      </p:cNvPicPr>
                      <p:nvPr/>
                    </p:nvPicPr>
                    <p:blipFill>
                      <a:blip r:embed="rId4"/>
                      <a:srcRect/>
                      <a:stretch>
                        <a:fillRect/>
                      </a:stretch>
                    </p:blipFill>
                    <p:spPr bwMode="auto">
                      <a:xfrm>
                        <a:off x="3564359" y="2955767"/>
                        <a:ext cx="3716964" cy="930650"/>
                      </a:xfrm>
                      <a:prstGeom prst="rect">
                        <a:avLst/>
                      </a:prstGeom>
                      <a:noFill/>
                      <a:ln>
                        <a:noFill/>
                      </a:ln>
                      <a:effectLst/>
                    </p:spPr>
                  </p:pic>
                </p:oleObj>
              </mc:Fallback>
            </mc:AlternateContent>
          </a:graphicData>
        </a:graphic>
      </p:graphicFrame>
      <p:sp>
        <p:nvSpPr>
          <p:cNvPr id="11" name="Rectangle 3"/>
          <p:cNvSpPr>
            <a:spLocks noChangeArrowheads="1"/>
          </p:cNvSpPr>
          <p:nvPr/>
        </p:nvSpPr>
        <p:spPr bwMode="auto">
          <a:xfrm>
            <a:off x="3239075" y="2499040"/>
            <a:ext cx="3262313" cy="461963"/>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优化问题的目标函数为</a:t>
            </a:r>
          </a:p>
        </p:txBody>
      </p:sp>
      <p:sp>
        <p:nvSpPr>
          <p:cNvPr id="12" name="Rectangle 4"/>
          <p:cNvSpPr>
            <a:spLocks noChangeArrowheads="1"/>
          </p:cNvSpPr>
          <p:nvPr/>
        </p:nvSpPr>
        <p:spPr bwMode="auto">
          <a:xfrm>
            <a:off x="3570862" y="3888102"/>
            <a:ext cx="10985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如果令</a:t>
            </a:r>
          </a:p>
        </p:txBody>
      </p:sp>
      <p:graphicFrame>
        <p:nvGraphicFramePr>
          <p:cNvPr id="13" name="Object 3"/>
          <p:cNvGraphicFramePr>
            <a:graphicFrameLocks noChangeAspect="1"/>
          </p:cNvGraphicFramePr>
          <p:nvPr>
            <p:extLst>
              <p:ext uri="{D42A27DB-BD31-4B8C-83A1-F6EECF244321}">
                <p14:modId xmlns:p14="http://schemas.microsoft.com/office/powerpoint/2010/main" val="688599823"/>
              </p:ext>
            </p:extLst>
          </p:nvPr>
        </p:nvGraphicFramePr>
        <p:xfrm>
          <a:off x="4599344" y="3812353"/>
          <a:ext cx="2045330" cy="652209"/>
        </p:xfrm>
        <a:graphic>
          <a:graphicData uri="http://schemas.openxmlformats.org/presentationml/2006/ole">
            <mc:AlternateContent xmlns:mc="http://schemas.openxmlformats.org/markup-compatibility/2006">
              <mc:Choice xmlns:v="urn:schemas-microsoft-com:vml" Requires="v">
                <p:oleObj spid="_x0000_s132603" name="Equation" r:id="rId5" imgW="749160" imgH="203040" progId="Equation.DSMT4">
                  <p:embed/>
                </p:oleObj>
              </mc:Choice>
              <mc:Fallback>
                <p:oleObj name="Equation" r:id="rId5" imgW="749160" imgH="203040" progId="Equation.DSMT4">
                  <p:embed/>
                  <p:pic>
                    <p:nvPicPr>
                      <p:cNvPr id="105477" name="Object 3"/>
                      <p:cNvPicPr>
                        <a:picLocks noChangeAspect="1" noChangeArrowheads="1"/>
                      </p:cNvPicPr>
                      <p:nvPr/>
                    </p:nvPicPr>
                    <p:blipFill>
                      <a:blip r:embed="rId6"/>
                      <a:srcRect/>
                      <a:stretch>
                        <a:fillRect/>
                      </a:stretch>
                    </p:blipFill>
                    <p:spPr bwMode="auto">
                      <a:xfrm>
                        <a:off x="4599344" y="3812353"/>
                        <a:ext cx="2045330" cy="652209"/>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3338354213"/>
              </p:ext>
            </p:extLst>
          </p:nvPr>
        </p:nvGraphicFramePr>
        <p:xfrm>
          <a:off x="4669585" y="4290752"/>
          <a:ext cx="2611738" cy="958665"/>
        </p:xfrm>
        <a:graphic>
          <a:graphicData uri="http://schemas.openxmlformats.org/presentationml/2006/ole">
            <mc:AlternateContent xmlns:mc="http://schemas.openxmlformats.org/markup-compatibility/2006">
              <mc:Choice xmlns:v="urn:schemas-microsoft-com:vml" Requires="v">
                <p:oleObj spid="_x0000_s132604" name="Equation" r:id="rId7" imgW="1269720" imgH="431640" progId="Equation.DSMT4">
                  <p:embed/>
                </p:oleObj>
              </mc:Choice>
              <mc:Fallback>
                <p:oleObj name="Equation" r:id="rId7" imgW="1269720" imgH="431640" progId="Equation.DSMT4">
                  <p:embed/>
                  <p:pic>
                    <p:nvPicPr>
                      <p:cNvPr id="105478" name="Object 4"/>
                      <p:cNvPicPr>
                        <a:picLocks noChangeAspect="1" noChangeArrowheads="1"/>
                      </p:cNvPicPr>
                      <p:nvPr/>
                    </p:nvPicPr>
                    <p:blipFill>
                      <a:blip r:embed="rId8"/>
                      <a:srcRect/>
                      <a:stretch>
                        <a:fillRect/>
                      </a:stretch>
                    </p:blipFill>
                    <p:spPr bwMode="auto">
                      <a:xfrm>
                        <a:off x="4669585" y="4290752"/>
                        <a:ext cx="2611738" cy="958665"/>
                      </a:xfrm>
                      <a:prstGeom prst="rect">
                        <a:avLst/>
                      </a:prstGeom>
                      <a:noFill/>
                      <a:ln>
                        <a:noFill/>
                      </a:ln>
                      <a:effectLst/>
                    </p:spPr>
                  </p:pic>
                </p:oleObj>
              </mc:Fallback>
            </mc:AlternateContent>
          </a:graphicData>
        </a:graphic>
      </p:graphicFrame>
      <p:sp>
        <p:nvSpPr>
          <p:cNvPr id="15" name="Rectangle 7"/>
          <p:cNvSpPr>
            <a:spLocks noChangeArrowheads="1"/>
          </p:cNvSpPr>
          <p:nvPr/>
        </p:nvSpPr>
        <p:spPr bwMode="auto">
          <a:xfrm>
            <a:off x="3642299" y="4535802"/>
            <a:ext cx="1098550" cy="457200"/>
          </a:xfrm>
          <a:prstGeom prst="rect">
            <a:avLst/>
          </a:prstGeom>
          <a:noFill/>
          <a:ln>
            <a:noFill/>
          </a:ln>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a:latin typeface="+mn-ea"/>
                <a:ea typeface="+mn-ea"/>
              </a:rPr>
              <a:t>可写成</a:t>
            </a:r>
          </a:p>
        </p:txBody>
      </p:sp>
      <p:sp>
        <p:nvSpPr>
          <p:cNvPr id="19" name="Rectangle 8"/>
          <p:cNvSpPr>
            <a:spLocks noChangeArrowheads="1"/>
          </p:cNvSpPr>
          <p:nvPr/>
        </p:nvSpPr>
        <p:spPr bwMode="auto">
          <a:xfrm>
            <a:off x="1670635" y="5325308"/>
            <a:ext cx="7577931" cy="830997"/>
          </a:xfrm>
          <a:prstGeom prst="rect">
            <a:avLst/>
          </a:prstGeom>
          <a:noFill/>
          <a:ln>
            <a:noFill/>
          </a:ln>
        </p:spPr>
        <p:txBody>
          <a:bodyPr wrap="squar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latin typeface="+mn-ea"/>
                <a:ea typeface="+mn-ea"/>
              </a:rPr>
              <a:t>       变量采用不同单位，其样本数值会改变，对不同变量的逼近效果会随之改变，从而建模结果也会改变！</a:t>
            </a:r>
          </a:p>
        </p:txBody>
      </p:sp>
      <p:sp>
        <p:nvSpPr>
          <p:cNvPr id="20" name="圆角矩形 19"/>
          <p:cNvSpPr/>
          <p:nvPr/>
        </p:nvSpPr>
        <p:spPr bwMode="auto">
          <a:xfrm>
            <a:off x="1670634" y="2343466"/>
            <a:ext cx="1474788" cy="642937"/>
          </a:xfrm>
          <a:prstGeom prst="roundRect">
            <a:avLst/>
          </a:prstGeom>
          <a:noFill/>
          <a:ln>
            <a:solidFill>
              <a:schemeClr val="tx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defRPr/>
            </a:pPr>
            <a:r>
              <a:rPr lang="zh-CN" altLang="en-US" sz="3200" dirty="0">
                <a:solidFill>
                  <a:srgbClr val="FF0000"/>
                </a:solidFill>
                <a:latin typeface="+mn-ea"/>
              </a:rPr>
              <a:t>问题一</a:t>
            </a:r>
          </a:p>
        </p:txBody>
      </p:sp>
    </p:spTree>
    <p:extLst>
      <p:ext uri="{BB962C8B-B14F-4D97-AF65-F5344CB8AC3E}">
        <p14:creationId xmlns:p14="http://schemas.microsoft.com/office/powerpoint/2010/main" val="25486854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p:txBody>
          <a:bodyPr>
            <a:normAutofit/>
          </a:bodyPr>
          <a:lstStyle/>
          <a:p>
            <a:pPr>
              <a:buFont typeface="Wingdings" panose="05000000000000000000" pitchFamily="2" charset="2"/>
              <a:buChar char="n"/>
            </a:pPr>
            <a:r>
              <a:rPr lang="zh-CN" altLang="en-US" dirty="0"/>
              <a:t>实际病态线性回归问题及处理方法</a:t>
            </a:r>
          </a:p>
          <a:p>
            <a:pPr marL="457200" lvl="1" indent="0">
              <a:lnSpc>
                <a:spcPct val="150000"/>
              </a:lnSpc>
              <a:buNone/>
            </a:pPr>
            <a:r>
              <a:rPr lang="zh-CN" altLang="en-US" sz="2800" dirty="0"/>
              <a:t>（</a:t>
            </a:r>
            <a:r>
              <a:rPr lang="en-US" altLang="zh-CN" sz="2800" dirty="0"/>
              <a:t>5</a:t>
            </a:r>
            <a:r>
              <a:rPr lang="zh-CN" altLang="en-US" sz="2800" dirty="0"/>
              <a:t>）实际使用中必要的规范化措施</a:t>
            </a:r>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a:p>
            <a:pPr marL="457200" lvl="1" indent="0">
              <a:lnSpc>
                <a:spcPct val="150000"/>
              </a:lnSpc>
              <a:buNone/>
            </a:pPr>
            <a:endParaRPr lang="zh-CN" altLang="en-US" sz="2800" dirty="0"/>
          </a:p>
        </p:txBody>
      </p:sp>
      <p:sp>
        <p:nvSpPr>
          <p:cNvPr id="6" name="灯片编号占位符 5"/>
          <p:cNvSpPr>
            <a:spLocks noGrp="1"/>
          </p:cNvSpPr>
          <p:nvPr>
            <p:ph type="sldNum" sz="quarter" idx="12"/>
          </p:nvPr>
        </p:nvSpPr>
        <p:spPr/>
        <p:txBody>
          <a:bodyPr/>
          <a:lstStyle/>
          <a:p>
            <a:fld id="{992410F8-5038-4D67-BFCB-CC041677B2F5}" type="slidenum">
              <a:rPr lang="zh-CN" altLang="en-US" smtClean="0"/>
              <a:t>99</a:t>
            </a:fld>
            <a:endParaRPr lang="zh-CN" altLang="en-US" dirty="0"/>
          </a:p>
        </p:txBody>
      </p:sp>
      <p:sp>
        <p:nvSpPr>
          <p:cNvPr id="10" name="标题 1"/>
          <p:cNvSpPr>
            <a:spLocks noGrp="1"/>
          </p:cNvSpPr>
          <p:nvPr>
            <p:ph type="title"/>
          </p:nvPr>
        </p:nvSpPr>
        <p:spPr/>
        <p:txBody>
          <a:bodyPr/>
          <a:lstStyle/>
          <a:p>
            <a:r>
              <a:rPr lang="zh-CN" altLang="en-US" dirty="0"/>
              <a:t>黑箱建模</a:t>
            </a:r>
            <a:r>
              <a:rPr lang="en-US" altLang="zh-CN" dirty="0"/>
              <a:t>——</a:t>
            </a:r>
            <a:r>
              <a:rPr lang="zh-CN" altLang="en-US" dirty="0"/>
              <a:t>病态线性回归</a:t>
            </a:r>
          </a:p>
        </p:txBody>
      </p:sp>
      <p:cxnSp>
        <p:nvCxnSpPr>
          <p:cNvPr id="7" name="直接连接符 6"/>
          <p:cNvCxnSpPr>
            <a:stCxn id="10" idx="3"/>
          </p:cNvCxnSpPr>
          <p:nvPr/>
        </p:nvCxnSpPr>
        <p:spPr>
          <a:xfrm>
            <a:off x="6629400" y="500857"/>
            <a:ext cx="1714500" cy="7095"/>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39" name="Rectangle 2"/>
          <p:cNvSpPr>
            <a:spLocks noChangeArrowheads="1"/>
          </p:cNvSpPr>
          <p:nvPr/>
        </p:nvSpPr>
        <p:spPr bwMode="auto">
          <a:xfrm>
            <a:off x="1851764" y="2015137"/>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rPr>
              <a:t>样本数据规范化</a:t>
            </a:r>
          </a:p>
        </p:txBody>
      </p:sp>
      <p:graphicFrame>
        <p:nvGraphicFramePr>
          <p:cNvPr id="40" name="Object 2"/>
          <p:cNvGraphicFramePr>
            <a:graphicFrameLocks noChangeAspect="1"/>
          </p:cNvGraphicFramePr>
          <p:nvPr>
            <p:extLst>
              <p:ext uri="{D42A27DB-BD31-4B8C-83A1-F6EECF244321}">
                <p14:modId xmlns:p14="http://schemas.microsoft.com/office/powerpoint/2010/main" val="2264221321"/>
              </p:ext>
            </p:extLst>
          </p:nvPr>
        </p:nvGraphicFramePr>
        <p:xfrm>
          <a:off x="2611907" y="3314215"/>
          <a:ext cx="1818185" cy="846710"/>
        </p:xfrm>
        <a:graphic>
          <a:graphicData uri="http://schemas.openxmlformats.org/presentationml/2006/ole">
            <mc:AlternateContent xmlns:mc="http://schemas.openxmlformats.org/markup-compatibility/2006">
              <mc:Choice xmlns:v="urn:schemas-microsoft-com:vml" Requires="v">
                <p:oleObj spid="_x0000_s76734" name="Equation" r:id="rId3" imgW="1155600" imgH="431640" progId="Equation.DSMT4">
                  <p:embed/>
                </p:oleObj>
              </mc:Choice>
              <mc:Fallback>
                <p:oleObj name="Equation" r:id="rId3" imgW="1155600" imgH="431640" progId="Equation.DSMT4">
                  <p:embed/>
                  <p:pic>
                    <p:nvPicPr>
                      <p:cNvPr id="106499" name="Object 2"/>
                      <p:cNvPicPr>
                        <a:picLocks noChangeAspect="1" noChangeArrowheads="1"/>
                      </p:cNvPicPr>
                      <p:nvPr/>
                    </p:nvPicPr>
                    <p:blipFill>
                      <a:blip r:embed="rId4"/>
                      <a:srcRect/>
                      <a:stretch>
                        <a:fillRect/>
                      </a:stretch>
                    </p:blipFill>
                    <p:spPr bwMode="black">
                      <a:xfrm>
                        <a:off x="2611907" y="3314215"/>
                        <a:ext cx="1818185" cy="846710"/>
                      </a:xfrm>
                      <a:prstGeom prst="rect">
                        <a:avLst/>
                      </a:prstGeom>
                      <a:noFill/>
                      <a:ln>
                        <a:noFill/>
                      </a:ln>
                      <a:effectLst/>
                    </p:spPr>
                  </p:pic>
                </p:oleObj>
              </mc:Fallback>
            </mc:AlternateContent>
          </a:graphicData>
        </a:graphic>
      </p:graphicFrame>
      <p:graphicFrame>
        <p:nvGraphicFramePr>
          <p:cNvPr id="41" name="Object 3"/>
          <p:cNvGraphicFramePr>
            <a:graphicFrameLocks noChangeAspect="1"/>
          </p:cNvGraphicFramePr>
          <p:nvPr>
            <p:extLst>
              <p:ext uri="{D42A27DB-BD31-4B8C-83A1-F6EECF244321}">
                <p14:modId xmlns:p14="http://schemas.microsoft.com/office/powerpoint/2010/main" val="1496472042"/>
              </p:ext>
            </p:extLst>
          </p:nvPr>
        </p:nvGraphicFramePr>
        <p:xfrm>
          <a:off x="2721583" y="4160925"/>
          <a:ext cx="3130920" cy="867562"/>
        </p:xfrm>
        <a:graphic>
          <a:graphicData uri="http://schemas.openxmlformats.org/presentationml/2006/ole">
            <mc:AlternateContent xmlns:mc="http://schemas.openxmlformats.org/markup-compatibility/2006">
              <mc:Choice xmlns:v="urn:schemas-microsoft-com:vml" Requires="v">
                <p:oleObj spid="_x0000_s76735" name="Equation" r:id="rId5" imgW="2031840" imgH="431640" progId="Equation.DSMT4">
                  <p:embed/>
                </p:oleObj>
              </mc:Choice>
              <mc:Fallback>
                <p:oleObj name="Equation" r:id="rId5" imgW="2031840" imgH="431640" progId="Equation.DSMT4">
                  <p:embed/>
                  <p:pic>
                    <p:nvPicPr>
                      <p:cNvPr id="106500" name="Object 3"/>
                      <p:cNvPicPr>
                        <a:picLocks noChangeAspect="1" noChangeArrowheads="1"/>
                      </p:cNvPicPr>
                      <p:nvPr/>
                    </p:nvPicPr>
                    <p:blipFill>
                      <a:blip r:embed="rId6"/>
                      <a:srcRect/>
                      <a:stretch>
                        <a:fillRect/>
                      </a:stretch>
                    </p:blipFill>
                    <p:spPr bwMode="black">
                      <a:xfrm>
                        <a:off x="2721583" y="4160925"/>
                        <a:ext cx="3130920" cy="867562"/>
                      </a:xfrm>
                      <a:prstGeom prst="rect">
                        <a:avLst/>
                      </a:prstGeom>
                      <a:noFill/>
                      <a:ln>
                        <a:noFill/>
                      </a:ln>
                      <a:effectLst/>
                    </p:spPr>
                  </p:pic>
                </p:oleObj>
              </mc:Fallback>
            </mc:AlternateContent>
          </a:graphicData>
        </a:graphic>
      </p:graphicFrame>
      <p:sp>
        <p:nvSpPr>
          <p:cNvPr id="42" name="Rectangle 5"/>
          <p:cNvSpPr>
            <a:spLocks noChangeArrowheads="1"/>
          </p:cNvSpPr>
          <p:nvPr/>
        </p:nvSpPr>
        <p:spPr bwMode="auto">
          <a:xfrm>
            <a:off x="1972414" y="352726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a:latin typeface="+mn-ea"/>
                <a:ea typeface="+mn-ea"/>
              </a:rPr>
              <a:t>其中</a:t>
            </a:r>
          </a:p>
        </p:txBody>
      </p:sp>
      <p:sp>
        <p:nvSpPr>
          <p:cNvPr id="43" name="Rectangle 6"/>
          <p:cNvSpPr>
            <a:spLocks noChangeArrowheads="1"/>
          </p:cNvSpPr>
          <p:nvPr/>
        </p:nvSpPr>
        <p:spPr bwMode="auto">
          <a:xfrm>
            <a:off x="4385435" y="3527264"/>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rPr>
              <a:t>是</a:t>
            </a:r>
            <a:r>
              <a:rPr kumimoji="1" lang="zh-CN" altLang="en-US" b="0" dirty="0">
                <a:solidFill>
                  <a:srgbClr val="FF0000"/>
                </a:solidFill>
                <a:latin typeface="+mn-ea"/>
                <a:ea typeface="+mn-ea"/>
              </a:rPr>
              <a:t>样本均值</a:t>
            </a:r>
          </a:p>
        </p:txBody>
      </p:sp>
      <p:sp>
        <p:nvSpPr>
          <p:cNvPr id="44" name="Rectangle 7"/>
          <p:cNvSpPr>
            <a:spLocks noChangeArrowheads="1"/>
          </p:cNvSpPr>
          <p:nvPr/>
        </p:nvSpPr>
        <p:spPr bwMode="auto">
          <a:xfrm>
            <a:off x="5852503" y="4390756"/>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rPr>
              <a:t>是</a:t>
            </a:r>
            <a:r>
              <a:rPr kumimoji="1" lang="zh-CN" altLang="en-US" b="0" dirty="0">
                <a:solidFill>
                  <a:srgbClr val="FF0000"/>
                </a:solidFill>
                <a:latin typeface="+mn-ea"/>
                <a:ea typeface="+mn-ea"/>
              </a:rPr>
              <a:t>样本方差</a:t>
            </a:r>
          </a:p>
        </p:txBody>
      </p:sp>
      <p:sp>
        <p:nvSpPr>
          <p:cNvPr id="45" name="Rectangle 8"/>
          <p:cNvSpPr>
            <a:spLocks noChangeArrowheads="1"/>
          </p:cNvSpPr>
          <p:nvPr/>
        </p:nvSpPr>
        <p:spPr bwMode="auto">
          <a:xfrm>
            <a:off x="2667770" y="5127905"/>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b="0" dirty="0">
                <a:latin typeface="+mn-ea"/>
                <a:ea typeface="+mn-ea"/>
              </a:rPr>
              <a:t>目的</a:t>
            </a:r>
          </a:p>
        </p:txBody>
      </p:sp>
      <p:graphicFrame>
        <p:nvGraphicFramePr>
          <p:cNvPr id="46" name="Object 4"/>
          <p:cNvGraphicFramePr>
            <a:graphicFrameLocks noChangeAspect="1"/>
          </p:cNvGraphicFramePr>
          <p:nvPr>
            <p:extLst>
              <p:ext uri="{D42A27DB-BD31-4B8C-83A1-F6EECF244321}">
                <p14:modId xmlns:p14="http://schemas.microsoft.com/office/powerpoint/2010/main" val="639701300"/>
              </p:ext>
            </p:extLst>
          </p:nvPr>
        </p:nvGraphicFramePr>
        <p:xfrm>
          <a:off x="3307263" y="4999559"/>
          <a:ext cx="2545241" cy="631180"/>
        </p:xfrm>
        <a:graphic>
          <a:graphicData uri="http://schemas.openxmlformats.org/presentationml/2006/ole">
            <mc:AlternateContent xmlns:mc="http://schemas.openxmlformats.org/markup-compatibility/2006">
              <mc:Choice xmlns:v="urn:schemas-microsoft-com:vml" Requires="v">
                <p:oleObj spid="_x0000_s76736" name="Equation" r:id="rId7" imgW="1307880" imgH="253800" progId="Equation.DSMT4">
                  <p:embed/>
                </p:oleObj>
              </mc:Choice>
              <mc:Fallback>
                <p:oleObj name="Equation" r:id="rId7" imgW="1307880" imgH="253800" progId="Equation.DSMT4">
                  <p:embed/>
                  <p:pic>
                    <p:nvPicPr>
                      <p:cNvPr id="106505" name="Object 4"/>
                      <p:cNvPicPr>
                        <a:picLocks noChangeAspect="1" noChangeArrowheads="1"/>
                      </p:cNvPicPr>
                      <p:nvPr/>
                    </p:nvPicPr>
                    <p:blipFill>
                      <a:blip r:embed="rId8"/>
                      <a:srcRect/>
                      <a:stretch>
                        <a:fillRect/>
                      </a:stretch>
                    </p:blipFill>
                    <p:spPr bwMode="auto">
                      <a:xfrm>
                        <a:off x="3307263" y="4999559"/>
                        <a:ext cx="2545241" cy="631180"/>
                      </a:xfrm>
                      <a:prstGeom prst="rect">
                        <a:avLst/>
                      </a:prstGeom>
                      <a:noFill/>
                      <a:ln>
                        <a:noFill/>
                      </a:ln>
                      <a:effectLst/>
                    </p:spPr>
                  </p:pic>
                </p:oleObj>
              </mc:Fallback>
            </mc:AlternateContent>
          </a:graphicData>
        </a:graphic>
      </p:graphicFrame>
      <p:graphicFrame>
        <p:nvGraphicFramePr>
          <p:cNvPr id="47" name="Object 5"/>
          <p:cNvGraphicFramePr>
            <a:graphicFrameLocks noChangeAspect="1"/>
          </p:cNvGraphicFramePr>
          <p:nvPr>
            <p:extLst>
              <p:ext uri="{D42A27DB-BD31-4B8C-83A1-F6EECF244321}">
                <p14:modId xmlns:p14="http://schemas.microsoft.com/office/powerpoint/2010/main" val="2920990994"/>
              </p:ext>
            </p:extLst>
          </p:nvPr>
        </p:nvGraphicFramePr>
        <p:xfrm>
          <a:off x="3004159" y="2360641"/>
          <a:ext cx="3091841" cy="1068359"/>
        </p:xfrm>
        <a:graphic>
          <a:graphicData uri="http://schemas.openxmlformats.org/presentationml/2006/ole">
            <mc:AlternateContent xmlns:mc="http://schemas.openxmlformats.org/markup-compatibility/2006">
              <mc:Choice xmlns:v="urn:schemas-microsoft-com:vml" Requires="v">
                <p:oleObj spid="_x0000_s76737" name="Equation" r:id="rId9" imgW="1663560" imgH="469800" progId="Equation.DSMT4">
                  <p:embed/>
                </p:oleObj>
              </mc:Choice>
              <mc:Fallback>
                <p:oleObj name="Equation" r:id="rId9" imgW="1663560" imgH="469800" progId="Equation.DSMT4">
                  <p:embed/>
                  <p:pic>
                    <p:nvPicPr>
                      <p:cNvPr id="106506" name="Object 5"/>
                      <p:cNvPicPr>
                        <a:picLocks noChangeAspect="1" noChangeArrowheads="1"/>
                      </p:cNvPicPr>
                      <p:nvPr/>
                    </p:nvPicPr>
                    <p:blipFill>
                      <a:blip r:embed="rId10"/>
                      <a:srcRect/>
                      <a:stretch>
                        <a:fillRect/>
                      </a:stretch>
                    </p:blipFill>
                    <p:spPr bwMode="auto">
                      <a:xfrm>
                        <a:off x="3004159" y="2360641"/>
                        <a:ext cx="3091841" cy="1068359"/>
                      </a:xfrm>
                      <a:prstGeom prst="rect">
                        <a:avLst/>
                      </a:prstGeom>
                      <a:noFill/>
                      <a:ln>
                        <a:noFill/>
                      </a:ln>
                      <a:effectLst/>
                    </p:spPr>
                  </p:pic>
                </p:oleObj>
              </mc:Fallback>
            </mc:AlternateContent>
          </a:graphicData>
        </a:graphic>
      </p:graphicFrame>
      <p:sp>
        <p:nvSpPr>
          <p:cNvPr id="48" name="Rectangle 11"/>
          <p:cNvSpPr>
            <a:spLocks noChangeArrowheads="1"/>
          </p:cNvSpPr>
          <p:nvPr/>
        </p:nvSpPr>
        <p:spPr bwMode="auto">
          <a:xfrm>
            <a:off x="3016582" y="5644365"/>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ea typeface="黑体" panose="02010609060101010101" pitchFamily="49" charset="-122"/>
              </a:defRPr>
            </a:lvl1pPr>
            <a:lvl2pPr marL="742950" indent="-285750" eaLnBrk="0" hangingPunct="0">
              <a:defRPr sz="2000" b="1">
                <a:solidFill>
                  <a:schemeClr val="tx1"/>
                </a:solidFill>
                <a:latin typeface="Arial" panose="020B0604020202020204" pitchFamily="34" charset="0"/>
                <a:ea typeface="黑体" panose="02010609060101010101" pitchFamily="49" charset="-122"/>
              </a:defRPr>
            </a:lvl2pPr>
            <a:lvl3pPr marL="1143000" indent="-228600" eaLnBrk="0" hangingPunct="0">
              <a:defRPr sz="2000" b="1">
                <a:solidFill>
                  <a:schemeClr val="tx1"/>
                </a:solidFill>
                <a:latin typeface="Arial" panose="020B0604020202020204" pitchFamily="34" charset="0"/>
                <a:ea typeface="黑体" panose="02010609060101010101" pitchFamily="49" charset="-122"/>
              </a:defRPr>
            </a:lvl3pPr>
            <a:lvl4pPr marL="1600200" indent="-228600" eaLnBrk="0" hangingPunct="0">
              <a:defRPr sz="2000" b="1">
                <a:solidFill>
                  <a:schemeClr val="tx1"/>
                </a:solidFill>
                <a:latin typeface="Arial" panose="020B0604020202020204" pitchFamily="34" charset="0"/>
                <a:ea typeface="黑体" panose="02010609060101010101" pitchFamily="49" charset="-122"/>
              </a:defRPr>
            </a:lvl4pPr>
            <a:lvl5pPr marL="2057400" indent="-228600" eaLnBrk="0" hangingPunct="0">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黑体" panose="02010609060101010101" pitchFamily="49" charset="-122"/>
              </a:defRPr>
            </a:lvl9pPr>
          </a:lstStyle>
          <a:p>
            <a:pPr algn="l"/>
            <a:r>
              <a:rPr kumimoji="1" lang="zh-CN" altLang="en-US" sz="2400" b="0" dirty="0">
                <a:solidFill>
                  <a:srgbClr val="FF0000"/>
                </a:solidFill>
                <a:latin typeface="+mn-ea"/>
                <a:ea typeface="+mn-ea"/>
              </a:rPr>
              <a:t>消除变量单位的影响！</a:t>
            </a:r>
          </a:p>
        </p:txBody>
      </p:sp>
    </p:spTree>
    <p:extLst>
      <p:ext uri="{BB962C8B-B14F-4D97-AF65-F5344CB8AC3E}">
        <p14:creationId xmlns:p14="http://schemas.microsoft.com/office/powerpoint/2010/main" val="2903168853"/>
      </p:ext>
    </p:extLst>
  </p:cSld>
  <p:clrMapOvr>
    <a:masterClrMapping/>
  </p:clrMapOvr>
</p:sld>
</file>

<file path=ppt/theme/theme1.xml><?xml version="1.0" encoding="utf-8"?>
<a:theme xmlns:a="http://schemas.openxmlformats.org/drawingml/2006/main" name="系统工程">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黑体"/>
        <a:ea typeface="黑体"/>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系统工程" id="{AD3A53AF-74F2-4AE4-8160-0EC64E7E757B}" vid="{A9074BAC-8250-4CD5-A49D-59397D55BE6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31553</TotalTime>
  <Words>9557</Words>
  <Application>Microsoft Office PowerPoint</Application>
  <PresentationFormat>宽屏</PresentationFormat>
  <Paragraphs>1790</Paragraphs>
  <Slides>155</Slides>
  <Notes>0</Notes>
  <HiddenSlides>0</HiddenSlides>
  <MMClips>6</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155</vt:i4>
      </vt:variant>
    </vt:vector>
  </HeadingPairs>
  <TitlesOfParts>
    <vt:vector size="168" baseType="lpstr">
      <vt:lpstr>等线</vt:lpstr>
      <vt:lpstr>黑体</vt:lpstr>
      <vt:lpstr>华文楷体</vt:lpstr>
      <vt:lpstr>宋体</vt:lpstr>
      <vt:lpstr>微软雅黑</vt:lpstr>
      <vt:lpstr>Arial</vt:lpstr>
      <vt:lpstr>Cambria Math</vt:lpstr>
      <vt:lpstr>Symbol</vt:lpstr>
      <vt:lpstr>Times New Roman</vt:lpstr>
      <vt:lpstr>Wingdings</vt:lpstr>
      <vt:lpstr>系统工程</vt:lpstr>
      <vt:lpstr>Equation</vt:lpstr>
      <vt:lpstr>Visio</vt:lpstr>
      <vt:lpstr>PowerPoint 演示文稿</vt:lpstr>
      <vt:lpstr>定量建模方法  黑箱建模</vt:lpstr>
      <vt:lpstr>内容和重点</vt:lpstr>
      <vt:lpstr>黑箱建模</vt:lpstr>
      <vt:lpstr>黑箱建模</vt:lpstr>
      <vt:lpstr>黑箱建模</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黑箱建模——方法</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黑箱建模——回归分析</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黑箱建模——病态线性回归</vt:lpstr>
      <vt:lpstr>黑箱建模——交通流量预测</vt:lpstr>
      <vt:lpstr>黑箱建模——交通流量预测</vt:lpstr>
      <vt:lpstr>黑箱建模——交通流量预测</vt:lpstr>
      <vt:lpstr>黑箱建模——交通流量预测</vt:lpstr>
      <vt:lpstr>黑箱建模——交通流量预测</vt:lpstr>
      <vt:lpstr>黑箱建模——交通流量预测</vt:lpstr>
      <vt:lpstr>黑箱建模——交通流量预测</vt:lpstr>
      <vt:lpstr>黑箱建模——交通流量预测</vt:lpstr>
      <vt:lpstr>黑箱建模——交通流量预测</vt:lpstr>
      <vt:lpstr>黑箱建模——交通流量预测</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黑箱建模——深度学习介绍</vt:lpstr>
      <vt:lpstr>PowerPoint 演示文稿</vt:lpstr>
    </vt:vector>
  </TitlesOfParts>
  <Company>THU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c:title>
  <dc:creator>张若冰</dc:creator>
  <cp:lastModifiedBy>jgb</cp:lastModifiedBy>
  <cp:revision>499</cp:revision>
  <cp:lastPrinted>2017-09-26T11:14:02Z</cp:lastPrinted>
  <dcterms:created xsi:type="dcterms:W3CDTF">2017-09-22T12:29:02Z</dcterms:created>
  <dcterms:modified xsi:type="dcterms:W3CDTF">2022-03-14T06:12:19Z</dcterms:modified>
</cp:coreProperties>
</file>